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4.xml" Type="http://schemas.openxmlformats.org/officeDocument/2006/relationships/slide" Id="rId19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16.xml" Type="http://schemas.openxmlformats.org/officeDocument/2006/relationships/slide" Id="rId21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theme/theme1.xml" Type="http://schemas.openxmlformats.org/officeDocument/2006/relationships/theme" Id="rId1"/><Relationship Target="slides/slide8.xml" Type="http://schemas.openxmlformats.org/officeDocument/2006/relationships/slide" Id="rId13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" name="Shape 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" name="Shape 2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" name="Shape 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" name="Shape 3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" name="Shape 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" name="Shape 4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1" name="Shape 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7" name="Shape 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3" name="Shape 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9" name="Shape 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" name="Shape 8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0" name="Shape 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0" name="Shape 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" name="Shape 11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8" name="Shape 1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" name="Shape 11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idx="1" type="subTitle"/>
          </p:nvPr>
        </p:nvSpPr>
        <p:spPr>
          <a:xfrm>
            <a:off y="2840053" x="685800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mar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" name="Shape 9"/>
          <p:cNvSpPr txBox="1"/>
          <p:nvPr>
            <p:ph type="ctrTitle"/>
          </p:nvPr>
        </p:nvSpPr>
        <p:spPr>
          <a:xfrm>
            <a:off y="1583342" x="685800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 indent="304800">
              <a:buSzPct val="100000"/>
              <a:defRPr sz="4800"/>
            </a:lvl1pPr>
            <a:lvl2pPr algn="ctr" indent="304800">
              <a:buSzPct val="100000"/>
              <a:defRPr sz="4800"/>
            </a:lvl2pPr>
            <a:lvl3pPr algn="ctr" indent="304800">
              <a:buSzPct val="100000"/>
              <a:defRPr sz="4800"/>
            </a:lvl3pPr>
            <a:lvl4pPr algn="ctr" indent="304800">
              <a:buSzPct val="100000"/>
              <a:defRPr sz="4800"/>
            </a:lvl4pPr>
            <a:lvl5pPr algn="ctr" indent="304800">
              <a:buSzPct val="100000"/>
              <a:defRPr sz="4800"/>
            </a:lvl5pPr>
            <a:lvl6pPr algn="ctr" indent="304800">
              <a:buSzPct val="100000"/>
              <a:defRPr sz="4800"/>
            </a:lvl6pPr>
            <a:lvl7pPr algn="ctr" indent="304800">
              <a:buSzPct val="100000"/>
              <a:defRPr sz="4800"/>
            </a:lvl7pPr>
            <a:lvl8pPr algn="ctr" indent="304800">
              <a:buSzPct val="100000"/>
              <a:defRPr sz="4800"/>
            </a:lvl8pPr>
            <a:lvl9pPr algn="ctr" indent="304800">
              <a:buSzPct val="100000"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indent="-171450" marL="285750">
              <a:spcBef>
                <a:spcPts val="0"/>
              </a:spcBef>
              <a:buClr>
                <a:schemeClr val="dk1"/>
              </a:buClr>
              <a:buSzPct val="100000"/>
              <a:buNone/>
              <a:defRPr sz="1800">
                <a:solidFill>
                  <a:schemeClr val="dk1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3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t="50%" b="50%" r="50%" l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indent="-152400" marL="342900">
              <a:spcBef>
                <a:spcPts val="600"/>
              </a:spcBef>
              <a:buSzPct val="100000"/>
              <a:defRPr sz="3000"/>
            </a:lvl1pPr>
            <a:lvl2pPr indent="-133350" marL="742950">
              <a:spcBef>
                <a:spcPts val="480"/>
              </a:spcBef>
              <a:buSzPct val="100000"/>
              <a:defRPr sz="2400"/>
            </a:lvl2pPr>
            <a:lvl3pPr indent="-76200" marL="1143000">
              <a:spcBef>
                <a:spcPts val="480"/>
              </a:spcBef>
              <a:buSzPct val="100000"/>
              <a:defRPr sz="2400"/>
            </a:lvl3pPr>
            <a:lvl4pPr indent="-114300" marL="1600200">
              <a:spcBef>
                <a:spcPts val="360"/>
              </a:spcBef>
              <a:buSzPct val="100000"/>
              <a:defRPr sz="1800"/>
            </a:lvl4pPr>
            <a:lvl5pPr indent="-114300" marL="2057400">
              <a:spcBef>
                <a:spcPts val="360"/>
              </a:spcBef>
              <a:buSzPct val="100000"/>
              <a:defRPr sz="1800"/>
            </a:lvl5pPr>
            <a:lvl6pPr indent="-114300" marL="2514600">
              <a:spcBef>
                <a:spcPts val="360"/>
              </a:spcBef>
              <a:buSzPct val="100000"/>
              <a:defRPr sz="1800"/>
            </a:lvl6pPr>
            <a:lvl7pPr indent="-114300" marL="2971800">
              <a:spcBef>
                <a:spcPts val="360"/>
              </a:spcBef>
              <a:buSzPct val="100000"/>
              <a:defRPr sz="1800"/>
            </a:lvl7pPr>
            <a:lvl8pPr indent="-114300" marL="3429000">
              <a:spcBef>
                <a:spcPts val="360"/>
              </a:spcBef>
              <a:buSzPct val="100000"/>
              <a:defRPr sz="1800"/>
            </a:lvl8pPr>
            <a:lvl9pPr indent="-114300" marL="3886200">
              <a:spcBef>
                <a:spcPts val="360"/>
              </a:spcBef>
              <a:buSzPct val="100000"/>
              <a:defRPr sz="18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2.png" Type="http://schemas.openxmlformats.org/officeDocument/2006/relationships/image" Id="rId4"/><Relationship Target="../media/image01.pn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png" Type="http://schemas.openxmlformats.org/officeDocument/2006/relationships/image" Id="rId3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ctrTitle"/>
          </p:nvPr>
        </p:nvSpPr>
        <p:spPr>
          <a:xfrm>
            <a:off y="939142" x="685800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l">
              <a:buNone/>
            </a:pPr>
            <a:r>
              <a:rPr lang="en"/>
              <a:t>Rådvill</a:t>
            </a:r>
          </a:p>
        </p:txBody>
      </p:sp>
      <p:sp>
        <p:nvSpPr>
          <p:cNvPr id="24" name="Shape 24"/>
          <p:cNvSpPr txBox="1"/>
          <p:nvPr>
            <p:ph idx="1" type="subTitle"/>
          </p:nvPr>
        </p:nvSpPr>
        <p:spPr>
          <a:xfrm>
            <a:off y="2840053" x="635475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l">
              <a:buNone/>
            </a:pPr>
            <a:r>
              <a:rPr lang="en"/>
              <a:t>Eksamen i  INF5261:</a:t>
            </a:r>
            <a:br>
              <a:rPr lang="en"/>
            </a:br>
            <a:r>
              <a:rPr lang="en"/>
              <a:t>Utvikling av mobile systemer og tjenester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 txBox="1"/>
          <p:nvPr>
            <p:ph type="ctrTitle"/>
          </p:nvPr>
        </p:nvSpPr>
        <p:spPr>
          <a:xfrm>
            <a:off y="1583342" x="685800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lang="en"/>
              <a:t>Et problemområde blir til...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" name="Shape 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" name="Shape 34"/>
          <p:cNvSpPr txBox="1"/>
          <p:nvPr>
            <p:ph idx="1" type="subTitle"/>
          </p:nvPr>
        </p:nvSpPr>
        <p:spPr>
          <a:xfrm>
            <a:off y="2840053" x="685800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35" name="Shape 35"/>
          <p:cNvSpPr txBox="1"/>
          <p:nvPr>
            <p:ph type="ctrTitle"/>
          </p:nvPr>
        </p:nvSpPr>
        <p:spPr>
          <a:xfrm>
            <a:off y="1583342" x="685800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Valg av brukergruppe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" name="Shape 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" name="Shape 40"/>
          <p:cNvSpPr txBox="1"/>
          <p:nvPr>
            <p:ph idx="1" type="subTitle"/>
          </p:nvPr>
        </p:nvSpPr>
        <p:spPr>
          <a:xfrm>
            <a:off y="2503628" x="685800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Hvordan kan en mobilapplikasjon hjelpe en bruker til å stille anonyme spørsmål og få svar av andre faktiske brukere i sanntid? </a:t>
            </a:r>
          </a:p>
        </p:txBody>
      </p:sp>
      <p:sp>
        <p:nvSpPr>
          <p:cNvPr id="41" name="Shape 41"/>
          <p:cNvSpPr txBox="1"/>
          <p:nvPr>
            <p:ph type="ctrTitle"/>
          </p:nvPr>
        </p:nvSpPr>
        <p:spPr>
          <a:xfrm>
            <a:off y="748975" x="685800"/>
            <a:ext cy="1189200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Forskningsspørsmål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" name="Shape 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" name="Shape 46"/>
          <p:cNvSpPr txBox="1"/>
          <p:nvPr>
            <p:ph idx="1" type="body"/>
          </p:nvPr>
        </p:nvSpPr>
        <p:spPr>
          <a:xfrm>
            <a:off y="1148100" x="457200"/>
            <a:ext cy="3777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 rtl="0" lvl="0">
              <a:buNone/>
            </a:pPr>
            <a:r>
              <a:rPr sz="2400" lang="en" i="1"/>
              <a:t>Individuals and interactions over processes and tools </a:t>
            </a:r>
          </a:p>
          <a:p>
            <a:pPr algn="ctr" rtl="0" lvl="0">
              <a:buNone/>
            </a:pPr>
            <a:r>
              <a:rPr sz="2400" lang="en" i="1"/>
              <a:t>Working software over comprehensive documentation </a:t>
            </a:r>
          </a:p>
          <a:p>
            <a:pPr algn="ctr" rtl="0" lvl="0">
              <a:buNone/>
            </a:pPr>
            <a:r>
              <a:rPr sz="2400" lang="en" i="1"/>
              <a:t>Customer collaboration over contract negotiation </a:t>
            </a:r>
          </a:p>
          <a:p>
            <a:pPr algn="ctr" rtl="0" lvl="0">
              <a:buNone/>
            </a:pPr>
            <a:r>
              <a:rPr sz="2400" lang="en" i="1"/>
              <a:t>Responding to change over following a plan</a:t>
            </a:r>
          </a:p>
          <a:p>
            <a:r>
              <a:t/>
            </a:r>
          </a:p>
          <a:p>
            <a:pPr algn="ctr">
              <a:buNone/>
            </a:pPr>
            <a:r>
              <a:rPr sz="2400" lang="en"/>
              <a:t>- The Agile Manifesto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Low-fidelity prototype</a:t>
            </a:r>
          </a:p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y="1200150" x="457200"/>
            <a:ext cy="3725699" cx="79863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en">
                <a:solidFill>
                  <a:schemeClr val="dk1"/>
                </a:solidFill>
              </a:rPr>
              <a:t>- A: Sender spørsmål</a:t>
            </a:r>
          </a:p>
          <a:p>
            <a:pPr rtl="0"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en">
                <a:solidFill>
                  <a:schemeClr val="dk1"/>
                </a:solidFill>
              </a:rPr>
              <a:t>- B: Mottar spørsmål</a:t>
            </a:r>
          </a:p>
          <a:p>
            <a:pPr rtl="0"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en">
                <a:solidFill>
                  <a:schemeClr val="dk1"/>
                </a:solidFill>
              </a:rPr>
              <a:t>- B: Velger å ikke svare på spørsmålet</a:t>
            </a:r>
          </a:p>
          <a:p>
            <a:pPr rtl="0"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en">
                <a:solidFill>
                  <a:schemeClr val="dk1"/>
                </a:solidFill>
              </a:rPr>
              <a:t>- C: Mottar spørsmål</a:t>
            </a:r>
          </a:p>
          <a:p>
            <a:pPr rtl="0"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en">
                <a:solidFill>
                  <a:schemeClr val="dk1"/>
                </a:solidFill>
              </a:rPr>
              <a:t>- C: Velger å svare på spørsmålet</a:t>
            </a:r>
          </a:p>
          <a:p>
            <a:pPr rtl="0"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en">
                <a:solidFill>
                  <a:schemeClr val="dk1"/>
                </a:solidFill>
              </a:rPr>
              <a:t>- C: Sender svar</a:t>
            </a:r>
          </a:p>
          <a:p>
            <a:pPr rtl="0"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en">
                <a:solidFill>
                  <a:schemeClr val="dk1"/>
                </a:solidFill>
              </a:rPr>
              <a:t>- A: Mottar svar</a:t>
            </a:r>
          </a:p>
          <a:p>
            <a:pPr rtl="0"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en">
                <a:solidFill>
                  <a:schemeClr val="dk1"/>
                </a:solidFill>
              </a:rPr>
              <a:t>- A: Aksepterer svar</a:t>
            </a:r>
          </a:p>
          <a:p>
            <a:pPr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en">
                <a:solidFill>
                  <a:schemeClr val="dk1"/>
                </a:solidFill>
              </a:rPr>
              <a:t>- C: Får “notification” om at svaret ble mottatt og akseptert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" name="Shape 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/>
        </p:txBody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59" name="Shape 59"/>
          <p:cNvSpPr/>
          <p:nvPr/>
        </p:nvSpPr>
        <p:spPr>
          <a:xfrm>
            <a:off y="537975" x="191775"/>
            <a:ext cy="3982274" cx="43442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60" name="Shape 60"/>
          <p:cNvSpPr/>
          <p:nvPr/>
        </p:nvSpPr>
        <p:spPr>
          <a:xfrm>
            <a:off y="649500" x="4783550"/>
            <a:ext cy="3844499" cx="41871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" name="Shape 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Formativ testing</a:t>
            </a:r>
          </a:p>
        </p:txBody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Hva formativ testing er</a:t>
            </a:r>
          </a:p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Hvorfor</a:t>
            </a:r>
          </a:p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Gjennomføring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Resultater</a:t>
            </a:r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Flyt</a:t>
            </a:r>
          </a:p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Kategorier</a:t>
            </a:r>
          </a:p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Gamification</a:t>
            </a:r>
          </a:p>
          <a:p>
            <a:pPr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Anonymitet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High-fidelity prototype</a:t>
            </a:r>
          </a:p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en"/>
              <a:t>- Lite endringer fra low-fidelity</a:t>
            </a:r>
          </a:p>
          <a:p>
            <a:pPr rtl="0" lvl="0">
              <a:buNone/>
            </a:pPr>
            <a:r>
              <a:rPr lang="en"/>
              <a:t>- Todelt applikasjon</a:t>
            </a:r>
          </a:p>
          <a:p>
            <a:pPr rtl="0" lvl="0">
              <a:buNone/>
            </a:pPr>
            <a:r>
              <a:rPr lang="en"/>
              <a:t>	- WebAPI</a:t>
            </a:r>
          </a:p>
          <a:p>
            <a:pPr rtl="0" lvl="0">
              <a:buNone/>
            </a:pPr>
            <a:r>
              <a:rPr lang="en"/>
              <a:t>	- HTML App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Summativ brukertest</a:t>
            </a:r>
          </a:p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y="1163475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Hva summativ brukertest er</a:t>
            </a:r>
          </a:p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Hvorfor</a:t>
            </a:r>
          </a:p>
          <a:p>
            <a:pPr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Gjennomføring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" name="Shape 89"/>
          <p:cNvSpPr txBox="1"/>
          <p:nvPr>
            <p:ph idx="1" type="body"/>
          </p:nvPr>
        </p:nvSpPr>
        <p:spPr>
          <a:xfrm>
            <a:off y="1163700" x="457200"/>
            <a:ext cy="3140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 indent="0" marL="0">
              <a:buNone/>
            </a:pPr>
            <a:r>
              <a:rPr lang="en"/>
              <a:t>
</a:t>
            </a:r>
            <a:r>
              <a:rPr sz="6000" lang="en">
                <a:latin typeface="Times New Roman"/>
                <a:ea typeface="Times New Roman"/>
                <a:cs typeface="Times New Roman"/>
                <a:sym typeface="Times New Roman"/>
              </a:rPr>
              <a:t>Demo og resultat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Oppsummering resultater</a:t>
            </a:r>
          </a:p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96" name="Shape 96"/>
          <p:cNvSpPr/>
          <p:nvPr/>
        </p:nvSpPr>
        <p:spPr>
          <a:xfrm>
            <a:off y="1171600" x="497475"/>
            <a:ext cy="3782799" cx="70114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97" name="Shape 97"/>
          <p:cNvSpPr txBox="1"/>
          <p:nvPr/>
        </p:nvSpPr>
        <p:spPr>
          <a:xfrm>
            <a:off y="1596700" x="7508925"/>
            <a:ext cy="298199" cx="14852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Registrering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y="2671275" x="7508925"/>
            <a:ext cy="298199" cx="10724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Postkasse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y="1187325" x="7498500"/>
            <a:ext cy="298199" cx="13359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Tilbakeknapp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Diskusjon og refleksjon</a:t>
            </a:r>
          </a:p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Hva var bra:</a:t>
            </a:r>
          </a:p>
          <a:p>
            <a:pPr rtl="0" lvl="1" indent="-381000" marL="91440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Iterativ prosess - tilpassingsmuligheter</a:t>
            </a:r>
          </a:p>
          <a:p>
            <a:pPr rtl="0" lvl="1" indent="-381000" marL="91440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Målgruppens ønsker gjennom tilsvarende løsninger</a:t>
            </a:r>
          </a:p>
          <a:p>
            <a:pPr rtl="0" lvl="1" indent="-381000" marL="91440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Mobilitet gjennom mobilen </a:t>
            </a:r>
          </a:p>
          <a:p>
            <a:pPr rtl="0" lvl="1" indent="-381000" marL="91440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Gamification gjennom toppliste</a:t>
            </a:r>
          </a:p>
          <a:p>
            <a:pPr rtl="0" lvl="1" indent="-381000" marL="91440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Anonymitet - gode tilbakemeldinger i brukertest 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lang="en"/>
              <a:t>Diskusjon og refleksjon</a:t>
            </a:r>
          </a:p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Hva som kunne blitt gjort annerledes:</a:t>
            </a:r>
          </a:p>
          <a:p>
            <a:pPr rtl="0" lvl="1" indent="-381000" marL="91440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Tidsbegrensinger til utvikling vs forslag og ideer</a:t>
            </a:r>
          </a:p>
          <a:p>
            <a:pPr rtl="0" lvl="1" indent="-381000" marL="91440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Videre utvikling og forbedringer etter siste brukertest</a:t>
            </a:r>
          </a:p>
          <a:p>
            <a:pPr rtl="0" lvl="1" indent="-381000" marL="91440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Universelt design vs funksjonalitet</a:t>
            </a:r>
          </a:p>
          <a:p>
            <a:r>
              <a:t/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" name="Shape 11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Konklusjon</a:t>
            </a:r>
          </a:p>
        </p:txBody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sz="2400" lang="en"/>
              <a:t>Prosjekt om hvordan stille spørsmål anonymt</a:t>
            </a:r>
          </a:p>
          <a:p>
            <a:pPr rtl="0" lvl="0" indent="-3810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sz="2400" lang="en"/>
              <a:t>Begrenset bruk av smidig prosess og fokus på funksjonalitet</a:t>
            </a:r>
          </a:p>
          <a:p>
            <a:pPr rtl="0" lvl="0" indent="-3810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sz="2400" lang="en"/>
              <a:t>Fokus på anonymitet og mobilitet</a:t>
            </a:r>
          </a:p>
          <a:p>
            <a:pPr rtl="0" lvl="0" indent="-3810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sz="2400" lang="en"/>
              <a:t>Tidspress gjennom high-fidelity prototype</a:t>
            </a:r>
          </a:p>
          <a:p>
            <a:pPr rtl="0" lvl="0" indent="-3810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sz="2400" lang="en"/>
              <a:t>Riktig valg av metoder for forskningsspørsmål</a:t>
            </a:r>
          </a:p>
          <a:p>
            <a:pPr rtl="0" lvl="0" indent="-381000" marL="457200">
              <a:buClr>
                <a:srgbClr val="000000"/>
              </a:buClr>
              <a:buSzPct val="166666"/>
              <a:buFont typeface="Arial"/>
              <a:buChar char="•"/>
            </a:pPr>
            <a:r>
              <a:rPr sz="2400" lang="en"/>
              <a:t>En god start som kan utvikles videre i nye prosjekter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ight-gradien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