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64" r:id="rId5"/>
    <p:sldId id="265" r:id="rId6"/>
    <p:sldId id="268" r:id="rId7"/>
    <p:sldId id="280" r:id="rId8"/>
    <p:sldId id="272" r:id="rId9"/>
    <p:sldId id="286" r:id="rId10"/>
    <p:sldId id="267" r:id="rId11"/>
    <p:sldId id="271" r:id="rId12"/>
    <p:sldId id="282" r:id="rId13"/>
    <p:sldId id="284" r:id="rId14"/>
    <p:sldId id="287" r:id="rId15"/>
    <p:sldId id="288" r:id="rId16"/>
    <p:sldId id="279" r:id="rId17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14" autoAdjust="0"/>
    <p:restoredTop sz="87621" autoAdjust="0"/>
  </p:normalViewPr>
  <p:slideViewPr>
    <p:cSldViewPr>
      <p:cViewPr varScale="1">
        <p:scale>
          <a:sx n="134" d="100"/>
          <a:sy n="134" d="100"/>
        </p:scale>
        <p:origin x="1110" y="12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02-Dec-14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8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2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75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40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98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19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26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13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21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6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63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53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17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56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7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61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00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02-Dec-14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02-Dec-14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 algn="ctr"/>
            <a:fld id="{8F82E0A0-C266-4798-8C8F-B9F91E9DA37E}" type="slidenum">
              <a:rPr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n-US" smtClean="0"/>
              <a:pPr/>
              <a:t>02-Dec-14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ndroid.com/design/wear/creative-vision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radicati.com/wp/wp-content/uploads/2014/01/Email-Statistics-Report-2014-2018-Executive-Summary.pdf" TargetMode="External"/><Relationship Id="rId4" Type="http://schemas.openxmlformats.org/officeDocument/2006/relationships/hyperlink" Target="http://www.businessinsider.com/chart-of-the-day-number-of-texts-sent-2013-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ashable.com/2014/02/21/whatsapp-user-char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>
            <a:extLst/>
          </a:lstStyle>
          <a:p>
            <a:endParaRPr lang="en-US" dirty="0"/>
          </a:p>
        </p:txBody>
      </p:sp>
      <p:sp>
        <p:nvSpPr>
          <p:cNvPr id="7" name="Rectangle 4"/>
          <p:cNvSpPr txBox="1">
            <a:spLocks/>
          </p:cNvSpPr>
          <p:nvPr/>
        </p:nvSpPr>
        <p:spPr>
          <a:xfrm>
            <a:off x="2195736" y="411510"/>
            <a:ext cx="6731124" cy="3744416"/>
          </a:xfrm>
          <a:prstGeom prst="rect">
            <a:avLst/>
          </a:prstGeom>
        </p:spPr>
        <p:txBody>
          <a:bodyPr vert="horz" anchor="ctr">
            <a:normAutofit fontScale="92500" lnSpcReduction="2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3200" dirty="0" smtClean="0"/>
              <a:t>INF5261</a:t>
            </a:r>
          </a:p>
          <a:p>
            <a:r>
              <a:rPr lang="en-GB" sz="3200" dirty="0" smtClean="0"/>
              <a:t>Smartwatch</a:t>
            </a:r>
          </a:p>
          <a:p>
            <a:r>
              <a:rPr lang="nb-NO" dirty="0" smtClean="0"/>
              <a:t>Can smartwatch help </a:t>
            </a:r>
            <a:r>
              <a:rPr lang="en-US" dirty="0" smtClean="0"/>
              <a:t>users save time by making processes efficient and easier?</a:t>
            </a:r>
            <a:endParaRPr lang="en-GB" dirty="0" smtClean="0"/>
          </a:p>
          <a:p>
            <a:endParaRPr lang="en-GB" sz="3200" dirty="0"/>
          </a:p>
          <a:p>
            <a:endParaRPr lang="en-GB" sz="3200" dirty="0" smtClean="0"/>
          </a:p>
          <a:p>
            <a:r>
              <a:rPr lang="en-GB" sz="1800" dirty="0" err="1" smtClean="0"/>
              <a:t>Dipesh</a:t>
            </a:r>
            <a:r>
              <a:rPr lang="en-GB" sz="1800" dirty="0" smtClean="0"/>
              <a:t> Pradhan</a:t>
            </a:r>
          </a:p>
          <a:p>
            <a:r>
              <a:rPr lang="en-GB" sz="1800" dirty="0" smtClean="0"/>
              <a:t>Nugroho Sujatmiko</a:t>
            </a:r>
          </a:p>
          <a:p>
            <a:r>
              <a:rPr lang="en-GB" sz="1800" dirty="0" smtClean="0"/>
              <a:t>3rd December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Content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352551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Motivation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Research Questions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Method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Preliminary Research Analysis: Smartphone and Smartwatch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/>
              <a:t>Design Considerations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/>
              <a:t>C</a:t>
            </a:r>
            <a:r>
              <a:rPr lang="en-GB" sz="1600" dirty="0" smtClean="0"/>
              <a:t>ase-studies</a:t>
            </a:r>
            <a:endParaRPr lang="en-GB" sz="1600" dirty="0"/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Findings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Conclusion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Motivation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352551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>
              <a:buFont typeface="Arial" pitchFamily="34" charset="0"/>
              <a:buChar char="•"/>
            </a:pPr>
            <a:endParaRPr lang="en-GB" sz="1400" dirty="0" smtClean="0"/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People have considerable more activities today compared to before.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More demanding activities are typically done with smartphone. Is it practical? Can smartwatch work as an alternative?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Promising various technologies to overcome today’s smartwatch shortcomings.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Accessibility and capability to be used in rough environment.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Various </a:t>
            </a:r>
            <a:r>
              <a:rPr lang="en-GB" sz="1400" dirty="0" err="1" smtClean="0"/>
              <a:t>smartwatch</a:t>
            </a:r>
            <a:r>
              <a:rPr lang="en-GB" sz="1400" dirty="0" smtClean="0"/>
              <a:t> </a:t>
            </a:r>
            <a:r>
              <a:rPr lang="en-GB" sz="1400" dirty="0"/>
              <a:t>products on market from different vendors with various capabilities.</a:t>
            </a:r>
          </a:p>
          <a:p>
            <a:pPr>
              <a:buFont typeface="Arial" pitchFamily="34" charset="0"/>
              <a:buChar char="•"/>
            </a:pPr>
            <a:endParaRPr lang="en-GB" sz="1400" dirty="0" smtClean="0"/>
          </a:p>
          <a:p>
            <a:pPr>
              <a:buFont typeface="Arial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0132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Research Questions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07504" y="1352551"/>
            <a:ext cx="8424936" cy="3595463"/>
          </a:xfrm>
        </p:spPr>
        <p:txBody>
          <a:bodyPr>
            <a:noAutofit/>
          </a:bodyPr>
          <a:lstStyle>
            <a:extLst/>
          </a:lstStyle>
          <a:p>
            <a:pPr marL="0" indent="0" algn="just">
              <a:buNone/>
            </a:pPr>
            <a:r>
              <a:rPr lang="en-GB" sz="1400" dirty="0" smtClean="0"/>
              <a:t>Research Question 1</a:t>
            </a:r>
          </a:p>
          <a:p>
            <a:pPr algn="just">
              <a:buFont typeface="Arial" pitchFamily="34" charset="0"/>
              <a:buChar char="•"/>
            </a:pPr>
            <a:r>
              <a:rPr lang="en-US" sz="1400" dirty="0"/>
              <a:t>Are there daily activities that </a:t>
            </a:r>
            <a:r>
              <a:rPr lang="en-US" sz="1400" dirty="0" smtClean="0"/>
              <a:t>cumulatively take long </a:t>
            </a:r>
            <a:r>
              <a:rPr lang="en-US" sz="1400" dirty="0"/>
              <a:t>time to perform </a:t>
            </a:r>
            <a:r>
              <a:rPr lang="en-US" sz="1400" dirty="0" smtClean="0"/>
              <a:t>using </a:t>
            </a:r>
            <a:r>
              <a:rPr lang="en-US" sz="1400" dirty="0"/>
              <a:t>smartphone? </a:t>
            </a:r>
            <a:r>
              <a:rPr lang="en-US" sz="1400" dirty="0" smtClean="0"/>
              <a:t>E.g</a:t>
            </a:r>
            <a:r>
              <a:rPr lang="en-US" sz="1400" dirty="0"/>
              <a:t>. measured by how many manual steps </a:t>
            </a:r>
            <a:r>
              <a:rPr lang="en-US" sz="1400" dirty="0" smtClean="0"/>
              <a:t>to perform and the daily usage frequency.</a:t>
            </a:r>
          </a:p>
          <a:p>
            <a:pPr marL="0" indent="0" algn="just">
              <a:buNone/>
            </a:pPr>
            <a:r>
              <a:rPr lang="en-US" sz="1400" dirty="0" smtClean="0"/>
              <a:t>The purpose of this research question is to </a:t>
            </a:r>
            <a:r>
              <a:rPr lang="en-US" sz="1400" dirty="0"/>
              <a:t>understand the </a:t>
            </a:r>
            <a:r>
              <a:rPr lang="en-US" sz="1400" dirty="0" smtClean="0"/>
              <a:t>problem domain and identify some case studies to demonstrate the possible solution.</a:t>
            </a:r>
          </a:p>
          <a:p>
            <a:pPr marL="0" indent="0" algn="just">
              <a:buNone/>
            </a:pPr>
            <a:endParaRPr lang="en-US" sz="1400" dirty="0" smtClean="0"/>
          </a:p>
          <a:p>
            <a:pPr marL="0" indent="0" algn="just">
              <a:buNone/>
            </a:pPr>
            <a:r>
              <a:rPr lang="en-US" sz="1400" dirty="0" smtClean="0"/>
              <a:t>Research Question 2</a:t>
            </a:r>
          </a:p>
          <a:p>
            <a:pPr algn="just">
              <a:buFont typeface="Arial" pitchFamily="34" charset="0"/>
              <a:buChar char="•"/>
            </a:pPr>
            <a:r>
              <a:rPr lang="en-US" sz="1400" dirty="0" smtClean="0"/>
              <a:t>Can </a:t>
            </a:r>
            <a:r>
              <a:rPr lang="en-US" sz="1400" dirty="0"/>
              <a:t>smartwatch make the process more efficient (shorten the steps) and easier? What kind of “human-to-smartwatch” interaction design could be done to exploit the advantage of smartwatch compared to </a:t>
            </a:r>
            <a:r>
              <a:rPr lang="en-US" sz="1400" dirty="0" smtClean="0"/>
              <a:t>smartphone?</a:t>
            </a:r>
          </a:p>
          <a:p>
            <a:pPr marL="0" indent="0" algn="just">
              <a:buNone/>
            </a:pPr>
            <a:r>
              <a:rPr lang="en-US" sz="1400" dirty="0" smtClean="0"/>
              <a:t>This </a:t>
            </a:r>
            <a:r>
              <a:rPr lang="en-US" sz="1400" dirty="0"/>
              <a:t>question helps us to understand if the problem identified by research question 1 can be solved or minimized with smartwatch. 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2698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Method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352551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>
              <a:buFont typeface="Arial" pitchFamily="34" charset="0"/>
              <a:buChar char="•"/>
            </a:pPr>
            <a:r>
              <a:rPr lang="en-GB" sz="1400" dirty="0" smtClean="0"/>
              <a:t>Preliminary research analysis of smartphone and smartwatch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Literature review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Perform potential case-studies</a:t>
            </a:r>
          </a:p>
          <a:p>
            <a:pPr lvl="1">
              <a:buFont typeface="Arial" pitchFamily="34" charset="0"/>
              <a:buChar char="•"/>
            </a:pPr>
            <a:r>
              <a:rPr lang="en-GB" sz="1100" dirty="0" smtClean="0"/>
              <a:t>Notification Management (Doing single activity with less steps)</a:t>
            </a:r>
          </a:p>
          <a:p>
            <a:pPr lvl="1">
              <a:buFont typeface="Arial" pitchFamily="34" charset="0"/>
              <a:buChar char="•"/>
            </a:pPr>
            <a:r>
              <a:rPr lang="en-GB" sz="1100" dirty="0" smtClean="0"/>
              <a:t>Appointment Booking (Saving time by enabling us doing multiple activities in the same time)</a:t>
            </a:r>
          </a:p>
          <a:p>
            <a:pPr marL="0" indent="0">
              <a:buNone/>
            </a:pPr>
            <a:endParaRPr lang="en-GB" sz="1400" i="1" dirty="0" smtClean="0"/>
          </a:p>
          <a:p>
            <a:pPr marL="0" indent="0">
              <a:buNone/>
            </a:pPr>
            <a:r>
              <a:rPr lang="en-GB" sz="1400" i="1" dirty="0" smtClean="0"/>
              <a:t>Note: We do not develop application in this project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289469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Preliminary Research Analysis- Smartphone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352551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 marL="0" indent="0">
              <a:buNone/>
            </a:pPr>
            <a:r>
              <a:rPr lang="en-US" sz="1400" b="1" dirty="0" smtClean="0"/>
              <a:t>Smartphone usage characteristics</a:t>
            </a:r>
          </a:p>
          <a:p>
            <a:pPr marL="0" indent="0">
              <a:buNone/>
            </a:pPr>
            <a:endParaRPr lang="en-US" sz="14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/>
              <a:t>Notification management aspect: not ‘glance-able’ </a:t>
            </a:r>
            <a:r>
              <a:rPr lang="en-US" sz="1400" dirty="0" err="1" smtClean="0"/>
              <a:t>ie</a:t>
            </a:r>
            <a:r>
              <a:rPr lang="en-US" sz="1400" dirty="0" smtClean="0"/>
              <a:t>. how </a:t>
            </a:r>
            <a:r>
              <a:rPr lang="en-US" sz="1400" dirty="0"/>
              <a:t>many times do we need to pick our </a:t>
            </a:r>
            <a:r>
              <a:rPr lang="en-US" sz="1400" dirty="0" smtClean="0"/>
              <a:t>phones to check SMS, phone call, email, instant messaging (Facebook, Twitter, </a:t>
            </a:r>
            <a:r>
              <a:rPr lang="en-US" sz="1400" dirty="0" err="1" smtClean="0"/>
              <a:t>etc</a:t>
            </a:r>
            <a:r>
              <a:rPr lang="en-US" sz="1400" dirty="0" smtClean="0"/>
              <a:t>) 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/>
              <a:t>Interaction aspect: heavily reliant on visual interactions </a:t>
            </a:r>
            <a:r>
              <a:rPr lang="en-US" sz="1400" dirty="0" err="1" smtClean="0"/>
              <a:t>ie</a:t>
            </a:r>
            <a:r>
              <a:rPr lang="en-US" sz="1400" dirty="0" smtClean="0"/>
              <a:t>. how </a:t>
            </a:r>
            <a:r>
              <a:rPr lang="en-US" sz="1400" dirty="0"/>
              <a:t>many </a:t>
            </a:r>
            <a:r>
              <a:rPr lang="en-US" sz="1400" dirty="0" smtClean="0"/>
              <a:t>touch/tap </a:t>
            </a:r>
            <a:r>
              <a:rPr lang="en-US" sz="1400" dirty="0"/>
              <a:t>is required to do </a:t>
            </a:r>
            <a:r>
              <a:rPr lang="en-US" sz="1400" dirty="0" smtClean="0"/>
              <a:t>things like booking appointment? Not convenient to  operate while moving.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/>
              <a:t>Other time-taking aspect  </a:t>
            </a:r>
            <a:r>
              <a:rPr lang="en-US" sz="1400" dirty="0" err="1" smtClean="0"/>
              <a:t>eg</a:t>
            </a:r>
            <a:r>
              <a:rPr lang="en-US" sz="1400" dirty="0" smtClean="0"/>
              <a:t>. finding misplaced phone due to being carried not being worn 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endParaRPr lang="en-US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6215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Preliminary Research Analysis- Smartwatch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352551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 marL="0" indent="0">
              <a:buNone/>
            </a:pPr>
            <a:r>
              <a:rPr lang="en-US" sz="1400" b="1" dirty="0" smtClean="0"/>
              <a:t>Barriers to 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/>
              <a:t>Cost : typically pricier than smartphone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/>
              <a:t>Battery life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Computing </a:t>
            </a:r>
            <a:r>
              <a:rPr lang="nb-NO" sz="1400" dirty="0" smtClean="0"/>
              <a:t>power : less powerfull than smartphone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Screen </a:t>
            </a:r>
            <a:r>
              <a:rPr lang="nb-NO" sz="1400" dirty="0" smtClean="0"/>
              <a:t>size : relatively small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Connectivity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Variety of apps : limited due to hardware constraint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Size/style: can be bulky, looks geeky</a:t>
            </a:r>
            <a:endParaRPr lang="en-US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endParaRPr lang="en-US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1638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2800" dirty="0" smtClean="0"/>
              <a:t>Interaction </a:t>
            </a:r>
            <a:r>
              <a:rPr lang="en-US" sz="2800" dirty="0"/>
              <a:t>d</a:t>
            </a:r>
            <a:r>
              <a:rPr lang="en-US" sz="2800" dirty="0" smtClean="0"/>
              <a:t>esign considerations from literature review</a:t>
            </a:r>
            <a:endParaRPr lang="en-US" sz="28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236998"/>
            <a:ext cx="8424936" cy="3906502"/>
          </a:xfrm>
        </p:spPr>
        <p:txBody>
          <a:bodyPr>
            <a:noAutofit/>
          </a:bodyPr>
          <a:lstStyle>
            <a:extLst/>
          </a:lstStyle>
          <a:p>
            <a:pPr marL="342900" indent="-342900" algn="just">
              <a:buFont typeface="+mj-lt"/>
              <a:buAutoNum type="arabicPeriod"/>
            </a:pPr>
            <a:r>
              <a:rPr lang="en-GB" sz="1400" dirty="0" smtClean="0"/>
              <a:t>Simplify UI by minimizing number of menus/steps required </a:t>
            </a:r>
            <a:r>
              <a:rPr lang="en-GB" sz="1400" dirty="0"/>
              <a:t>to execute </a:t>
            </a:r>
            <a:r>
              <a:rPr lang="en-GB" sz="1400" dirty="0" err="1" smtClean="0"/>
              <a:t>smartwatch</a:t>
            </a:r>
            <a:r>
              <a:rPr lang="en-GB" sz="1400" dirty="0"/>
              <a:t> </a:t>
            </a:r>
            <a:r>
              <a:rPr lang="en-GB" sz="1400" dirty="0" smtClean="0"/>
              <a:t>function</a:t>
            </a:r>
          </a:p>
          <a:p>
            <a:pPr marL="365760" lvl="1" indent="0" algn="just">
              <a:buNone/>
            </a:pPr>
            <a:r>
              <a:rPr lang="en-GB" sz="1050" dirty="0" smtClean="0"/>
              <a:t>Pascoe et al. : mobile users needs simple UI/less </a:t>
            </a:r>
            <a:r>
              <a:rPr lang="en-GB" sz="1050" dirty="0"/>
              <a:t>menu [8</a:t>
            </a:r>
            <a:r>
              <a:rPr lang="en-GB" sz="1050" dirty="0" smtClean="0"/>
              <a:t>], </a:t>
            </a:r>
            <a:r>
              <a:rPr lang="nb-NO" sz="1050" dirty="0"/>
              <a:t>AndroidWear: </a:t>
            </a:r>
            <a:r>
              <a:rPr lang="nb-NO" sz="1050" dirty="0" smtClean="0"/>
              <a:t>contecxt-stream/card-to-card and makes precision not required  </a:t>
            </a:r>
            <a:endParaRPr lang="en-GB" sz="1050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 smtClean="0"/>
              <a:t>Explore alternative input method to run app in addition to screen touch like gesture based, voice based, peripheral based (input on wristband, watch bracelet, programmable button) </a:t>
            </a:r>
            <a:r>
              <a:rPr lang="en-GB" sz="1400" dirty="0" err="1" smtClean="0"/>
              <a:t>etc</a:t>
            </a:r>
            <a:r>
              <a:rPr lang="en-GB" sz="1400" dirty="0" smtClean="0"/>
              <a:t> </a:t>
            </a:r>
          </a:p>
          <a:p>
            <a:pPr marL="320040" lvl="1" indent="0" algn="just">
              <a:buNone/>
            </a:pPr>
            <a:r>
              <a:rPr lang="en-GB" sz="1100" dirty="0" smtClean="0"/>
              <a:t>Perrault: gesture-based </a:t>
            </a:r>
            <a:r>
              <a:rPr lang="en-GB" sz="1100" dirty="0"/>
              <a:t>bracelet [3] , </a:t>
            </a:r>
            <a:r>
              <a:rPr lang="en-GB" sz="1100" dirty="0" smtClean="0"/>
              <a:t>Paik: gesture, </a:t>
            </a:r>
            <a:r>
              <a:rPr lang="en-GB" sz="1100" dirty="0"/>
              <a:t>audio [4] , </a:t>
            </a:r>
            <a:r>
              <a:rPr lang="en-GB" sz="1100" dirty="0" smtClean="0"/>
              <a:t>Chen: gesture sensor </a:t>
            </a:r>
            <a:r>
              <a:rPr lang="en-GB" sz="1100" dirty="0"/>
              <a:t>input [5] , </a:t>
            </a:r>
            <a:r>
              <a:rPr lang="en-GB" sz="1100" dirty="0" smtClean="0"/>
              <a:t>Bieber: gesture sensor, tactile feedback ,  acoustic </a:t>
            </a:r>
            <a:r>
              <a:rPr lang="en-GB" sz="1100" dirty="0"/>
              <a:t>interface [9] </a:t>
            </a:r>
            <a:r>
              <a:rPr lang="en-GB" sz="1100" dirty="0" smtClean="0"/>
              <a:t>, </a:t>
            </a:r>
            <a:r>
              <a:rPr lang="en-GB" sz="1100" dirty="0" err="1" smtClean="0"/>
              <a:t>Sawhney</a:t>
            </a:r>
            <a:r>
              <a:rPr lang="en-GB" sz="1100" dirty="0" smtClean="0"/>
              <a:t>: </a:t>
            </a:r>
            <a:r>
              <a:rPr lang="en-GB" sz="1100" dirty="0"/>
              <a:t>audio [</a:t>
            </a:r>
            <a:r>
              <a:rPr lang="en-GB" sz="1100" dirty="0" smtClean="0"/>
              <a:t>11], </a:t>
            </a:r>
            <a:r>
              <a:rPr lang="en-GB" sz="1100" dirty="0" err="1" smtClean="0"/>
              <a:t>AndroidWear</a:t>
            </a:r>
            <a:r>
              <a:rPr lang="en-GB" sz="1100" dirty="0" smtClean="0"/>
              <a:t>: Cue-card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 smtClean="0"/>
              <a:t>Minimize eyes interaction demand as output modality</a:t>
            </a:r>
          </a:p>
          <a:p>
            <a:pPr marL="365760" lvl="1" indent="0" algn="just">
              <a:buNone/>
            </a:pPr>
            <a:r>
              <a:rPr lang="en-GB" sz="1100" dirty="0" smtClean="0"/>
              <a:t>Paik: audio/voice, haptic [4] , </a:t>
            </a:r>
            <a:r>
              <a:rPr lang="en-GB" sz="1100" dirty="0" err="1" smtClean="0"/>
              <a:t>Sawhney</a:t>
            </a:r>
            <a:r>
              <a:rPr lang="en-GB" sz="1100" dirty="0" smtClean="0"/>
              <a:t>: audio [11] , Pascoe: minimal attention UI /MAUI [8]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 smtClean="0"/>
              <a:t>Explore possibility to link smartwatch to other device for the smart home/office</a:t>
            </a:r>
            <a:endParaRPr lang="nb-NO" sz="1400" dirty="0" smtClean="0"/>
          </a:p>
          <a:p>
            <a:pPr marL="320040" lvl="1" indent="0" algn="just">
              <a:buNone/>
            </a:pPr>
            <a:r>
              <a:rPr lang="nb-NO" sz="1100" dirty="0" smtClean="0"/>
              <a:t>Bernaerts: smart watch to support &amp; augment office interactions eg. lock/unlock doors, acquire room, virtual knock, [5] Chen: joint interaction of smartwatch &amp; smartphone to simplify smartphone </a:t>
            </a:r>
            <a:r>
              <a:rPr lang="nb-NO" sz="1100" dirty="0"/>
              <a:t>usage [10] </a:t>
            </a:r>
            <a:endParaRPr lang="nb-NO" sz="1100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nb-NO" sz="1400" dirty="0" smtClean="0"/>
              <a:t>Explore context-awareness capability </a:t>
            </a:r>
          </a:p>
          <a:p>
            <a:pPr marL="320040" lvl="1" indent="0" algn="just">
              <a:buNone/>
            </a:pPr>
            <a:r>
              <a:rPr lang="nb-NO" sz="1100" dirty="0" smtClean="0"/>
              <a:t>Pascoe: </a:t>
            </a:r>
            <a:r>
              <a:rPr lang="en-US" sz="1100" dirty="0" smtClean="0"/>
              <a:t>context-awareness to automatically discover and offer resources to the user based on their current environment</a:t>
            </a:r>
            <a:r>
              <a:rPr lang="nb-NO" sz="1100" dirty="0" smtClean="0"/>
              <a:t> [8, 12], AndroidWear: provide right-information at just right time e.g. suggest vs demand concept based on </a:t>
            </a:r>
            <a:r>
              <a:rPr lang="nb-NO" sz="1100" dirty="0"/>
              <a:t>context [1</a:t>
            </a:r>
            <a:r>
              <a:rPr lang="nb-NO" sz="1100" dirty="0" smtClean="0"/>
              <a:t>]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nb-NO" sz="1400" dirty="0" smtClean="0"/>
              <a:t>Universal </a:t>
            </a:r>
            <a:r>
              <a:rPr lang="en-US" sz="1400" dirty="0" smtClean="0"/>
              <a:t>Design  </a:t>
            </a:r>
            <a:r>
              <a:rPr lang="en-US" sz="1400" dirty="0" err="1"/>
              <a:t>Ornella</a:t>
            </a:r>
            <a:r>
              <a:rPr lang="en-US" sz="1400" dirty="0"/>
              <a:t>: </a:t>
            </a:r>
            <a:r>
              <a:rPr lang="en-US" sz="1100" dirty="0"/>
              <a:t>user-centric design to improve usability and image of product for all users inclusive of disabled/elderly [14]</a:t>
            </a:r>
          </a:p>
          <a:p>
            <a:pPr marL="342900" indent="-342900" algn="just">
              <a:buFont typeface="+mj-lt"/>
              <a:buAutoNum type="arabicPeriod"/>
            </a:pPr>
            <a:endParaRPr lang="nb-NO" sz="1100" dirty="0" smtClean="0"/>
          </a:p>
          <a:p>
            <a:pPr marL="320040" lvl="1" indent="0" algn="just">
              <a:buNone/>
            </a:pPr>
            <a:endParaRPr lang="nb-NO" sz="1100" dirty="0" smtClean="0"/>
          </a:p>
          <a:p>
            <a:pPr marL="0" lvl="1" indent="0" algn="just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endParaRPr lang="nb-NO" sz="1100" dirty="0" smtClean="0"/>
          </a:p>
          <a:p>
            <a:pPr marL="320040" lvl="1" indent="0" algn="just">
              <a:buNone/>
            </a:pPr>
            <a:endParaRPr lang="en-GB" sz="1100" dirty="0" smtClean="0"/>
          </a:p>
        </p:txBody>
      </p:sp>
    </p:spTree>
    <p:extLst>
      <p:ext uri="{BB962C8B-B14F-4D97-AF65-F5344CB8AC3E}">
        <p14:creationId xmlns:p14="http://schemas.microsoft.com/office/powerpoint/2010/main" val="180094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Observation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236998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 marL="0" indent="0" algn="just">
              <a:buNone/>
            </a:pPr>
            <a:r>
              <a:rPr lang="en-US" sz="1400" dirty="0"/>
              <a:t>RQ1: </a:t>
            </a:r>
            <a:r>
              <a:rPr lang="en-US" sz="1400" dirty="0" smtClean="0"/>
              <a:t>Daily tasks commonly performed </a:t>
            </a:r>
            <a:r>
              <a:rPr lang="en-US" sz="1400" dirty="0"/>
              <a:t>using </a:t>
            </a:r>
            <a:r>
              <a:rPr lang="en-US" sz="1400" dirty="0" smtClean="0"/>
              <a:t>smartphone, broken down by number of steps and frequency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endParaRPr lang="en-US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sz="1400" dirty="0" smtClean="0"/>
              <a:t>Based on the above finding, we are looking at two study cases on how </a:t>
            </a:r>
            <a:r>
              <a:rPr lang="en-GB" sz="1400" dirty="0" err="1" smtClean="0"/>
              <a:t>smartwatch</a:t>
            </a:r>
            <a:r>
              <a:rPr lang="en-GB" sz="1400" dirty="0" smtClean="0"/>
              <a:t> can help to improve situation</a:t>
            </a:r>
            <a:endParaRPr lang="en-GB" sz="1400" i="1" dirty="0" smtClean="0"/>
          </a:p>
          <a:p>
            <a:pPr marL="0" indent="0">
              <a:spcBef>
                <a:spcPts val="0"/>
              </a:spcBef>
              <a:buNone/>
            </a:pPr>
            <a:endParaRPr lang="en-GB" sz="900" i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594815"/>
              </p:ext>
            </p:extLst>
          </p:nvPr>
        </p:nvGraphicFramePr>
        <p:xfrm>
          <a:off x="323528" y="1491630"/>
          <a:ext cx="5112568" cy="2404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272"/>
                <a:gridCol w="1296144"/>
                <a:gridCol w="1368152"/>
              </a:tblGrid>
              <a:tr h="233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Tasks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Number of steps </a:t>
                      </a:r>
                      <a:r>
                        <a:rPr lang="en-US" sz="1100" baseline="30000" dirty="0" smtClean="0">
                          <a:effectLst/>
                        </a:rPr>
                        <a:t>(a)</a:t>
                      </a:r>
                      <a:endParaRPr lang="en-US" sz="1200" baseline="30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Average</a:t>
                      </a:r>
                      <a:r>
                        <a:rPr lang="en-US" sz="1100" baseline="0" dirty="0" smtClean="0">
                          <a:effectLst/>
                        </a:rPr>
                        <a:t> daily frequency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330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Checking or reading email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 emails </a:t>
                      </a:r>
                      <a:r>
                        <a:rPr lang="en-US" sz="1100" dirty="0" smtClean="0">
                          <a:effectLst/>
                        </a:rPr>
                        <a:t>[6]</a:t>
                      </a:r>
                      <a:endParaRPr lang="en-US" sz="1100" kern="1200" baseline="30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33045"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Sending</a:t>
                      </a:r>
                      <a:r>
                        <a:rPr lang="en-GB" sz="1100" b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writing email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7 - 8 </a:t>
                      </a:r>
                      <a:r>
                        <a:rPr lang="en-GB" sz="11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100" kern="1200" baseline="30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b,c</a:t>
                      </a:r>
                      <a:r>
                        <a:rPr lang="en-GB" sz="11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100" kern="1200" baseline="30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  <a:tr h="233045"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Making appointment booking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N/A – </a:t>
                      </a:r>
                      <a:r>
                        <a:rPr lang="en-GB" sz="7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unable to find</a:t>
                      </a:r>
                      <a:r>
                        <a:rPr lang="en-GB" sz="7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source of data</a:t>
                      </a:r>
                      <a:endParaRPr lang="en-US" sz="11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33045"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Checking</a:t>
                      </a:r>
                      <a:r>
                        <a:rPr lang="en-GB" sz="1100" b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Twitter/ </a:t>
                      </a:r>
                      <a:r>
                        <a:rPr lang="en-GB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Whatsapp</a:t>
                      </a: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Facebook message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messages</a:t>
                      </a:r>
                      <a:r>
                        <a:rPr lang="en-US" sz="1100" dirty="0" smtClean="0">
                          <a:effectLst/>
                        </a:rPr>
                        <a:t>[13]</a:t>
                      </a:r>
                      <a:endParaRPr lang="en-US" sz="1100" kern="1200" baseline="30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33045"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Sending</a:t>
                      </a:r>
                      <a:r>
                        <a:rPr lang="en-GB" sz="1100" b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writing Twitter/ </a:t>
                      </a:r>
                      <a:r>
                        <a:rPr lang="en-GB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Whatsapp</a:t>
                      </a: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Facebook message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</a:t>
                      </a:r>
                      <a:r>
                        <a:rPr lang="en-GB" sz="11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(b)</a:t>
                      </a:r>
                      <a:endParaRPr lang="en-US" sz="11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  <a:tr h="233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</a:rPr>
                        <a:t>Checking</a:t>
                      </a:r>
                      <a:r>
                        <a:rPr lang="en-US" sz="1100" b="0" baseline="0" dirty="0" smtClean="0">
                          <a:effectLst/>
                        </a:rPr>
                        <a:t> or </a:t>
                      </a:r>
                      <a:r>
                        <a:rPr lang="en-US" sz="1100" b="0" dirty="0" smtClean="0">
                          <a:effectLst/>
                        </a:rPr>
                        <a:t>reading SMS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 SMS </a:t>
                      </a:r>
                      <a:r>
                        <a:rPr lang="en-US" sz="1100" dirty="0" smtClean="0">
                          <a:effectLst/>
                        </a:rPr>
                        <a:t>[2]</a:t>
                      </a:r>
                      <a:endParaRPr lang="en-US" sz="1100" kern="1200" baseline="30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33045"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Sending or writing SMS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</a:t>
                      </a:r>
                      <a:r>
                        <a:rPr lang="en-GB" sz="11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(b)</a:t>
                      </a:r>
                      <a:endParaRPr lang="en-US" sz="11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8" name="Rectangle 2"/>
          <p:cNvSpPr>
            <a:spLocks noGrp="1"/>
          </p:cNvSpPr>
          <p:nvPr>
            <p:ph sz="quarter" idx="13"/>
          </p:nvPr>
        </p:nvSpPr>
        <p:spPr>
          <a:xfrm>
            <a:off x="179512" y="4320480"/>
            <a:ext cx="4536504" cy="555526"/>
          </a:xfrm>
        </p:spPr>
        <p:txBody>
          <a:bodyPr>
            <a:noAutofit/>
          </a:bodyPr>
          <a:lstStyle>
            <a:extLst/>
          </a:lstStyle>
          <a:p>
            <a:pPr marL="0" indent="0">
              <a:spcBef>
                <a:spcPts val="0"/>
              </a:spcBef>
              <a:buNone/>
            </a:pPr>
            <a:r>
              <a:rPr lang="en-GB" sz="900" i="1" dirty="0"/>
              <a:t>Notes: </a:t>
            </a:r>
          </a:p>
          <a:p>
            <a:pPr marL="228600" indent="-228600">
              <a:spcBef>
                <a:spcPts val="0"/>
              </a:spcBef>
              <a:buAutoNum type="alphaLcParenBoth"/>
            </a:pPr>
            <a:r>
              <a:rPr lang="en-GB" sz="900" i="1" dirty="0" smtClean="0"/>
              <a:t>Based </a:t>
            </a:r>
            <a:r>
              <a:rPr lang="en-GB" sz="900" i="1" dirty="0"/>
              <a:t>on assumption that smartphone is kept in pocket/bag when not used by default </a:t>
            </a:r>
          </a:p>
          <a:p>
            <a:pPr marL="228600" indent="-228600">
              <a:spcBef>
                <a:spcPts val="0"/>
              </a:spcBef>
              <a:buAutoNum type="alphaLcParenBoth"/>
            </a:pPr>
            <a:r>
              <a:rPr lang="en-GB" sz="900" i="1" dirty="0"/>
              <a:t>Sending/writing task has one additional step to choose recipient compared to reading task</a:t>
            </a:r>
          </a:p>
          <a:p>
            <a:pPr marL="228600" indent="-228600">
              <a:spcBef>
                <a:spcPts val="0"/>
              </a:spcBef>
              <a:buAutoNum type="alphaLcParenBoth"/>
            </a:pPr>
            <a:r>
              <a:rPr lang="en-GB" sz="900" i="1" dirty="0"/>
              <a:t>Sending email may have additional step in case attachment is involved</a:t>
            </a:r>
          </a:p>
        </p:txBody>
      </p:sp>
      <p:sp>
        <p:nvSpPr>
          <p:cNvPr id="9" name="Rectangle 2"/>
          <p:cNvSpPr>
            <a:spLocks noGrp="1"/>
          </p:cNvSpPr>
          <p:nvPr>
            <p:ph sz="quarter" idx="13"/>
          </p:nvPr>
        </p:nvSpPr>
        <p:spPr>
          <a:xfrm>
            <a:off x="4607496" y="4439286"/>
            <a:ext cx="4536504" cy="555526"/>
          </a:xfrm>
        </p:spPr>
        <p:txBody>
          <a:bodyPr>
            <a:noAutofit/>
          </a:bodyPr>
          <a:lstStyle>
            <a:extLst/>
          </a:lstStyle>
          <a:p>
            <a:pPr marL="228600" indent="-228600">
              <a:spcBef>
                <a:spcPts val="0"/>
              </a:spcBef>
              <a:buFont typeface="Wingdings" panose="05000000000000000000" pitchFamily="2" charset="2"/>
              <a:buAutoNum type="alphaLcParenBoth" startAt="4"/>
            </a:pPr>
            <a:endParaRPr lang="en-GB" sz="900" i="1" dirty="0"/>
          </a:p>
        </p:txBody>
      </p:sp>
      <p:sp>
        <p:nvSpPr>
          <p:cNvPr id="11" name="Rectangle 2"/>
          <p:cNvSpPr>
            <a:spLocks noGrp="1"/>
          </p:cNvSpPr>
          <p:nvPr>
            <p:ph sz="quarter" idx="13"/>
          </p:nvPr>
        </p:nvSpPr>
        <p:spPr>
          <a:xfrm>
            <a:off x="5724128" y="1563638"/>
            <a:ext cx="3312368" cy="2304256"/>
          </a:xfrm>
        </p:spPr>
        <p:txBody>
          <a:bodyPr>
            <a:noAutofit/>
          </a:bodyPr>
          <a:lstStyle>
            <a:extLst/>
          </a:lstStyle>
          <a:p>
            <a:pPr marL="0" indent="0">
              <a:spcBef>
                <a:spcPts val="0"/>
              </a:spcBef>
              <a:buNone/>
            </a:pPr>
            <a:r>
              <a:rPr lang="en-GB" sz="1100" dirty="0" smtClean="0"/>
              <a:t>Typical steps using smartphone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100" dirty="0"/>
              <a:t>Take out smartphone from the </a:t>
            </a:r>
            <a:r>
              <a:rPr lang="en-US" sz="1100" dirty="0" smtClean="0"/>
              <a:t>pocket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100" dirty="0"/>
              <a:t>Unlock the </a:t>
            </a:r>
            <a:r>
              <a:rPr lang="en-US" sz="1100" dirty="0" smtClean="0"/>
              <a:t>smartphone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100" dirty="0" smtClean="0"/>
              <a:t>Check and click </a:t>
            </a:r>
            <a:r>
              <a:rPr lang="en-US" sz="1100" dirty="0"/>
              <a:t>on the notification to open the message </a:t>
            </a:r>
            <a:endParaRPr lang="en-US" sz="1100" dirty="0" smtClean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100" dirty="0" smtClean="0"/>
              <a:t>Read </a:t>
            </a:r>
            <a:r>
              <a:rPr lang="en-US" sz="1100" dirty="0"/>
              <a:t>the message. </a:t>
            </a:r>
            <a:endParaRPr lang="en-US" sz="1100" dirty="0" smtClean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100" dirty="0" smtClean="0"/>
              <a:t>Close </a:t>
            </a:r>
            <a:r>
              <a:rPr lang="en-US" sz="1100" dirty="0"/>
              <a:t>the </a:t>
            </a:r>
            <a:r>
              <a:rPr lang="en-US" sz="1100" dirty="0" smtClean="0"/>
              <a:t>message</a:t>
            </a:r>
            <a:r>
              <a:rPr lang="en-US" sz="1100" dirty="0"/>
              <a:t> </a:t>
            </a:r>
            <a:endParaRPr lang="en-US" sz="1100" dirty="0" smtClean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US" sz="1100" dirty="0" smtClean="0"/>
              <a:t>Put smartphone back into pocket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endParaRPr lang="en-GB" sz="1100" dirty="0"/>
          </a:p>
          <a:p>
            <a:pPr marL="0" indent="0">
              <a:spcBef>
                <a:spcPts val="0"/>
              </a:spcBef>
              <a:buNone/>
            </a:pPr>
            <a:r>
              <a:rPr lang="en-GB" sz="1100" dirty="0" smtClean="0"/>
              <a:t>Typical steps using </a:t>
            </a:r>
            <a:r>
              <a:rPr lang="en-GB" sz="1100" dirty="0" err="1" smtClean="0"/>
              <a:t>smartwatch</a:t>
            </a:r>
            <a:endParaRPr lang="en-GB" sz="1100" dirty="0" smtClean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GB" sz="1100" dirty="0" smtClean="0"/>
              <a:t>Get notification (sound/vibration)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GB" sz="1100" dirty="0" smtClean="0"/>
              <a:t>Read/hear/dictate message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en-GB" sz="1100" dirty="0" smtClean="0"/>
              <a:t>Close message</a:t>
            </a: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val="416129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2800" dirty="0" smtClean="0"/>
              <a:t>Case study1: Notification Management</a:t>
            </a:r>
            <a:br>
              <a:rPr lang="en-US" sz="2800" dirty="0" smtClean="0"/>
            </a:br>
            <a:r>
              <a:rPr lang="en-US" sz="2000" dirty="0"/>
              <a:t>High level process </a:t>
            </a:r>
            <a:r>
              <a:rPr lang="en-US" sz="2000" dirty="0" smtClean="0"/>
              <a:t>design to reduce demand for user attention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352551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>
              <a:buFont typeface="Arial" pitchFamily="34" charset="0"/>
              <a:buChar char="•"/>
            </a:pPr>
            <a:endParaRPr lang="en-GB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323405"/>
            <a:ext cx="7943626" cy="3388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4772134"/>
            <a:ext cx="8536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Figure 1. How notification can be prioritized based on open rules (user context based), reducing demands for attention and manual steps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966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2800" dirty="0"/>
              <a:t>Case study2: Appointment </a:t>
            </a:r>
            <a:r>
              <a:rPr lang="en-US" sz="2800" dirty="0" smtClean="0"/>
              <a:t>booking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2000" dirty="0"/>
              <a:t>High level process </a:t>
            </a:r>
            <a:r>
              <a:rPr lang="en-US" sz="2000" dirty="0" smtClean="0"/>
              <a:t>design for appointment booking by voice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72841"/>
            <a:ext cx="6552728" cy="33228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4755600"/>
            <a:ext cx="87298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Figure </a:t>
            </a:r>
            <a:r>
              <a:rPr lang="en-US" sz="1200" dirty="0" smtClean="0"/>
              <a:t>2. </a:t>
            </a:r>
            <a:r>
              <a:rPr lang="en-US" sz="1200" dirty="0"/>
              <a:t>How appointments can be booked with </a:t>
            </a:r>
            <a:r>
              <a:rPr lang="en-US" sz="1200" dirty="0" smtClean="0"/>
              <a:t>voice, allowing us to do it even while moving without interrupting primary activity in parallel</a:t>
            </a:r>
            <a:endParaRPr lang="en-US" sz="1200" dirty="0"/>
          </a:p>
        </p:txBody>
      </p:sp>
      <p:sp>
        <p:nvSpPr>
          <p:cNvPr id="6" name="Rounded Rectangle 5"/>
          <p:cNvSpPr/>
          <p:nvPr/>
        </p:nvSpPr>
        <p:spPr>
          <a:xfrm>
            <a:off x="7812360" y="1563638"/>
            <a:ext cx="1008112" cy="29523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Driving,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Walking,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Jogging,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Other mobile activities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Cross 6"/>
          <p:cNvSpPr/>
          <p:nvPr/>
        </p:nvSpPr>
        <p:spPr>
          <a:xfrm>
            <a:off x="7308304" y="2859782"/>
            <a:ext cx="288032" cy="288032"/>
          </a:xfrm>
          <a:prstGeom prst="pl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76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Findings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664386"/>
              </p:ext>
            </p:extLst>
          </p:nvPr>
        </p:nvGraphicFramePr>
        <p:xfrm>
          <a:off x="683568" y="1674956"/>
          <a:ext cx="7632848" cy="3270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1656184"/>
                <a:gridCol w="1296144"/>
                <a:gridCol w="1224136"/>
                <a:gridCol w="864096"/>
                <a:gridCol w="936104"/>
                <a:gridCol w="936104"/>
              </a:tblGrid>
              <a:tr h="338763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</a:rPr>
                        <a:t>Daily task,</a:t>
                      </a:r>
                      <a:r>
                        <a:rPr lang="en-US" sz="1100" b="0" baseline="0" dirty="0" smtClean="0">
                          <a:effectLst/>
                        </a:rPr>
                        <a:t> </a:t>
                      </a:r>
                      <a:r>
                        <a:rPr lang="en-US" sz="1100" b="0" dirty="0" smtClean="0">
                          <a:effectLst/>
                        </a:rPr>
                        <a:t>frequency &amp; importance/relevancy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steps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Steps saved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763">
                <a:tc gridSpan="2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Smartphone without rules (baseline-1)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Smartphone with 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rules (baseline-2)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Smartwatch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Against</a:t>
                      </a:r>
                      <a:r>
                        <a:rPr lang="en-GB" sz="1100" b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baseline-1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Against</a:t>
                      </a:r>
                      <a:r>
                        <a:rPr lang="en-GB" sz="1100" b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baseline-2</a:t>
                      </a:r>
                      <a:endParaRPr lang="en-US" sz="11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</a:tr>
              <a:tr h="2330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One </a:t>
                      </a:r>
                      <a:r>
                        <a:rPr lang="en-US" sz="1100" b="0" dirty="0" smtClean="0">
                          <a:effectLst/>
                        </a:rPr>
                        <a:t>SMS</a:t>
                      </a:r>
                      <a:r>
                        <a:rPr lang="en-US" sz="1100" b="0" baseline="0" dirty="0" smtClean="0">
                          <a:effectLst/>
                        </a:rPr>
                        <a:t> </a:t>
                      </a:r>
                      <a:r>
                        <a:rPr lang="en-US" sz="1100" b="0" baseline="0" smtClean="0">
                          <a:effectLst/>
                        </a:rPr>
                        <a:t>or email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1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  <a:tr h="233045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61 </a:t>
                      </a:r>
                      <a:r>
                        <a:rPr lang="en-US" sz="1100" b="0" dirty="0" smtClean="0">
                          <a:effectLst/>
                        </a:rPr>
                        <a:t>SMS</a:t>
                      </a:r>
                      <a:endParaRPr lang="en-US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 (=61) important/ relevant – worst case</a:t>
                      </a: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366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366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183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  <a:endParaRPr lang="en-US" sz="11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  <a:tr h="23304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(=31) important/relevant</a:t>
                      </a: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366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FF0000"/>
                          </a:solidFill>
                          <a:effectLst/>
                        </a:rPr>
                        <a:t>273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68580" marR="68580" marT="0" marB="0" anchor="b"/>
                </a:tc>
              </a:tr>
              <a:tr h="23304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 (=6) important/ relevant – best case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366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FF0000"/>
                          </a:solidFill>
                          <a:effectLst/>
                        </a:rPr>
                        <a:t>348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8580" marR="68580" marT="0" marB="0" anchor="b"/>
                </a:tc>
              </a:tr>
              <a:tr h="233045">
                <a:tc rowSpan="3"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 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 (=75) important/ relevant – worst case</a:t>
                      </a: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225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 marL="68580" marR="68580" marT="0" marB="0" anchor="b"/>
                </a:tc>
              </a:tr>
              <a:tr h="23304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(=38) important/relevant</a:t>
                      </a: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228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FF0000"/>
                          </a:solidFill>
                          <a:effectLst/>
                        </a:rPr>
                        <a:t>336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 marL="68580" marR="68580" marT="0" marB="0" anchor="b"/>
                </a:tc>
              </a:tr>
              <a:tr h="23304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 (=6) important/ relevant – best case</a:t>
                      </a:r>
                      <a:endParaRPr lang="en-US" sz="11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FF0000"/>
                          </a:solidFill>
                          <a:effectLst/>
                        </a:rPr>
                        <a:t>426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rtl="0" ea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09600" y="1352551"/>
            <a:ext cx="8210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RQ2: Can </a:t>
            </a:r>
            <a:r>
              <a:rPr lang="en-US" sz="1400" dirty="0" err="1"/>
              <a:t>smartwatch</a:t>
            </a:r>
            <a:r>
              <a:rPr lang="en-US" sz="1400" dirty="0"/>
              <a:t> </a:t>
            </a:r>
            <a:r>
              <a:rPr lang="en-US" sz="1400" dirty="0" smtClean="0"/>
              <a:t>help to make the aforementioned processes in RQ1 more efficient?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2268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352551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 algn="just">
              <a:buFont typeface="Arial" pitchFamily="34" charset="0"/>
              <a:buChar char="•"/>
            </a:pPr>
            <a:endParaRPr lang="en-GB" sz="1600" dirty="0" smtClean="0"/>
          </a:p>
          <a:p>
            <a:pPr algn="just">
              <a:buFont typeface="Arial" pitchFamily="34" charset="0"/>
              <a:buChar char="•"/>
            </a:pPr>
            <a:r>
              <a:rPr lang="en-GB" sz="1600" dirty="0" smtClean="0"/>
              <a:t>Performing daily tasks using smartphone may take significant number of cumulative steps to execute, as described in RQ1 observation</a:t>
            </a:r>
          </a:p>
          <a:p>
            <a:pPr algn="just">
              <a:buFont typeface="Arial" pitchFamily="34" charset="0"/>
              <a:buChar char="•"/>
            </a:pPr>
            <a:endParaRPr lang="en-GB" sz="1600" dirty="0" smtClean="0"/>
          </a:p>
          <a:p>
            <a:pPr algn="just">
              <a:buFont typeface="Arial" pitchFamily="34" charset="0"/>
              <a:buChar char="•"/>
            </a:pPr>
            <a:r>
              <a:rPr lang="en-GB" sz="1600" dirty="0" smtClean="0"/>
              <a:t>The usage of </a:t>
            </a:r>
            <a:r>
              <a:rPr lang="en-GB" sz="1600" dirty="0" err="1" smtClean="0"/>
              <a:t>smartwatch</a:t>
            </a:r>
            <a:r>
              <a:rPr lang="en-GB" sz="1600" dirty="0" smtClean="0"/>
              <a:t> to perform similar </a:t>
            </a:r>
            <a:r>
              <a:rPr lang="en-GB" sz="1600" dirty="0"/>
              <a:t>tasks with suggested design may </a:t>
            </a:r>
            <a:r>
              <a:rPr lang="en-GB" sz="1600" dirty="0" smtClean="0"/>
              <a:t>reduce the cumulative number of steps and therefore saving user time, as described in RQ2 finding</a:t>
            </a:r>
          </a:p>
          <a:p>
            <a:pPr algn="just">
              <a:buFont typeface="Arial" pitchFamily="34" charset="0"/>
              <a:buChar char="•"/>
            </a:pPr>
            <a:endParaRPr lang="en-GB" sz="1600" dirty="0" smtClean="0"/>
          </a:p>
          <a:p>
            <a:pPr algn="just">
              <a:buFont typeface="Arial" pitchFamily="34" charset="0"/>
              <a:buChar char="•"/>
            </a:pPr>
            <a:r>
              <a:rPr lang="en-GB" sz="1600" dirty="0" smtClean="0"/>
              <a:t>The usage of non-visual input/output modality allows user to continue doing his/her primary activity in parallel while interacting with </a:t>
            </a:r>
            <a:r>
              <a:rPr lang="en-GB" sz="1600" dirty="0" err="1" smtClean="0"/>
              <a:t>smartwatch</a:t>
            </a:r>
            <a:r>
              <a:rPr lang="en-GB" sz="1600" dirty="0" smtClean="0"/>
              <a:t>, as described in appointment booking by voice case-study. To this extent, the </a:t>
            </a:r>
            <a:r>
              <a:rPr lang="en-GB" sz="1600" dirty="0" err="1" smtClean="0"/>
              <a:t>smartwatch</a:t>
            </a:r>
            <a:r>
              <a:rPr lang="en-GB" sz="1600" dirty="0" smtClean="0"/>
              <a:t> usage is less interruptive to the primary activity and therefore provides more time allowance to user in completing the primary activity.</a:t>
            </a:r>
          </a:p>
          <a:p>
            <a:pPr algn="just">
              <a:buFont typeface="Arial" pitchFamily="34" charset="0"/>
              <a:buChar char="•"/>
            </a:pPr>
            <a:endParaRPr lang="en-GB" sz="1400" dirty="0" smtClean="0"/>
          </a:p>
          <a:p>
            <a:pPr algn="just"/>
            <a:endParaRPr lang="en-US" sz="1400" dirty="0"/>
          </a:p>
          <a:p>
            <a:pPr algn="just">
              <a:buFont typeface="Arial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1053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References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280543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sz="1100" dirty="0"/>
              <a:t>1 </a:t>
            </a:r>
            <a:r>
              <a:rPr lang="nb-NO" sz="1100" i="1" dirty="0"/>
              <a:t>Creative Vision for Android Wear</a:t>
            </a:r>
            <a:r>
              <a:rPr lang="nb-NO" sz="1100" dirty="0"/>
              <a:t>.  [cited 2014 12 November 2014]; Available from: </a:t>
            </a:r>
            <a:r>
              <a:rPr lang="nb-NO" sz="1100" dirty="0">
                <a:hlinkClick r:id="rId3"/>
              </a:rPr>
              <a:t>https://developer.android.com/design/wear/creative-vision.html</a:t>
            </a:r>
            <a:r>
              <a:rPr lang="nb-NO" sz="11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 smtClean="0"/>
              <a:t>2 </a:t>
            </a:r>
            <a:r>
              <a:rPr lang="nb-NO" sz="1100" dirty="0"/>
              <a:t>Cocotas, A. </a:t>
            </a:r>
            <a:r>
              <a:rPr lang="nb-NO" sz="1100" i="1" dirty="0"/>
              <a:t>Chart of the day: Kids send a mind boggling number of texts every month</a:t>
            </a:r>
            <a:r>
              <a:rPr lang="nb-NO" sz="1100" dirty="0"/>
              <a:t>. 2013  [cited 2014; Available from: </a:t>
            </a:r>
            <a:r>
              <a:rPr lang="nb-NO" sz="1100" u="sng" dirty="0">
                <a:hlinkClick r:id="rId4"/>
              </a:rPr>
              <a:t>http://www.businessinsider.com/chart-of-the-day-number-of-texts-sent-2013-3</a:t>
            </a:r>
            <a:r>
              <a:rPr lang="nb-NO" sz="11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 smtClean="0"/>
              <a:t>3 </a:t>
            </a:r>
            <a:r>
              <a:rPr lang="en-US" sz="1100" dirty="0"/>
              <a:t>Perrault, S.T., et al. </a:t>
            </a:r>
            <a:r>
              <a:rPr lang="en-US" sz="1100" dirty="0" err="1"/>
              <a:t>Watchit</a:t>
            </a:r>
            <a:r>
              <a:rPr lang="en-US" sz="1100" dirty="0"/>
              <a:t>: simple gestures and eyes-free interaction for wristwatches and bracelets. in Proceedings of the SIGCHI Conference on Human Factors in Computing Systems. 2013. ACM</a:t>
            </a:r>
            <a:r>
              <a:rPr lang="en-US" sz="1100" dirty="0" smtClean="0"/>
              <a:t>.</a:t>
            </a:r>
            <a:endParaRPr lang="en-US" sz="11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/>
              <a:t>4 Paik, K.Y., Eyes-Free interaction method in </a:t>
            </a:r>
            <a:r>
              <a:rPr lang="en-US" sz="1100" dirty="0" err="1"/>
              <a:t>SmartWatch</a:t>
            </a:r>
            <a:r>
              <a:rPr lang="en-US" sz="1100" dirty="0" smtClean="0"/>
              <a:t>.</a:t>
            </a:r>
            <a:endParaRPr lang="en-US" sz="11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/>
              <a:t>5 Chen, X.A., et al. Duet: exploring joint interactions on a smart phone and a smart watch. in Proceedings of the 32nd annual ACM conference on Human factors in computing systems. 2014. ACM</a:t>
            </a:r>
            <a:r>
              <a:rPr lang="en-US" sz="1100" dirty="0" smtClean="0"/>
              <a:t>.</a:t>
            </a:r>
            <a:endParaRPr lang="en-US" sz="11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/>
              <a:t>6 </a:t>
            </a:r>
            <a:r>
              <a:rPr lang="nb-NO" sz="1100" dirty="0"/>
              <a:t>Radicati, S. </a:t>
            </a:r>
            <a:r>
              <a:rPr lang="nb-NO" sz="1100" i="1" dirty="0"/>
              <a:t>Email Statistics Report, 2014-2018</a:t>
            </a:r>
            <a:r>
              <a:rPr lang="nb-NO" sz="1100" dirty="0"/>
              <a:t>. 2014  [cited 2014; Available from: </a:t>
            </a:r>
            <a:r>
              <a:rPr lang="nb-NO" sz="1100" u="sng" dirty="0">
                <a:hlinkClick r:id="rId5"/>
              </a:rPr>
              <a:t>http://www.radicati.com/wp/wp-content/uploads/2014/01/Email-Statistics-Report-2014-2018-Executive-Summary.pdf</a:t>
            </a:r>
            <a:r>
              <a:rPr lang="nb-NO" sz="11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 smtClean="0"/>
              <a:t>7 </a:t>
            </a:r>
            <a:r>
              <a:rPr lang="en-US" sz="1100" dirty="0"/>
              <a:t>Rhodes, B.J., N. </a:t>
            </a:r>
            <a:r>
              <a:rPr lang="en-US" sz="1100" dirty="0" err="1"/>
              <a:t>Minar</a:t>
            </a:r>
            <a:r>
              <a:rPr lang="en-US" sz="1100" dirty="0"/>
              <a:t>, and J. Weaver. Wearable computing meets ubiquitous computing: Reaping the best of both worlds. in Wearable Computers, 1999. Digest of Papers. The Third International Symposium on. 1999. IEEE</a:t>
            </a:r>
            <a:r>
              <a:rPr lang="en-US" sz="1100" dirty="0" smtClean="0"/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4727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3200" dirty="0" smtClean="0"/>
              <a:t>References</a:t>
            </a:r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179512" y="1280543"/>
            <a:ext cx="8352928" cy="3451447"/>
          </a:xfrm>
        </p:spPr>
        <p:txBody>
          <a:bodyPr>
            <a:noAutofit/>
          </a:bodyPr>
          <a:lstStyle>
            <a:extLst/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sz="1100" dirty="0"/>
              <a:t>8 Jason Pascoe et al. Using While Moving: HCI Issues in Fieldwork Environments.  2000</a:t>
            </a:r>
            <a:r>
              <a:rPr lang="en-US" sz="11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 smtClean="0"/>
              <a:t>9 </a:t>
            </a:r>
            <a:r>
              <a:rPr lang="en-US" sz="1100" dirty="0"/>
              <a:t>Bieber, G., T. </a:t>
            </a:r>
            <a:r>
              <a:rPr lang="en-US" sz="1100" dirty="0" err="1"/>
              <a:t>Kirste</a:t>
            </a:r>
            <a:r>
              <a:rPr lang="en-US" sz="1100" dirty="0"/>
              <a:t>, and B. Urban. Ambient interaction by smart watches. in Proceedings of the 5th International Conference on </a:t>
            </a:r>
            <a:r>
              <a:rPr lang="en-US" sz="1100" dirty="0" err="1"/>
              <a:t>PErvasive</a:t>
            </a:r>
            <a:r>
              <a:rPr lang="en-US" sz="1100" dirty="0"/>
              <a:t> Technologies Related to Assistive Environments. 2012. ACM.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/>
              <a:t>10. </a:t>
            </a:r>
            <a:r>
              <a:rPr lang="en-US" sz="1100" dirty="0" err="1"/>
              <a:t>Bernaerts</a:t>
            </a:r>
            <a:r>
              <a:rPr lang="en-US" sz="1100" dirty="0"/>
              <a:t>, Y., et al. The office smartwatch: development and design of a smartwatch app to digitally augment interactions in an office environment. in Proceedings of the 2014 companion publication on Designing interactive systems. 2014. ACM.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100" dirty="0"/>
              <a:t>11. </a:t>
            </a:r>
            <a:r>
              <a:rPr lang="en-US" sz="1100" dirty="0" err="1"/>
              <a:t>Sawhney</a:t>
            </a:r>
            <a:r>
              <a:rPr lang="en-US" sz="1100" dirty="0"/>
              <a:t>, N. et al. Speaking and </a:t>
            </a:r>
            <a:r>
              <a:rPr lang="en-US" sz="1100" dirty="0" err="1"/>
              <a:t>Listeing</a:t>
            </a:r>
            <a:r>
              <a:rPr lang="en-US" sz="1100" dirty="0"/>
              <a:t> on the Run: Design for Wearable Audio Computing. 1998. </a:t>
            </a:r>
            <a:r>
              <a:rPr lang="en-US" sz="1100" dirty="0" smtClean="0"/>
              <a:t>IEEE</a:t>
            </a:r>
            <a:endParaRPr lang="en-GB" sz="11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GB" sz="1100" dirty="0" smtClean="0"/>
              <a:t>12</a:t>
            </a:r>
            <a:r>
              <a:rPr lang="en-GB" sz="1100" dirty="0"/>
              <a:t>. </a:t>
            </a:r>
            <a:r>
              <a:rPr lang="en-GB" sz="1100" dirty="0" smtClean="0"/>
              <a:t>   Pascoe</a:t>
            </a:r>
            <a:r>
              <a:rPr lang="en-GB" sz="1100" dirty="0"/>
              <a:t>, J. The Smartwatch</a:t>
            </a:r>
            <a:r>
              <a:rPr lang="en-GB" sz="11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b-NO" sz="1100" dirty="0" smtClean="0"/>
              <a:t>13. Petronzio</a:t>
            </a:r>
            <a:r>
              <a:rPr lang="nb-NO" sz="1100" dirty="0"/>
              <a:t>, M. </a:t>
            </a:r>
            <a:r>
              <a:rPr lang="nb-NO" sz="1100" i="1" dirty="0"/>
              <a:t>Average whatsapp user sends more than 1200 messages each month</a:t>
            </a:r>
            <a:r>
              <a:rPr lang="nb-NO" sz="1100" dirty="0"/>
              <a:t>. 2014  [cited 2014; Available from: </a:t>
            </a:r>
            <a:r>
              <a:rPr lang="nb-NO" sz="1100" u="sng" dirty="0">
                <a:hlinkClick r:id="rId3"/>
              </a:rPr>
              <a:t>http://mashable.com/2014/02/21/whatsapp-user-chart</a:t>
            </a:r>
            <a:r>
              <a:rPr lang="nb-NO" sz="1100" u="sng" dirty="0" smtClean="0">
                <a:hlinkClick r:id="rId3"/>
              </a:rPr>
              <a:t>/</a:t>
            </a:r>
            <a:r>
              <a:rPr lang="nb-NO" sz="11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b-NO" sz="1100" dirty="0" smtClean="0"/>
              <a:t>14. </a:t>
            </a:r>
            <a:r>
              <a:rPr lang="en-US" sz="1100" dirty="0" err="1"/>
              <a:t>Plos</a:t>
            </a:r>
            <a:r>
              <a:rPr lang="en-US" sz="1100" dirty="0"/>
              <a:t>, O. and S. </a:t>
            </a:r>
            <a:r>
              <a:rPr lang="en-US" sz="1100" dirty="0" err="1"/>
              <a:t>Buisine</a:t>
            </a:r>
            <a:r>
              <a:rPr lang="en-US" sz="1100" dirty="0"/>
              <a:t>. </a:t>
            </a:r>
            <a:r>
              <a:rPr lang="en-US" sz="1100" i="1" dirty="0"/>
              <a:t>Universal design for mobile phones: a case study</a:t>
            </a:r>
            <a:r>
              <a:rPr lang="en-US" sz="1100" dirty="0"/>
              <a:t>. in </a:t>
            </a:r>
            <a:r>
              <a:rPr lang="en-US" sz="1100" i="1" dirty="0"/>
              <a:t>CHI'06 extended abstracts on Human factors in computing systems</a:t>
            </a:r>
            <a:r>
              <a:rPr lang="en-US" sz="1100" dirty="0"/>
              <a:t>. 2006. ACM.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val="308264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endParaRPr lang="en-US" sz="32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2454052" y="2211710"/>
            <a:ext cx="4464496" cy="1584176"/>
          </a:xfrm>
        </p:spPr>
        <p:txBody>
          <a:bodyPr anchor="ctr">
            <a:normAutofit/>
          </a:bodyPr>
          <a:lstStyle>
            <a:extLst/>
          </a:lstStyle>
          <a:p>
            <a:pPr marL="0" indent="0" algn="just">
              <a:buNone/>
            </a:pPr>
            <a:r>
              <a:rPr lang="en-GB" sz="1800" dirty="0" smtClean="0"/>
              <a:t>Thanks for listening. Any Questions?</a:t>
            </a:r>
          </a:p>
        </p:txBody>
      </p:sp>
    </p:spTree>
    <p:extLst>
      <p:ext uri="{BB962C8B-B14F-4D97-AF65-F5344CB8AC3E}">
        <p14:creationId xmlns:p14="http://schemas.microsoft.com/office/powerpoint/2010/main" val="420686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 Presentatio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1649</Words>
  <Application>Microsoft Office PowerPoint</Application>
  <PresentationFormat>On-screen Show (16:9)</PresentationFormat>
  <Paragraphs>225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Tw Cen MT</vt:lpstr>
      <vt:lpstr>Wingdings</vt:lpstr>
      <vt:lpstr>Wingdings 2</vt:lpstr>
      <vt:lpstr>Widescreen Presentation</vt:lpstr>
      <vt:lpstr>PowerPoint Presentation</vt:lpstr>
      <vt:lpstr>Content</vt:lpstr>
      <vt:lpstr>Motivation</vt:lpstr>
      <vt:lpstr>Research Questions</vt:lpstr>
      <vt:lpstr>Method</vt:lpstr>
      <vt:lpstr>Preliminary Research Analysis- Smartphone</vt:lpstr>
      <vt:lpstr>Preliminary Research Analysis- Smartwatch</vt:lpstr>
      <vt:lpstr>Interaction design considerations from literature review</vt:lpstr>
      <vt:lpstr>Observation</vt:lpstr>
      <vt:lpstr>Case study1: Notification Management High level process design to reduce demand for user attention</vt:lpstr>
      <vt:lpstr>Case study2: Appointment booking High level process design for appointment booking by voice</vt:lpstr>
      <vt:lpstr>Findings</vt:lpstr>
      <vt:lpstr>Conclusion</vt:lpstr>
      <vt:lpstr>References</vt:lpstr>
      <vt:lpstr>References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2013-09-30T18:55:36Z</dcterms:created>
  <dcterms:modified xsi:type="dcterms:W3CDTF">2014-12-02T20:56:44Z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