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3" r:id="rId3"/>
    <p:sldId id="272" r:id="rId4"/>
    <p:sldId id="274" r:id="rId5"/>
    <p:sldId id="257" r:id="rId6"/>
    <p:sldId id="258" r:id="rId7"/>
    <p:sldId id="259" r:id="rId8"/>
    <p:sldId id="260" r:id="rId9"/>
    <p:sldId id="261" r:id="rId10"/>
    <p:sldId id="271" r:id="rId11"/>
    <p:sldId id="262" r:id="rId12"/>
    <p:sldId id="263" r:id="rId13"/>
    <p:sldId id="264" r:id="rId14"/>
    <p:sldId id="266" r:id="rId15"/>
    <p:sldId id="267" r:id="rId16"/>
    <p:sldId id="268" r:id="rId17"/>
    <p:sldId id="265" r:id="rId18"/>
    <p:sldId id="269" r:id="rId19"/>
    <p:sldId id="275" r:id="rId20"/>
    <p:sldId id="276" r:id="rId21"/>
    <p:sldId id="278" r:id="rId22"/>
    <p:sldId id="279" r:id="rId23"/>
    <p:sldId id="280" r:id="rId24"/>
    <p:sldId id="281" r:id="rId25"/>
    <p:sldId id="282" r:id="rId26"/>
  </p:sldIdLst>
  <p:sldSz cx="9144000" cy="6858000" type="screen4x3"/>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b-NO"/>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b-NO"/>
          </a:p>
        </p:txBody>
      </p:sp>
      <p:sp>
        <p:nvSpPr>
          <p:cNvPr id="4" name="Date Placeholder 3"/>
          <p:cNvSpPr>
            <a:spLocks noGrp="1"/>
          </p:cNvSpPr>
          <p:nvPr>
            <p:ph type="dt" sz="half" idx="10"/>
          </p:nvPr>
        </p:nvSpPr>
        <p:spPr/>
        <p:txBody>
          <a:bodyPr/>
          <a:lstStyle/>
          <a:p>
            <a:fld id="{128E6DEE-5A38-4DAE-BD8D-E10D6D9E7613}" type="datetimeFigureOut">
              <a:rPr lang="nb-NO" smtClean="0"/>
              <a:t>28.04.2015</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E269243B-E487-47F2-9D54-53507EDB058B}" type="slidenum">
              <a:rPr lang="nb-NO" smtClean="0"/>
              <a:t>‹#›</a:t>
            </a:fld>
            <a:endParaRPr lang="nb-NO"/>
          </a:p>
        </p:txBody>
      </p:sp>
    </p:spTree>
    <p:extLst>
      <p:ext uri="{BB962C8B-B14F-4D97-AF65-F5344CB8AC3E}">
        <p14:creationId xmlns:p14="http://schemas.microsoft.com/office/powerpoint/2010/main" val="22558242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128E6DEE-5A38-4DAE-BD8D-E10D6D9E7613}" type="datetimeFigureOut">
              <a:rPr lang="nb-NO" smtClean="0"/>
              <a:t>28.04.2015</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E269243B-E487-47F2-9D54-53507EDB058B}" type="slidenum">
              <a:rPr lang="nb-NO" smtClean="0"/>
              <a:t>‹#›</a:t>
            </a:fld>
            <a:endParaRPr lang="nb-NO"/>
          </a:p>
        </p:txBody>
      </p:sp>
    </p:spTree>
    <p:extLst>
      <p:ext uri="{BB962C8B-B14F-4D97-AF65-F5344CB8AC3E}">
        <p14:creationId xmlns:p14="http://schemas.microsoft.com/office/powerpoint/2010/main" val="4108080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28E6DEE-5A38-4DAE-BD8D-E10D6D9E7613}" type="datetimeFigureOut">
              <a:rPr lang="nb-NO" smtClean="0"/>
              <a:t>28.04.2015</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E269243B-E487-47F2-9D54-53507EDB058B}" type="slidenum">
              <a:rPr lang="nb-NO" smtClean="0"/>
              <a:t>‹#›</a:t>
            </a:fld>
            <a:endParaRPr lang="nb-NO"/>
          </a:p>
        </p:txBody>
      </p:sp>
    </p:spTree>
    <p:extLst>
      <p:ext uri="{BB962C8B-B14F-4D97-AF65-F5344CB8AC3E}">
        <p14:creationId xmlns:p14="http://schemas.microsoft.com/office/powerpoint/2010/main" val="32488058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Date Placeholder 4"/>
          <p:cNvSpPr>
            <a:spLocks noGrp="1"/>
          </p:cNvSpPr>
          <p:nvPr>
            <p:ph type="dt" sz="half" idx="10"/>
          </p:nvPr>
        </p:nvSpPr>
        <p:spPr/>
        <p:txBody>
          <a:bodyPr/>
          <a:lstStyle/>
          <a:p>
            <a:fld id="{128E6DEE-5A38-4DAE-BD8D-E10D6D9E7613}" type="datetimeFigureOut">
              <a:rPr lang="nb-NO" smtClean="0"/>
              <a:t>28.04.2015</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E269243B-E487-47F2-9D54-53507EDB058B}" type="slidenum">
              <a:rPr lang="nb-NO" smtClean="0"/>
              <a:t>‹#›</a:t>
            </a:fld>
            <a:endParaRPr lang="nb-NO"/>
          </a:p>
        </p:txBody>
      </p:sp>
    </p:spTree>
    <p:extLst>
      <p:ext uri="{BB962C8B-B14F-4D97-AF65-F5344CB8AC3E}">
        <p14:creationId xmlns:p14="http://schemas.microsoft.com/office/powerpoint/2010/main" val="23893652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7" name="Date Placeholder 6"/>
          <p:cNvSpPr>
            <a:spLocks noGrp="1"/>
          </p:cNvSpPr>
          <p:nvPr>
            <p:ph type="dt" sz="half" idx="10"/>
          </p:nvPr>
        </p:nvSpPr>
        <p:spPr/>
        <p:txBody>
          <a:bodyPr/>
          <a:lstStyle/>
          <a:p>
            <a:fld id="{128E6DEE-5A38-4DAE-BD8D-E10D6D9E7613}" type="datetimeFigureOut">
              <a:rPr lang="nb-NO" smtClean="0"/>
              <a:t>28.04.2015</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E269243B-E487-47F2-9D54-53507EDB058B}" type="slidenum">
              <a:rPr lang="nb-NO" smtClean="0"/>
              <a:t>‹#›</a:t>
            </a:fld>
            <a:endParaRPr lang="nb-NO"/>
          </a:p>
        </p:txBody>
      </p:sp>
    </p:spTree>
    <p:extLst>
      <p:ext uri="{BB962C8B-B14F-4D97-AF65-F5344CB8AC3E}">
        <p14:creationId xmlns:p14="http://schemas.microsoft.com/office/powerpoint/2010/main" val="278348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Date Placeholder 2"/>
          <p:cNvSpPr>
            <a:spLocks noGrp="1"/>
          </p:cNvSpPr>
          <p:nvPr>
            <p:ph type="dt" sz="half" idx="10"/>
          </p:nvPr>
        </p:nvSpPr>
        <p:spPr/>
        <p:txBody>
          <a:bodyPr/>
          <a:lstStyle/>
          <a:p>
            <a:fld id="{128E6DEE-5A38-4DAE-BD8D-E10D6D9E7613}" type="datetimeFigureOut">
              <a:rPr lang="nb-NO" smtClean="0"/>
              <a:t>28.04.2015</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E269243B-E487-47F2-9D54-53507EDB058B}" type="slidenum">
              <a:rPr lang="nb-NO" smtClean="0"/>
              <a:t>‹#›</a:t>
            </a:fld>
            <a:endParaRPr lang="nb-NO"/>
          </a:p>
        </p:txBody>
      </p:sp>
    </p:spTree>
    <p:extLst>
      <p:ext uri="{BB962C8B-B14F-4D97-AF65-F5344CB8AC3E}">
        <p14:creationId xmlns:p14="http://schemas.microsoft.com/office/powerpoint/2010/main" val="21588311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8E6DEE-5A38-4DAE-BD8D-E10D6D9E7613}" type="datetimeFigureOut">
              <a:rPr lang="nb-NO" smtClean="0"/>
              <a:t>28.04.2015</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E269243B-E487-47F2-9D54-53507EDB058B}" type="slidenum">
              <a:rPr lang="nb-NO" smtClean="0"/>
              <a:t>‹#›</a:t>
            </a:fld>
            <a:endParaRPr lang="nb-NO"/>
          </a:p>
        </p:txBody>
      </p:sp>
    </p:spTree>
    <p:extLst>
      <p:ext uri="{BB962C8B-B14F-4D97-AF65-F5344CB8AC3E}">
        <p14:creationId xmlns:p14="http://schemas.microsoft.com/office/powerpoint/2010/main" val="15048123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8E6DEE-5A38-4DAE-BD8D-E10D6D9E7613}" type="datetimeFigureOut">
              <a:rPr lang="nb-NO" smtClean="0"/>
              <a:t>28.04.2015</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E269243B-E487-47F2-9D54-53507EDB058B}" type="slidenum">
              <a:rPr lang="nb-NO" smtClean="0"/>
              <a:t>‹#›</a:t>
            </a:fld>
            <a:endParaRPr lang="nb-NO"/>
          </a:p>
        </p:txBody>
      </p:sp>
    </p:spTree>
    <p:extLst>
      <p:ext uri="{BB962C8B-B14F-4D97-AF65-F5344CB8AC3E}">
        <p14:creationId xmlns:p14="http://schemas.microsoft.com/office/powerpoint/2010/main" val="25724457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8E6DEE-5A38-4DAE-BD8D-E10D6D9E7613}" type="datetimeFigureOut">
              <a:rPr lang="nb-NO" smtClean="0"/>
              <a:t>28.04.2015</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E269243B-E487-47F2-9D54-53507EDB058B}" type="slidenum">
              <a:rPr lang="nb-NO" smtClean="0"/>
              <a:t>‹#›</a:t>
            </a:fld>
            <a:endParaRPr lang="nb-NO"/>
          </a:p>
        </p:txBody>
      </p:sp>
    </p:spTree>
    <p:extLst>
      <p:ext uri="{BB962C8B-B14F-4D97-AF65-F5344CB8AC3E}">
        <p14:creationId xmlns:p14="http://schemas.microsoft.com/office/powerpoint/2010/main" val="4447585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128E6DEE-5A38-4DAE-BD8D-E10D6D9E7613}" type="datetimeFigureOut">
              <a:rPr lang="nb-NO" smtClean="0"/>
              <a:t>28.04.2015</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E269243B-E487-47F2-9D54-53507EDB058B}" type="slidenum">
              <a:rPr lang="nb-NO" smtClean="0"/>
              <a:t>‹#›</a:t>
            </a:fld>
            <a:endParaRPr lang="nb-NO"/>
          </a:p>
        </p:txBody>
      </p:sp>
    </p:spTree>
    <p:extLst>
      <p:ext uri="{BB962C8B-B14F-4D97-AF65-F5344CB8AC3E}">
        <p14:creationId xmlns:p14="http://schemas.microsoft.com/office/powerpoint/2010/main" val="1993435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b-NO"/>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128E6DEE-5A38-4DAE-BD8D-E10D6D9E7613}" type="datetimeFigureOut">
              <a:rPr lang="nb-NO" smtClean="0"/>
              <a:t>28.04.2015</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E269243B-E487-47F2-9D54-53507EDB058B}" type="slidenum">
              <a:rPr lang="nb-NO" smtClean="0"/>
              <a:t>‹#›</a:t>
            </a:fld>
            <a:endParaRPr lang="nb-NO"/>
          </a:p>
        </p:txBody>
      </p:sp>
    </p:spTree>
    <p:extLst>
      <p:ext uri="{BB962C8B-B14F-4D97-AF65-F5344CB8AC3E}">
        <p14:creationId xmlns:p14="http://schemas.microsoft.com/office/powerpoint/2010/main" val="31350929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b-NO"/>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8E6DEE-5A38-4DAE-BD8D-E10D6D9E7613}" type="datetimeFigureOut">
              <a:rPr lang="nb-NO" smtClean="0"/>
              <a:t>28.04.2015</a:t>
            </a:fld>
            <a:endParaRPr lang="nb-NO"/>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69243B-E487-47F2-9D54-53507EDB058B}" type="slidenum">
              <a:rPr lang="nb-NO" smtClean="0"/>
              <a:t>‹#›</a:t>
            </a:fld>
            <a:endParaRPr lang="nb-NO"/>
          </a:p>
        </p:txBody>
      </p:sp>
    </p:spTree>
    <p:extLst>
      <p:ext uri="{BB962C8B-B14F-4D97-AF65-F5344CB8AC3E}">
        <p14:creationId xmlns:p14="http://schemas.microsoft.com/office/powerpoint/2010/main" val="13634998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nb-NO" dirty="0" err="1" smtClean="0"/>
              <a:t>Qualitativ</a:t>
            </a:r>
            <a:r>
              <a:rPr lang="nb-NO" dirty="0" smtClean="0"/>
              <a:t> Research </a:t>
            </a:r>
            <a:r>
              <a:rPr lang="nb-NO" dirty="0" err="1" smtClean="0"/>
              <a:t>Interview</a:t>
            </a:r>
            <a:endParaRPr lang="nb-NO" dirty="0"/>
          </a:p>
        </p:txBody>
      </p:sp>
      <p:sp>
        <p:nvSpPr>
          <p:cNvPr id="3" name="Subtitle 2"/>
          <p:cNvSpPr>
            <a:spLocks noGrp="1"/>
          </p:cNvSpPr>
          <p:nvPr>
            <p:ph type="subTitle" idx="1"/>
          </p:nvPr>
        </p:nvSpPr>
        <p:spPr/>
        <p:txBody>
          <a:bodyPr/>
          <a:lstStyle/>
          <a:p>
            <a:endParaRPr lang="nb-NO"/>
          </a:p>
        </p:txBody>
      </p:sp>
    </p:spTree>
    <p:extLst>
      <p:ext uri="{BB962C8B-B14F-4D97-AF65-F5344CB8AC3E}">
        <p14:creationId xmlns:p14="http://schemas.microsoft.com/office/powerpoint/2010/main" val="28409068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nb-NO" altLang="nb-NO" dirty="0" err="1"/>
              <a:t>Interview</a:t>
            </a:r>
            <a:endParaRPr lang="nb-NO" altLang="nb-NO" dirty="0" smtClean="0"/>
          </a:p>
        </p:txBody>
      </p:sp>
      <p:sp>
        <p:nvSpPr>
          <p:cNvPr id="6147" name="Content Placeholder 2"/>
          <p:cNvSpPr>
            <a:spLocks noGrp="1"/>
          </p:cNvSpPr>
          <p:nvPr>
            <p:ph idx="1"/>
          </p:nvPr>
        </p:nvSpPr>
        <p:spPr/>
        <p:txBody>
          <a:bodyPr/>
          <a:lstStyle/>
          <a:p>
            <a:r>
              <a:rPr lang="nb-NO" altLang="nb-NO" dirty="0" smtClean="0"/>
              <a:t>Inter </a:t>
            </a:r>
            <a:r>
              <a:rPr lang="nb-NO" altLang="nb-NO" dirty="0" err="1" smtClean="0"/>
              <a:t>view</a:t>
            </a:r>
            <a:r>
              <a:rPr lang="nb-NO" altLang="nb-NO" dirty="0" smtClean="0"/>
              <a:t> – </a:t>
            </a:r>
            <a:r>
              <a:rPr lang="en-US" dirty="0" smtClean="0"/>
              <a:t>(from </a:t>
            </a:r>
            <a:r>
              <a:rPr lang="en-US" dirty="0"/>
              <a:t>French </a:t>
            </a:r>
            <a:r>
              <a:rPr lang="en-US" dirty="0" smtClean="0"/>
              <a:t>“</a:t>
            </a:r>
            <a:r>
              <a:rPr lang="en-US" dirty="0" err="1" smtClean="0"/>
              <a:t>Entrevue</a:t>
            </a:r>
            <a:r>
              <a:rPr lang="en-US" dirty="0" smtClean="0"/>
              <a:t>”) </a:t>
            </a:r>
            <a:r>
              <a:rPr lang="en-US" dirty="0"/>
              <a:t>an exchange of views between two people in a conversation about a topic that concerns them both. </a:t>
            </a:r>
            <a:endParaRPr lang="en-US" dirty="0" smtClean="0"/>
          </a:p>
          <a:p>
            <a:r>
              <a:rPr lang="en-US" dirty="0" smtClean="0"/>
              <a:t>The </a:t>
            </a:r>
            <a:r>
              <a:rPr lang="en-US" dirty="0"/>
              <a:t>interdependence of human interaction and knowledge production is the main theme in the qualitative research interview .</a:t>
            </a:r>
            <a:endParaRPr lang="nb-NO" altLang="nb-NO" dirty="0" smtClean="0"/>
          </a:p>
        </p:txBody>
      </p:sp>
    </p:spTree>
    <p:extLst>
      <p:ext uri="{BB962C8B-B14F-4D97-AF65-F5344CB8AC3E}">
        <p14:creationId xmlns:p14="http://schemas.microsoft.com/office/powerpoint/2010/main" val="38124859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nb-NO" altLang="nb-NO" dirty="0" err="1" smtClean="0"/>
              <a:t>Interview</a:t>
            </a:r>
            <a:r>
              <a:rPr lang="nb-NO" altLang="nb-NO" dirty="0" smtClean="0"/>
              <a:t> </a:t>
            </a:r>
          </a:p>
        </p:txBody>
      </p:sp>
      <p:sp>
        <p:nvSpPr>
          <p:cNvPr id="5123" name="Content Placeholder 2"/>
          <p:cNvSpPr>
            <a:spLocks noGrp="1"/>
          </p:cNvSpPr>
          <p:nvPr>
            <p:ph idx="1"/>
          </p:nvPr>
        </p:nvSpPr>
        <p:spPr/>
        <p:txBody>
          <a:bodyPr/>
          <a:lstStyle/>
          <a:p>
            <a:r>
              <a:rPr lang="en-US" dirty="0"/>
              <a:t>Journalistic </a:t>
            </a:r>
            <a:r>
              <a:rPr lang="en-US" dirty="0" smtClean="0"/>
              <a:t>interview are means for  documenting </a:t>
            </a:r>
            <a:r>
              <a:rPr lang="en-US" dirty="0"/>
              <a:t>and </a:t>
            </a:r>
            <a:r>
              <a:rPr lang="en-US" dirty="0" smtClean="0"/>
              <a:t>reporting </a:t>
            </a:r>
            <a:r>
              <a:rPr lang="en-US" dirty="0"/>
              <a:t>important events in the community </a:t>
            </a:r>
            <a:endParaRPr lang="en-US" dirty="0" smtClean="0"/>
          </a:p>
          <a:p>
            <a:r>
              <a:rPr lang="en-US" dirty="0" smtClean="0"/>
              <a:t>Therapeutic </a:t>
            </a:r>
            <a:r>
              <a:rPr lang="en-US" dirty="0"/>
              <a:t>conversations aim to improve people's life situation </a:t>
            </a:r>
            <a:endParaRPr lang="en-US" dirty="0" smtClean="0"/>
          </a:p>
          <a:p>
            <a:r>
              <a:rPr lang="en-US" dirty="0" smtClean="0"/>
              <a:t>The </a:t>
            </a:r>
            <a:r>
              <a:rPr lang="en-US" dirty="0"/>
              <a:t>research interview aims to produce knowledge </a:t>
            </a:r>
            <a:endParaRPr lang="en-US" dirty="0" smtClean="0"/>
          </a:p>
          <a:p>
            <a:r>
              <a:rPr lang="en-US" dirty="0" smtClean="0"/>
              <a:t>Sometimes </a:t>
            </a:r>
            <a:r>
              <a:rPr lang="en-US" dirty="0"/>
              <a:t>difficult to distinguish these</a:t>
            </a:r>
            <a:endParaRPr lang="nb-NO" altLang="nb-NO" dirty="0" smtClean="0"/>
          </a:p>
        </p:txBody>
      </p:sp>
    </p:spTree>
    <p:extLst>
      <p:ext uri="{BB962C8B-B14F-4D97-AF65-F5344CB8AC3E}">
        <p14:creationId xmlns:p14="http://schemas.microsoft.com/office/powerpoint/2010/main" val="2924929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endParaRPr lang="nb-NO" altLang="nb-NO" smtClean="0"/>
          </a:p>
        </p:txBody>
      </p:sp>
      <p:sp>
        <p:nvSpPr>
          <p:cNvPr id="7171" name="Content Placeholder 2"/>
          <p:cNvSpPr>
            <a:spLocks noGrp="1"/>
          </p:cNvSpPr>
          <p:nvPr>
            <p:ph idx="1"/>
          </p:nvPr>
        </p:nvSpPr>
        <p:spPr/>
        <p:txBody>
          <a:bodyPr/>
          <a:lstStyle/>
          <a:p>
            <a:r>
              <a:rPr lang="en-US" dirty="0"/>
              <a:t>The interview as </a:t>
            </a:r>
            <a:r>
              <a:rPr lang="en-US" dirty="0" smtClean="0"/>
              <a:t>a crafts - </a:t>
            </a:r>
            <a:r>
              <a:rPr lang="en-US" dirty="0"/>
              <a:t>learned through practice </a:t>
            </a:r>
            <a:endParaRPr lang="en-US" dirty="0" smtClean="0"/>
          </a:p>
          <a:p>
            <a:r>
              <a:rPr lang="en-US" dirty="0" smtClean="0"/>
              <a:t>The </a:t>
            </a:r>
            <a:r>
              <a:rPr lang="en-US" dirty="0"/>
              <a:t>interview </a:t>
            </a:r>
            <a:r>
              <a:rPr lang="en-US" dirty="0" smtClean="0"/>
              <a:t>as </a:t>
            </a:r>
            <a:r>
              <a:rPr lang="en-US" dirty="0"/>
              <a:t>knowledge production </a:t>
            </a:r>
            <a:endParaRPr lang="en-US" dirty="0" smtClean="0"/>
          </a:p>
          <a:p>
            <a:pPr lvl="1"/>
            <a:r>
              <a:rPr lang="en-US" dirty="0"/>
              <a:t> </a:t>
            </a:r>
            <a:r>
              <a:rPr lang="en-US" dirty="0" smtClean="0"/>
              <a:t>relational </a:t>
            </a:r>
            <a:r>
              <a:rPr lang="nb-NO" dirty="0" err="1"/>
              <a:t>c</a:t>
            </a:r>
            <a:r>
              <a:rPr lang="nb-NO" dirty="0" err="1" smtClean="0"/>
              <a:t>onversations</a:t>
            </a:r>
            <a:r>
              <a:rPr lang="en-US" dirty="0" smtClean="0"/>
              <a:t>, </a:t>
            </a:r>
            <a:r>
              <a:rPr lang="en-US" dirty="0"/>
              <a:t>contextual , linguistic , narrative and pragmatic </a:t>
            </a:r>
            <a:endParaRPr lang="en-US" dirty="0" smtClean="0"/>
          </a:p>
          <a:p>
            <a:r>
              <a:rPr lang="en-US" dirty="0" smtClean="0"/>
              <a:t>The </a:t>
            </a:r>
            <a:r>
              <a:rPr lang="en-US" dirty="0"/>
              <a:t>interview as a social practice </a:t>
            </a:r>
            <a:endParaRPr lang="en-US" dirty="0" smtClean="0"/>
          </a:p>
          <a:p>
            <a:pPr lvl="1"/>
            <a:r>
              <a:rPr lang="en-US" smtClean="0"/>
              <a:t>The Interview </a:t>
            </a:r>
            <a:r>
              <a:rPr lang="en-US" dirty="0"/>
              <a:t>Society</a:t>
            </a:r>
            <a:endParaRPr lang="nb-NO" altLang="nb-NO" dirty="0" smtClean="0"/>
          </a:p>
        </p:txBody>
      </p:sp>
    </p:spTree>
    <p:extLst>
      <p:ext uri="{BB962C8B-B14F-4D97-AF65-F5344CB8AC3E}">
        <p14:creationId xmlns:p14="http://schemas.microsoft.com/office/powerpoint/2010/main" val="16349674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The </a:t>
            </a:r>
            <a:r>
              <a:rPr lang="nb-NO" dirty="0" err="1" smtClean="0"/>
              <a:t>research</a:t>
            </a:r>
            <a:r>
              <a:rPr lang="nb-NO" dirty="0" smtClean="0"/>
              <a:t> </a:t>
            </a:r>
            <a:r>
              <a:rPr lang="nb-NO" dirty="0" err="1" smtClean="0"/>
              <a:t>interview</a:t>
            </a:r>
            <a:endParaRPr lang="nb-NO" dirty="0"/>
          </a:p>
        </p:txBody>
      </p:sp>
      <p:sp>
        <p:nvSpPr>
          <p:cNvPr id="3" name="Content Placeholder 2"/>
          <p:cNvSpPr>
            <a:spLocks noGrp="1"/>
          </p:cNvSpPr>
          <p:nvPr>
            <p:ph idx="1"/>
          </p:nvPr>
        </p:nvSpPr>
        <p:spPr/>
        <p:txBody>
          <a:bodyPr>
            <a:normAutofit fontScale="92500" lnSpcReduction="20000"/>
          </a:bodyPr>
          <a:lstStyle/>
          <a:p>
            <a:r>
              <a:rPr lang="en-US" dirty="0"/>
              <a:t>Survey </a:t>
            </a:r>
            <a:r>
              <a:rPr lang="en-US" dirty="0" smtClean="0"/>
              <a:t>Interview</a:t>
            </a:r>
          </a:p>
          <a:p>
            <a:r>
              <a:rPr lang="en-US" dirty="0" smtClean="0"/>
              <a:t>Qualitative </a:t>
            </a:r>
            <a:r>
              <a:rPr lang="en-US" dirty="0"/>
              <a:t>research </a:t>
            </a:r>
            <a:r>
              <a:rPr lang="en-US" dirty="0" smtClean="0"/>
              <a:t>interviews</a:t>
            </a:r>
          </a:p>
          <a:p>
            <a:pPr lvl="1"/>
            <a:r>
              <a:rPr lang="en-US" dirty="0" smtClean="0"/>
              <a:t>Seeking </a:t>
            </a:r>
            <a:r>
              <a:rPr lang="en-US" dirty="0"/>
              <a:t>to understand the world as seen from the </a:t>
            </a:r>
            <a:r>
              <a:rPr lang="en-US" dirty="0" smtClean="0"/>
              <a:t>respondents</a:t>
            </a:r>
          </a:p>
          <a:p>
            <a:pPr lvl="1"/>
            <a:r>
              <a:rPr lang="en-US" dirty="0" smtClean="0"/>
              <a:t>Produce </a:t>
            </a:r>
            <a:r>
              <a:rPr lang="en-US" dirty="0"/>
              <a:t>social knowledge - through interaction between interviewer and </a:t>
            </a:r>
            <a:r>
              <a:rPr lang="en-US" dirty="0" smtClean="0"/>
              <a:t>respondent</a:t>
            </a:r>
          </a:p>
          <a:p>
            <a:pPr lvl="2"/>
            <a:r>
              <a:rPr lang="en-US" dirty="0" smtClean="0"/>
              <a:t>The </a:t>
            </a:r>
            <a:r>
              <a:rPr lang="en-US" dirty="0"/>
              <a:t>quality of the produced data depends on the interviewer's skills and knowledge on the </a:t>
            </a:r>
            <a:r>
              <a:rPr lang="en-US" dirty="0" smtClean="0"/>
              <a:t>topic</a:t>
            </a:r>
          </a:p>
          <a:p>
            <a:r>
              <a:rPr lang="en-US" dirty="0" smtClean="0"/>
              <a:t>Research </a:t>
            </a:r>
            <a:r>
              <a:rPr lang="en-US" dirty="0"/>
              <a:t>interview involves a cultivation of conversation skills, skills that most people possess by virtue of our ability to ask questions</a:t>
            </a:r>
          </a:p>
          <a:p>
            <a:endParaRPr lang="nb-NO" dirty="0"/>
          </a:p>
        </p:txBody>
      </p:sp>
    </p:spTree>
    <p:extLst>
      <p:ext uri="{BB962C8B-B14F-4D97-AF65-F5344CB8AC3E}">
        <p14:creationId xmlns:p14="http://schemas.microsoft.com/office/powerpoint/2010/main" val="30107662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dirty="0" err="1" smtClean="0"/>
              <a:t>Aspects</a:t>
            </a:r>
            <a:r>
              <a:rPr lang="nb-NO" dirty="0" smtClean="0"/>
              <a:t> </a:t>
            </a:r>
            <a:r>
              <a:rPr lang="nb-NO" dirty="0" err="1" smtClean="0"/>
              <a:t>of</a:t>
            </a:r>
            <a:r>
              <a:rPr lang="nb-NO" dirty="0" smtClean="0"/>
              <a:t> </a:t>
            </a:r>
            <a:r>
              <a:rPr lang="nb-NO" dirty="0" err="1" smtClean="0"/>
              <a:t>the</a:t>
            </a:r>
            <a:r>
              <a:rPr lang="nb-NO" dirty="0" smtClean="0"/>
              <a:t> </a:t>
            </a:r>
            <a:r>
              <a:rPr lang="nb-NO" dirty="0" err="1" smtClean="0"/>
              <a:t>qualitative</a:t>
            </a:r>
            <a:r>
              <a:rPr lang="nb-NO" dirty="0" smtClean="0"/>
              <a:t> </a:t>
            </a:r>
            <a:r>
              <a:rPr lang="nb-NO" dirty="0" err="1" smtClean="0"/>
              <a:t>research</a:t>
            </a:r>
            <a:r>
              <a:rPr lang="nb-NO" dirty="0" smtClean="0"/>
              <a:t> </a:t>
            </a:r>
            <a:r>
              <a:rPr lang="nb-NO" dirty="0" err="1" smtClean="0"/>
              <a:t>interview</a:t>
            </a:r>
            <a:endParaRPr lang="nb-NO" dirty="0"/>
          </a:p>
        </p:txBody>
      </p:sp>
      <p:sp>
        <p:nvSpPr>
          <p:cNvPr id="3" name="Content Placeholder 2"/>
          <p:cNvSpPr>
            <a:spLocks noGrp="1"/>
          </p:cNvSpPr>
          <p:nvPr>
            <p:ph idx="1"/>
          </p:nvPr>
        </p:nvSpPr>
        <p:spPr/>
        <p:txBody>
          <a:bodyPr>
            <a:normAutofit/>
          </a:bodyPr>
          <a:lstStyle/>
          <a:p>
            <a:r>
              <a:rPr lang="en-US" dirty="0" smtClean="0"/>
              <a:t>Life world</a:t>
            </a:r>
            <a:r>
              <a:rPr lang="en-US" dirty="0"/>
              <a:t>: the issue is the </a:t>
            </a:r>
            <a:r>
              <a:rPr lang="nb-NO" dirty="0" err="1" smtClean="0"/>
              <a:t>interviewee’s</a:t>
            </a:r>
            <a:r>
              <a:rPr lang="en-US" dirty="0" smtClean="0"/>
              <a:t> life world</a:t>
            </a:r>
            <a:endParaRPr lang="en-US" dirty="0"/>
          </a:p>
          <a:p>
            <a:r>
              <a:rPr lang="en-US" dirty="0" smtClean="0"/>
              <a:t>Meaning: </a:t>
            </a:r>
            <a:r>
              <a:rPr lang="en-US" dirty="0"/>
              <a:t>The purpose is to record and interpret the </a:t>
            </a:r>
            <a:r>
              <a:rPr lang="en-US" dirty="0" smtClean="0"/>
              <a:t>meaning</a:t>
            </a:r>
          </a:p>
          <a:p>
            <a:r>
              <a:rPr lang="en-US" dirty="0" smtClean="0"/>
              <a:t>Qualitative: </a:t>
            </a:r>
            <a:r>
              <a:rPr lang="en-US" dirty="0"/>
              <a:t>O</a:t>
            </a:r>
            <a:r>
              <a:rPr lang="en-US" dirty="0" smtClean="0"/>
              <a:t>btain qualitative knowledge </a:t>
            </a:r>
            <a:r>
              <a:rPr lang="en-US" dirty="0"/>
              <a:t>through common </a:t>
            </a:r>
            <a:r>
              <a:rPr lang="en-US" dirty="0" smtClean="0"/>
              <a:t>language. </a:t>
            </a:r>
            <a:r>
              <a:rPr lang="en-US" dirty="0"/>
              <a:t>Not </a:t>
            </a:r>
            <a:r>
              <a:rPr lang="en-US" dirty="0" smtClean="0"/>
              <a:t>quantify.</a:t>
            </a:r>
          </a:p>
          <a:p>
            <a:r>
              <a:rPr lang="en-US" dirty="0" smtClean="0"/>
              <a:t>Descriptive</a:t>
            </a:r>
            <a:r>
              <a:rPr lang="en-US" dirty="0"/>
              <a:t>: collect open and nuanced descriptions of her world</a:t>
            </a:r>
          </a:p>
          <a:p>
            <a:endParaRPr lang="nb-NO" dirty="0"/>
          </a:p>
        </p:txBody>
      </p:sp>
    </p:spTree>
    <p:extLst>
      <p:ext uri="{BB962C8B-B14F-4D97-AF65-F5344CB8AC3E}">
        <p14:creationId xmlns:p14="http://schemas.microsoft.com/office/powerpoint/2010/main" val="2379339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dirty="0"/>
          </a:p>
        </p:txBody>
      </p:sp>
      <p:sp>
        <p:nvSpPr>
          <p:cNvPr id="3" name="Content Placeholder 2"/>
          <p:cNvSpPr>
            <a:spLocks noGrp="1"/>
          </p:cNvSpPr>
          <p:nvPr>
            <p:ph idx="1"/>
          </p:nvPr>
        </p:nvSpPr>
        <p:spPr/>
        <p:txBody>
          <a:bodyPr>
            <a:normAutofit/>
          </a:bodyPr>
          <a:lstStyle/>
          <a:p>
            <a:r>
              <a:rPr lang="en-US" dirty="0"/>
              <a:t>Specified: specific situations and events is obtained, not general </a:t>
            </a:r>
            <a:r>
              <a:rPr lang="en-US" dirty="0" smtClean="0"/>
              <a:t>opinions.</a:t>
            </a:r>
          </a:p>
          <a:p>
            <a:r>
              <a:rPr lang="en-US" dirty="0" smtClean="0"/>
              <a:t>Conscious naivety: </a:t>
            </a:r>
            <a:r>
              <a:rPr lang="en-US" dirty="0"/>
              <a:t>the interviewer openness to new and unexpected </a:t>
            </a:r>
            <a:r>
              <a:rPr lang="en-US" dirty="0" smtClean="0"/>
              <a:t>phenomena</a:t>
            </a:r>
          </a:p>
          <a:p>
            <a:r>
              <a:rPr lang="en-US" dirty="0" smtClean="0"/>
              <a:t>Focused</a:t>
            </a:r>
            <a:r>
              <a:rPr lang="en-US" dirty="0"/>
              <a:t>: The interviewer focuses on specific themes, neither tightly structured with standardized questions or no </a:t>
            </a:r>
            <a:r>
              <a:rPr lang="en-US" dirty="0" smtClean="0"/>
              <a:t>control.</a:t>
            </a:r>
          </a:p>
          <a:p>
            <a:r>
              <a:rPr lang="en-US" dirty="0" smtClean="0"/>
              <a:t>Ambiguity</a:t>
            </a:r>
            <a:r>
              <a:rPr lang="en-US" dirty="0"/>
              <a:t>: look for ambiguity</a:t>
            </a:r>
          </a:p>
          <a:p>
            <a:endParaRPr lang="nb-NO" dirty="0"/>
          </a:p>
        </p:txBody>
      </p:sp>
    </p:spTree>
    <p:extLst>
      <p:ext uri="{BB962C8B-B14F-4D97-AF65-F5344CB8AC3E}">
        <p14:creationId xmlns:p14="http://schemas.microsoft.com/office/powerpoint/2010/main" val="39963737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dirty="0"/>
          </a:p>
        </p:txBody>
      </p:sp>
      <p:sp>
        <p:nvSpPr>
          <p:cNvPr id="3" name="Content Placeholder 2"/>
          <p:cNvSpPr>
            <a:spLocks noGrp="1"/>
          </p:cNvSpPr>
          <p:nvPr>
            <p:ph idx="1"/>
          </p:nvPr>
        </p:nvSpPr>
        <p:spPr>
          <a:xfrm>
            <a:off x="395536" y="908720"/>
            <a:ext cx="8229600" cy="4968552"/>
          </a:xfrm>
        </p:spPr>
        <p:txBody>
          <a:bodyPr>
            <a:normAutofit fontScale="92500" lnSpcReduction="10000"/>
          </a:bodyPr>
          <a:lstStyle/>
          <a:p>
            <a:r>
              <a:rPr lang="en-US" dirty="0"/>
              <a:t>Change: interview process may provide new insights and awareness, she can change their descriptions and interpretations during the </a:t>
            </a:r>
            <a:r>
              <a:rPr lang="en-US" dirty="0" smtClean="0"/>
              <a:t>interview</a:t>
            </a:r>
          </a:p>
          <a:p>
            <a:r>
              <a:rPr lang="en-US" dirty="0" smtClean="0"/>
              <a:t>Sensitivity: </a:t>
            </a:r>
            <a:r>
              <a:rPr lang="en-US" dirty="0"/>
              <a:t>different interviewers may elicit different statements depending on their sensitivity and knowledge on the </a:t>
            </a:r>
            <a:r>
              <a:rPr lang="en-US" dirty="0" smtClean="0"/>
              <a:t>topic.</a:t>
            </a:r>
          </a:p>
          <a:p>
            <a:r>
              <a:rPr lang="en-US" dirty="0" smtClean="0"/>
              <a:t>Interpersonal </a:t>
            </a:r>
            <a:r>
              <a:rPr lang="en-US" dirty="0"/>
              <a:t>situation: knowledge obtained is produced through </a:t>
            </a:r>
            <a:r>
              <a:rPr lang="en-US" dirty="0" smtClean="0"/>
              <a:t>interaction</a:t>
            </a:r>
          </a:p>
          <a:p>
            <a:r>
              <a:rPr lang="en-US" dirty="0" smtClean="0"/>
              <a:t>Positive </a:t>
            </a:r>
            <a:r>
              <a:rPr lang="en-US" dirty="0"/>
              <a:t>experience: a successful interview may provide a new insight into their own situation</a:t>
            </a:r>
          </a:p>
          <a:p>
            <a:endParaRPr lang="nb-NO" dirty="0"/>
          </a:p>
        </p:txBody>
      </p:sp>
    </p:spTree>
    <p:extLst>
      <p:ext uri="{BB962C8B-B14F-4D97-AF65-F5344CB8AC3E}">
        <p14:creationId xmlns:p14="http://schemas.microsoft.com/office/powerpoint/2010/main" val="4544325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dirty="0" err="1" smtClean="0"/>
              <a:t>Characteristics</a:t>
            </a:r>
            <a:r>
              <a:rPr lang="nb-NO" dirty="0" smtClean="0"/>
              <a:t> </a:t>
            </a:r>
            <a:r>
              <a:rPr lang="nb-NO" dirty="0" err="1" smtClean="0"/>
              <a:t>of</a:t>
            </a:r>
            <a:r>
              <a:rPr lang="nb-NO" dirty="0" smtClean="0"/>
              <a:t> </a:t>
            </a:r>
            <a:r>
              <a:rPr lang="nb-NO" dirty="0" err="1" smtClean="0"/>
              <a:t>interview</a:t>
            </a:r>
            <a:r>
              <a:rPr lang="nb-NO" dirty="0" smtClean="0"/>
              <a:t> </a:t>
            </a:r>
            <a:r>
              <a:rPr lang="nb-NO" dirty="0" err="1" smtClean="0"/>
              <a:t>based</a:t>
            </a:r>
            <a:r>
              <a:rPr lang="nb-NO" dirty="0" smtClean="0"/>
              <a:t> </a:t>
            </a:r>
            <a:r>
              <a:rPr lang="nb-NO" dirty="0" err="1" smtClean="0"/>
              <a:t>knowledge</a:t>
            </a:r>
            <a:endParaRPr lang="nb-NO" dirty="0"/>
          </a:p>
        </p:txBody>
      </p:sp>
      <p:sp>
        <p:nvSpPr>
          <p:cNvPr id="3" name="Content Placeholder 2"/>
          <p:cNvSpPr>
            <a:spLocks noGrp="1"/>
          </p:cNvSpPr>
          <p:nvPr>
            <p:ph idx="1"/>
          </p:nvPr>
        </p:nvSpPr>
        <p:spPr/>
        <p:txBody>
          <a:bodyPr/>
          <a:lstStyle/>
          <a:p>
            <a:r>
              <a:rPr lang="en-US" dirty="0"/>
              <a:t>Knowledge is </a:t>
            </a:r>
            <a:r>
              <a:rPr lang="en-US" dirty="0" smtClean="0"/>
              <a:t>produced</a:t>
            </a:r>
          </a:p>
          <a:p>
            <a:r>
              <a:rPr lang="en-US" dirty="0" smtClean="0"/>
              <a:t>Knowledge </a:t>
            </a:r>
            <a:r>
              <a:rPr lang="en-US" dirty="0"/>
              <a:t>is </a:t>
            </a:r>
            <a:r>
              <a:rPr lang="en-US" dirty="0" smtClean="0"/>
              <a:t>relational</a:t>
            </a:r>
          </a:p>
          <a:p>
            <a:r>
              <a:rPr lang="en-US" dirty="0" smtClean="0"/>
              <a:t>Knowledge </a:t>
            </a:r>
            <a:r>
              <a:rPr lang="en-US" dirty="0"/>
              <a:t>is </a:t>
            </a:r>
            <a:r>
              <a:rPr lang="en-US" dirty="0" smtClean="0"/>
              <a:t>dialogue based</a:t>
            </a:r>
          </a:p>
          <a:p>
            <a:r>
              <a:rPr lang="en-US" dirty="0" smtClean="0"/>
              <a:t>Knowledge </a:t>
            </a:r>
            <a:r>
              <a:rPr lang="en-US" dirty="0"/>
              <a:t>is </a:t>
            </a:r>
            <a:r>
              <a:rPr lang="en-US" dirty="0" smtClean="0"/>
              <a:t>contextual</a:t>
            </a:r>
            <a:endParaRPr lang="en-US" dirty="0"/>
          </a:p>
          <a:p>
            <a:r>
              <a:rPr lang="en-US" dirty="0" smtClean="0"/>
              <a:t>Knowledge </a:t>
            </a:r>
            <a:r>
              <a:rPr lang="en-US" dirty="0"/>
              <a:t>is </a:t>
            </a:r>
            <a:r>
              <a:rPr lang="en-US" dirty="0" smtClean="0"/>
              <a:t>linguistic</a:t>
            </a:r>
          </a:p>
          <a:p>
            <a:r>
              <a:rPr lang="en-US" dirty="0" smtClean="0"/>
              <a:t>Knowledge </a:t>
            </a:r>
            <a:r>
              <a:rPr lang="en-US" dirty="0"/>
              <a:t>is </a:t>
            </a:r>
            <a:r>
              <a:rPr lang="en-US" dirty="0" smtClean="0"/>
              <a:t>narrative</a:t>
            </a:r>
          </a:p>
          <a:p>
            <a:r>
              <a:rPr lang="en-US" dirty="0" smtClean="0"/>
              <a:t>Knowledge </a:t>
            </a:r>
            <a:r>
              <a:rPr lang="en-US" dirty="0"/>
              <a:t>is pragmatic</a:t>
            </a:r>
          </a:p>
          <a:p>
            <a:endParaRPr lang="nb-NO" dirty="0"/>
          </a:p>
        </p:txBody>
      </p:sp>
    </p:spTree>
    <p:extLst>
      <p:ext uri="{BB962C8B-B14F-4D97-AF65-F5344CB8AC3E}">
        <p14:creationId xmlns:p14="http://schemas.microsoft.com/office/powerpoint/2010/main" val="4288389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sp>
        <p:nvSpPr>
          <p:cNvPr id="3" name="Content Placeholder 2"/>
          <p:cNvSpPr>
            <a:spLocks noGrp="1"/>
          </p:cNvSpPr>
          <p:nvPr>
            <p:ph idx="1"/>
          </p:nvPr>
        </p:nvSpPr>
        <p:spPr/>
        <p:txBody>
          <a:bodyPr/>
          <a:lstStyle/>
          <a:p>
            <a:r>
              <a:rPr lang="nb-NO" dirty="0" smtClean="0"/>
              <a:t>Craft</a:t>
            </a:r>
          </a:p>
          <a:p>
            <a:r>
              <a:rPr lang="nb-NO" dirty="0" smtClean="0"/>
              <a:t>Knowledge </a:t>
            </a:r>
            <a:r>
              <a:rPr lang="nb-NO" dirty="0" err="1" smtClean="0"/>
              <a:t>production</a:t>
            </a:r>
            <a:endParaRPr lang="nb-NO" dirty="0" smtClean="0"/>
          </a:p>
          <a:p>
            <a:r>
              <a:rPr lang="nb-NO" dirty="0" err="1" smtClean="0"/>
              <a:t>Social</a:t>
            </a:r>
            <a:r>
              <a:rPr lang="nb-NO" dirty="0" smtClean="0"/>
              <a:t> </a:t>
            </a:r>
            <a:r>
              <a:rPr lang="nb-NO" dirty="0" err="1" smtClean="0"/>
              <a:t>practise</a:t>
            </a:r>
            <a:endParaRPr lang="nb-NO" dirty="0"/>
          </a:p>
        </p:txBody>
      </p:sp>
    </p:spTree>
    <p:extLst>
      <p:ext uri="{BB962C8B-B14F-4D97-AF65-F5344CB8AC3E}">
        <p14:creationId xmlns:p14="http://schemas.microsoft.com/office/powerpoint/2010/main" val="3310385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Research </a:t>
            </a:r>
            <a:r>
              <a:rPr lang="nb-NO" dirty="0" err="1" smtClean="0"/>
              <a:t>interview</a:t>
            </a:r>
            <a:r>
              <a:rPr lang="nb-NO" dirty="0" smtClean="0"/>
              <a:t> </a:t>
            </a:r>
            <a:endParaRPr lang="nb-NO" dirty="0"/>
          </a:p>
        </p:txBody>
      </p:sp>
      <p:sp>
        <p:nvSpPr>
          <p:cNvPr id="3" name="Content Placeholder 2"/>
          <p:cNvSpPr>
            <a:spLocks noGrp="1"/>
          </p:cNvSpPr>
          <p:nvPr>
            <p:ph idx="1"/>
          </p:nvPr>
        </p:nvSpPr>
        <p:spPr/>
        <p:txBody>
          <a:bodyPr/>
          <a:lstStyle/>
          <a:p>
            <a:r>
              <a:rPr lang="en-US" dirty="0"/>
              <a:t>Interview as unskilled </a:t>
            </a:r>
            <a:r>
              <a:rPr lang="en-US" dirty="0" smtClean="0"/>
              <a:t>labor</a:t>
            </a:r>
          </a:p>
          <a:p>
            <a:r>
              <a:rPr lang="en-US" dirty="0" smtClean="0"/>
              <a:t>Interview </a:t>
            </a:r>
            <a:r>
              <a:rPr lang="en-US" dirty="0"/>
              <a:t>as a </a:t>
            </a:r>
            <a:r>
              <a:rPr lang="en-US" dirty="0" smtClean="0"/>
              <a:t>craft</a:t>
            </a:r>
            <a:endParaRPr lang="en-US" dirty="0"/>
          </a:p>
          <a:p>
            <a:r>
              <a:rPr lang="en-US" dirty="0" smtClean="0"/>
              <a:t>Interview </a:t>
            </a:r>
            <a:r>
              <a:rPr lang="en-US" dirty="0"/>
              <a:t>that contingent of professional </a:t>
            </a:r>
            <a:r>
              <a:rPr lang="en-US" dirty="0" smtClean="0"/>
              <a:t>expertise</a:t>
            </a:r>
          </a:p>
          <a:p>
            <a:r>
              <a:rPr lang="en-US" dirty="0" smtClean="0"/>
              <a:t>Interview </a:t>
            </a:r>
            <a:r>
              <a:rPr lang="en-US" dirty="0"/>
              <a:t>as art</a:t>
            </a:r>
          </a:p>
          <a:p>
            <a:endParaRPr lang="nb-NO" dirty="0"/>
          </a:p>
        </p:txBody>
      </p:sp>
    </p:spTree>
    <p:extLst>
      <p:ext uri="{BB962C8B-B14F-4D97-AF65-F5344CB8AC3E}">
        <p14:creationId xmlns:p14="http://schemas.microsoft.com/office/powerpoint/2010/main" val="17856464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7 </a:t>
            </a:r>
            <a:r>
              <a:rPr lang="nb-NO" dirty="0" err="1" smtClean="0"/>
              <a:t>phases</a:t>
            </a:r>
            <a:r>
              <a:rPr lang="nb-NO" dirty="0" smtClean="0"/>
              <a:t> </a:t>
            </a:r>
            <a:r>
              <a:rPr lang="nb-NO" dirty="0" err="1" smtClean="0"/>
              <a:t>of</a:t>
            </a:r>
            <a:r>
              <a:rPr lang="nb-NO" dirty="0" smtClean="0"/>
              <a:t> an </a:t>
            </a:r>
            <a:r>
              <a:rPr lang="nb-NO" dirty="0" err="1" smtClean="0"/>
              <a:t>interview</a:t>
            </a:r>
            <a:r>
              <a:rPr lang="nb-NO" dirty="0" smtClean="0"/>
              <a:t> </a:t>
            </a:r>
            <a:r>
              <a:rPr lang="nb-NO" dirty="0" err="1" smtClean="0"/>
              <a:t>study</a:t>
            </a:r>
            <a:endParaRPr lang="nb-NO" dirty="0"/>
          </a:p>
        </p:txBody>
      </p:sp>
      <p:sp>
        <p:nvSpPr>
          <p:cNvPr id="3" name="Content Placeholder 2"/>
          <p:cNvSpPr>
            <a:spLocks noGrp="1"/>
          </p:cNvSpPr>
          <p:nvPr>
            <p:ph idx="1"/>
          </p:nvPr>
        </p:nvSpPr>
        <p:spPr/>
        <p:txBody>
          <a:bodyPr>
            <a:normAutofit fontScale="92500"/>
          </a:bodyPr>
          <a:lstStyle/>
          <a:p>
            <a:r>
              <a:rPr lang="en-US" dirty="0" err="1" smtClean="0"/>
              <a:t>Tematization</a:t>
            </a:r>
            <a:endParaRPr lang="en-US" dirty="0" smtClean="0"/>
          </a:p>
          <a:p>
            <a:pPr lvl="1"/>
            <a:r>
              <a:rPr lang="en-US" dirty="0" smtClean="0"/>
              <a:t>Formulate </a:t>
            </a:r>
            <a:r>
              <a:rPr lang="en-US" dirty="0"/>
              <a:t>the purpose of the survey. Clarify why and what questions before you ask how (</a:t>
            </a:r>
            <a:r>
              <a:rPr lang="en-US" dirty="0" err="1"/>
              <a:t>ie</a:t>
            </a:r>
            <a:r>
              <a:rPr lang="en-US" dirty="0"/>
              <a:t> select </a:t>
            </a:r>
            <a:r>
              <a:rPr lang="en-US" dirty="0" smtClean="0"/>
              <a:t>method)</a:t>
            </a:r>
          </a:p>
          <a:p>
            <a:r>
              <a:rPr lang="en-US" dirty="0" smtClean="0"/>
              <a:t>Planning</a:t>
            </a:r>
          </a:p>
          <a:p>
            <a:pPr lvl="1"/>
            <a:r>
              <a:rPr lang="en-US" dirty="0" smtClean="0"/>
              <a:t>Plan </a:t>
            </a:r>
            <a:r>
              <a:rPr lang="en-US" dirty="0"/>
              <a:t>your study and take into account all seven </a:t>
            </a:r>
            <a:r>
              <a:rPr lang="en-US" dirty="0" smtClean="0"/>
              <a:t>stages.</a:t>
            </a:r>
          </a:p>
          <a:p>
            <a:r>
              <a:rPr lang="en-US" dirty="0" smtClean="0"/>
              <a:t>Interview</a:t>
            </a:r>
          </a:p>
          <a:p>
            <a:pPr lvl="1"/>
            <a:r>
              <a:rPr lang="en-US" dirty="0" smtClean="0"/>
              <a:t>Perform </a:t>
            </a:r>
            <a:r>
              <a:rPr lang="en-US" dirty="0"/>
              <a:t>the interview on the basis of an interview </a:t>
            </a:r>
            <a:r>
              <a:rPr lang="en-US" dirty="0" smtClean="0"/>
              <a:t>guide</a:t>
            </a:r>
          </a:p>
          <a:p>
            <a:r>
              <a:rPr lang="en-US" dirty="0" smtClean="0"/>
              <a:t>Transcription</a:t>
            </a:r>
            <a:endParaRPr lang="en-US" dirty="0"/>
          </a:p>
          <a:p>
            <a:endParaRPr lang="nb-NO" dirty="0"/>
          </a:p>
        </p:txBody>
      </p:sp>
    </p:spTree>
    <p:extLst>
      <p:ext uri="{BB962C8B-B14F-4D97-AF65-F5344CB8AC3E}">
        <p14:creationId xmlns:p14="http://schemas.microsoft.com/office/powerpoint/2010/main" val="8305550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sp>
        <p:nvSpPr>
          <p:cNvPr id="3" name="Content Placeholder 2"/>
          <p:cNvSpPr>
            <a:spLocks noGrp="1"/>
          </p:cNvSpPr>
          <p:nvPr>
            <p:ph idx="1"/>
          </p:nvPr>
        </p:nvSpPr>
        <p:spPr/>
        <p:txBody>
          <a:bodyPr>
            <a:normAutofit/>
          </a:bodyPr>
          <a:lstStyle/>
          <a:p>
            <a:r>
              <a:rPr lang="en-US" dirty="0" smtClean="0"/>
              <a:t>Analyzing</a:t>
            </a:r>
          </a:p>
          <a:p>
            <a:pPr lvl="1"/>
            <a:r>
              <a:rPr lang="en-US" dirty="0" smtClean="0"/>
              <a:t>Determining </a:t>
            </a:r>
            <a:r>
              <a:rPr lang="en-US" dirty="0"/>
              <a:t>the method of </a:t>
            </a:r>
            <a:r>
              <a:rPr lang="en-US" dirty="0" smtClean="0"/>
              <a:t>analysis</a:t>
            </a:r>
          </a:p>
          <a:p>
            <a:r>
              <a:rPr lang="en-US" dirty="0" smtClean="0"/>
              <a:t>Verification</a:t>
            </a:r>
          </a:p>
          <a:p>
            <a:pPr lvl="1"/>
            <a:r>
              <a:rPr lang="en-US" dirty="0" smtClean="0"/>
              <a:t>Examine </a:t>
            </a:r>
            <a:r>
              <a:rPr lang="en-US" dirty="0"/>
              <a:t>the findings </a:t>
            </a:r>
            <a:r>
              <a:rPr lang="en-US" dirty="0" err="1" smtClean="0"/>
              <a:t>generelizanility</a:t>
            </a:r>
            <a:r>
              <a:rPr lang="en-US" dirty="0" smtClean="0"/>
              <a:t>, </a:t>
            </a:r>
            <a:r>
              <a:rPr lang="en-US" dirty="0"/>
              <a:t>reliability and </a:t>
            </a:r>
            <a:r>
              <a:rPr lang="en-US" dirty="0" smtClean="0"/>
              <a:t>validity</a:t>
            </a:r>
          </a:p>
          <a:p>
            <a:r>
              <a:rPr lang="en-US" dirty="0" smtClean="0"/>
              <a:t>Reporting</a:t>
            </a:r>
          </a:p>
          <a:p>
            <a:pPr lvl="1"/>
            <a:r>
              <a:rPr lang="en-US" dirty="0" smtClean="0"/>
              <a:t>Communicated </a:t>
            </a:r>
            <a:r>
              <a:rPr lang="en-US" dirty="0"/>
              <a:t>in a form that takes into account the ethical aspects and readable product</a:t>
            </a:r>
          </a:p>
          <a:p>
            <a:endParaRPr lang="nb-NO" dirty="0"/>
          </a:p>
        </p:txBody>
      </p:sp>
    </p:spTree>
    <p:extLst>
      <p:ext uri="{BB962C8B-B14F-4D97-AF65-F5344CB8AC3E}">
        <p14:creationId xmlns:p14="http://schemas.microsoft.com/office/powerpoint/2010/main" val="14681523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t>Interview</a:t>
            </a:r>
            <a:r>
              <a:rPr lang="nb-NO" dirty="0" smtClean="0"/>
              <a:t> questions</a:t>
            </a:r>
            <a:endParaRPr lang="nb-NO" dirty="0"/>
          </a:p>
        </p:txBody>
      </p:sp>
      <p:sp>
        <p:nvSpPr>
          <p:cNvPr id="3" name="Content Placeholder 2"/>
          <p:cNvSpPr>
            <a:spLocks noGrp="1"/>
          </p:cNvSpPr>
          <p:nvPr>
            <p:ph idx="1"/>
          </p:nvPr>
        </p:nvSpPr>
        <p:spPr/>
        <p:txBody>
          <a:bodyPr>
            <a:normAutofit lnSpcReduction="10000"/>
          </a:bodyPr>
          <a:lstStyle/>
          <a:p>
            <a:r>
              <a:rPr lang="en-US" dirty="0" smtClean="0"/>
              <a:t>Introductory question</a:t>
            </a:r>
            <a:endParaRPr lang="en-US" dirty="0"/>
          </a:p>
          <a:p>
            <a:pPr lvl="1"/>
            <a:r>
              <a:rPr lang="en-US" dirty="0" smtClean="0"/>
              <a:t>Can </a:t>
            </a:r>
            <a:r>
              <a:rPr lang="en-US" dirty="0"/>
              <a:t>you tell me ... What happened when </a:t>
            </a:r>
            <a:r>
              <a:rPr lang="en-US" dirty="0" smtClean="0"/>
              <a:t>...</a:t>
            </a:r>
          </a:p>
          <a:p>
            <a:r>
              <a:rPr lang="en-US" dirty="0" smtClean="0"/>
              <a:t>Follow-up question</a:t>
            </a:r>
          </a:p>
          <a:p>
            <a:pPr lvl="1"/>
            <a:r>
              <a:rPr lang="en-US" dirty="0" smtClean="0"/>
              <a:t>Interested </a:t>
            </a:r>
            <a:r>
              <a:rPr lang="en-US" dirty="0"/>
              <a:t>listening and </a:t>
            </a:r>
            <a:r>
              <a:rPr lang="en-US" dirty="0" smtClean="0"/>
              <a:t>monitoring</a:t>
            </a:r>
            <a:endParaRPr lang="en-US" dirty="0"/>
          </a:p>
          <a:p>
            <a:r>
              <a:rPr lang="en-US" dirty="0" smtClean="0"/>
              <a:t>Probing questions</a:t>
            </a:r>
            <a:endParaRPr lang="en-US" dirty="0"/>
          </a:p>
          <a:p>
            <a:pPr lvl="1"/>
            <a:r>
              <a:rPr lang="en-US" dirty="0" smtClean="0"/>
              <a:t>Can </a:t>
            </a:r>
            <a:r>
              <a:rPr lang="en-US" dirty="0"/>
              <a:t>you say more about this? More detailed </a:t>
            </a:r>
            <a:r>
              <a:rPr lang="en-US" dirty="0" smtClean="0"/>
              <a:t>examples</a:t>
            </a:r>
          </a:p>
          <a:p>
            <a:r>
              <a:rPr lang="en-US" dirty="0"/>
              <a:t>S</a:t>
            </a:r>
            <a:r>
              <a:rPr lang="en-US" dirty="0" smtClean="0"/>
              <a:t>pecified questions</a:t>
            </a:r>
          </a:p>
          <a:p>
            <a:pPr lvl="1"/>
            <a:r>
              <a:rPr lang="en-US" dirty="0" smtClean="0"/>
              <a:t>What </a:t>
            </a:r>
            <a:r>
              <a:rPr lang="en-US" dirty="0"/>
              <a:t>were your </a:t>
            </a:r>
            <a:r>
              <a:rPr lang="en-US" dirty="0" smtClean="0"/>
              <a:t>thoughts at that point?</a:t>
            </a:r>
            <a:endParaRPr lang="en-US" dirty="0"/>
          </a:p>
          <a:p>
            <a:endParaRPr lang="nb-NO" dirty="0"/>
          </a:p>
        </p:txBody>
      </p:sp>
    </p:spTree>
    <p:extLst>
      <p:ext uri="{BB962C8B-B14F-4D97-AF65-F5344CB8AC3E}">
        <p14:creationId xmlns:p14="http://schemas.microsoft.com/office/powerpoint/2010/main" val="198781000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dirty="0"/>
          </a:p>
        </p:txBody>
      </p:sp>
      <p:sp>
        <p:nvSpPr>
          <p:cNvPr id="3" name="Content Placeholder 2"/>
          <p:cNvSpPr>
            <a:spLocks noGrp="1"/>
          </p:cNvSpPr>
          <p:nvPr>
            <p:ph idx="1"/>
          </p:nvPr>
        </p:nvSpPr>
        <p:spPr>
          <a:xfrm>
            <a:off x="457200" y="803845"/>
            <a:ext cx="8229600" cy="5577483"/>
          </a:xfrm>
        </p:spPr>
        <p:txBody>
          <a:bodyPr>
            <a:normAutofit fontScale="92500"/>
          </a:bodyPr>
          <a:lstStyle/>
          <a:p>
            <a:r>
              <a:rPr lang="en-US" dirty="0" smtClean="0"/>
              <a:t>Direct questions</a:t>
            </a:r>
          </a:p>
          <a:p>
            <a:pPr lvl="1"/>
            <a:r>
              <a:rPr lang="en-US" dirty="0" smtClean="0"/>
              <a:t>The interviewer introduce topics and </a:t>
            </a:r>
            <a:r>
              <a:rPr lang="en-US" dirty="0" err="1" smtClean="0"/>
              <a:t>dimentions</a:t>
            </a:r>
            <a:endParaRPr lang="en-US" dirty="0" smtClean="0"/>
          </a:p>
          <a:p>
            <a:r>
              <a:rPr lang="en-US" dirty="0" smtClean="0"/>
              <a:t>Indirect questions</a:t>
            </a:r>
          </a:p>
          <a:p>
            <a:pPr lvl="1"/>
            <a:r>
              <a:rPr lang="en-US" dirty="0" smtClean="0"/>
              <a:t>How </a:t>
            </a:r>
            <a:r>
              <a:rPr lang="en-US" dirty="0"/>
              <a:t>do you think the other students perceived </a:t>
            </a:r>
            <a:r>
              <a:rPr lang="en-US" dirty="0" smtClean="0"/>
              <a:t>the</a:t>
            </a:r>
          </a:p>
          <a:p>
            <a:r>
              <a:rPr lang="en-US" dirty="0" smtClean="0"/>
              <a:t>Structure questions</a:t>
            </a:r>
          </a:p>
          <a:p>
            <a:pPr lvl="1"/>
            <a:r>
              <a:rPr lang="en-US" dirty="0" smtClean="0"/>
              <a:t>The </a:t>
            </a:r>
            <a:r>
              <a:rPr lang="en-US" dirty="0"/>
              <a:t>interviewer takes responsibility for the direction of the </a:t>
            </a:r>
            <a:r>
              <a:rPr lang="en-US" dirty="0" smtClean="0"/>
              <a:t>interview</a:t>
            </a:r>
          </a:p>
          <a:p>
            <a:r>
              <a:rPr lang="en-US" dirty="0" smtClean="0"/>
              <a:t>Silence</a:t>
            </a:r>
            <a:endParaRPr lang="en-US" dirty="0"/>
          </a:p>
          <a:p>
            <a:pPr lvl="1"/>
            <a:r>
              <a:rPr lang="en-US" dirty="0" smtClean="0"/>
              <a:t>Getting </a:t>
            </a:r>
            <a:r>
              <a:rPr lang="en-US" dirty="0"/>
              <a:t>time to associate and </a:t>
            </a:r>
            <a:r>
              <a:rPr lang="en-US" dirty="0" smtClean="0"/>
              <a:t>reflect</a:t>
            </a:r>
          </a:p>
          <a:p>
            <a:r>
              <a:rPr lang="en-US" dirty="0"/>
              <a:t>I</a:t>
            </a:r>
            <a:r>
              <a:rPr lang="en-US" dirty="0" smtClean="0"/>
              <a:t>nterpretative questions</a:t>
            </a:r>
          </a:p>
          <a:p>
            <a:pPr lvl="1"/>
            <a:r>
              <a:rPr lang="en-US" dirty="0" smtClean="0"/>
              <a:t>Do you </a:t>
            </a:r>
            <a:r>
              <a:rPr lang="en-US" dirty="0"/>
              <a:t>mean </a:t>
            </a:r>
            <a:r>
              <a:rPr lang="en-US" dirty="0" smtClean="0"/>
              <a:t>that </a:t>
            </a:r>
            <a:r>
              <a:rPr lang="en-US" dirty="0"/>
              <a:t>... Can </a:t>
            </a:r>
            <a:r>
              <a:rPr lang="en-US" dirty="0" smtClean="0"/>
              <a:t>the expression </a:t>
            </a:r>
            <a:r>
              <a:rPr lang="en-US" dirty="0"/>
              <a:t>.. Surface?</a:t>
            </a:r>
          </a:p>
          <a:p>
            <a:endParaRPr lang="nb-NO" dirty="0"/>
          </a:p>
        </p:txBody>
      </p:sp>
    </p:spTree>
    <p:extLst>
      <p:ext uri="{BB962C8B-B14F-4D97-AF65-F5344CB8AC3E}">
        <p14:creationId xmlns:p14="http://schemas.microsoft.com/office/powerpoint/2010/main" val="2744258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The art </a:t>
            </a:r>
            <a:r>
              <a:rPr lang="nb-NO" dirty="0" err="1" smtClean="0"/>
              <a:t>of</a:t>
            </a:r>
            <a:r>
              <a:rPr lang="nb-NO" dirty="0" smtClean="0"/>
              <a:t> </a:t>
            </a:r>
            <a:r>
              <a:rPr lang="nb-NO" dirty="0" err="1" smtClean="0"/>
              <a:t>probing</a:t>
            </a:r>
            <a:endParaRPr lang="nb-NO" dirty="0"/>
          </a:p>
        </p:txBody>
      </p:sp>
      <p:sp>
        <p:nvSpPr>
          <p:cNvPr id="3" name="Content Placeholder 2"/>
          <p:cNvSpPr>
            <a:spLocks noGrp="1"/>
          </p:cNvSpPr>
          <p:nvPr>
            <p:ph idx="1"/>
          </p:nvPr>
        </p:nvSpPr>
        <p:spPr/>
        <p:txBody>
          <a:bodyPr/>
          <a:lstStyle/>
          <a:p>
            <a:endParaRPr lang="nb-NO"/>
          </a:p>
        </p:txBody>
      </p:sp>
    </p:spTree>
    <p:extLst>
      <p:ext uri="{BB962C8B-B14F-4D97-AF65-F5344CB8AC3E}">
        <p14:creationId xmlns:p14="http://schemas.microsoft.com/office/powerpoint/2010/main" val="21162191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sp>
        <p:nvSpPr>
          <p:cNvPr id="3" name="Content Placeholder 2"/>
          <p:cNvSpPr>
            <a:spLocks noGrp="1"/>
          </p:cNvSpPr>
          <p:nvPr>
            <p:ph idx="1"/>
          </p:nvPr>
        </p:nvSpPr>
        <p:spPr/>
        <p:txBody>
          <a:bodyPr/>
          <a:lstStyle/>
          <a:p>
            <a:r>
              <a:rPr lang="en-US" dirty="0"/>
              <a:t>The choice of method is based on knowledge about the topic of the survey, the methodological choices, their ethical implications and options' expected consequences to interview the project as a whole</a:t>
            </a:r>
          </a:p>
          <a:p>
            <a:endParaRPr lang="nb-NO" dirty="0"/>
          </a:p>
        </p:txBody>
      </p:sp>
    </p:spTree>
    <p:extLst>
      <p:ext uri="{BB962C8B-B14F-4D97-AF65-F5344CB8AC3E}">
        <p14:creationId xmlns:p14="http://schemas.microsoft.com/office/powerpoint/2010/main" val="14299765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t>Interview</a:t>
            </a:r>
            <a:r>
              <a:rPr lang="nb-NO" dirty="0" smtClean="0"/>
              <a:t> types</a:t>
            </a:r>
            <a:endParaRPr lang="nb-NO" dirty="0"/>
          </a:p>
        </p:txBody>
      </p:sp>
      <p:sp>
        <p:nvSpPr>
          <p:cNvPr id="3" name="Content Placeholder 2"/>
          <p:cNvSpPr>
            <a:spLocks noGrp="1"/>
          </p:cNvSpPr>
          <p:nvPr>
            <p:ph idx="1"/>
          </p:nvPr>
        </p:nvSpPr>
        <p:spPr/>
        <p:txBody>
          <a:bodyPr/>
          <a:lstStyle/>
          <a:p>
            <a:r>
              <a:rPr lang="en-US" dirty="0"/>
              <a:t>Computer Supported </a:t>
            </a:r>
            <a:r>
              <a:rPr lang="en-US" dirty="0" smtClean="0"/>
              <a:t>interviews</a:t>
            </a:r>
          </a:p>
          <a:p>
            <a:r>
              <a:rPr lang="en-US" dirty="0" smtClean="0"/>
              <a:t>Focus </a:t>
            </a:r>
            <a:r>
              <a:rPr lang="en-US" dirty="0"/>
              <a:t>Group </a:t>
            </a:r>
            <a:r>
              <a:rPr lang="en-US" dirty="0" smtClean="0"/>
              <a:t>Interviews</a:t>
            </a:r>
            <a:endParaRPr lang="en-US" dirty="0"/>
          </a:p>
          <a:p>
            <a:r>
              <a:rPr lang="en-US" dirty="0" smtClean="0"/>
              <a:t>Factual interviews</a:t>
            </a:r>
          </a:p>
          <a:p>
            <a:r>
              <a:rPr lang="en-US" dirty="0" smtClean="0"/>
              <a:t>Concept Interviews</a:t>
            </a:r>
          </a:p>
          <a:p>
            <a:r>
              <a:rPr lang="en-US" dirty="0" smtClean="0"/>
              <a:t>Narrative interviews</a:t>
            </a:r>
            <a:endParaRPr lang="en-US" dirty="0"/>
          </a:p>
          <a:p>
            <a:r>
              <a:rPr lang="en-US" dirty="0" smtClean="0"/>
              <a:t>Discursive interviews</a:t>
            </a:r>
            <a:endParaRPr lang="en-US" dirty="0"/>
          </a:p>
          <a:p>
            <a:r>
              <a:rPr lang="en-US" dirty="0" smtClean="0"/>
              <a:t>Confrontational </a:t>
            </a:r>
            <a:r>
              <a:rPr lang="en-US" dirty="0"/>
              <a:t>interviews</a:t>
            </a:r>
          </a:p>
          <a:p>
            <a:endParaRPr lang="nb-NO" dirty="0"/>
          </a:p>
        </p:txBody>
      </p:sp>
    </p:spTree>
    <p:extLst>
      <p:ext uri="{BB962C8B-B14F-4D97-AF65-F5344CB8AC3E}">
        <p14:creationId xmlns:p14="http://schemas.microsoft.com/office/powerpoint/2010/main" val="7793240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normAutofit/>
          </a:bodyPr>
          <a:lstStyle/>
          <a:p>
            <a:r>
              <a:rPr lang="nb-NO" altLang="nb-NO" dirty="0" err="1" smtClean="0"/>
              <a:t>Observation</a:t>
            </a:r>
            <a:r>
              <a:rPr lang="nb-NO" altLang="nb-NO" dirty="0" smtClean="0"/>
              <a:t> and </a:t>
            </a:r>
            <a:r>
              <a:rPr lang="nb-NO" altLang="nb-NO" dirty="0" err="1" smtClean="0"/>
              <a:t>fieldwork</a:t>
            </a:r>
            <a:endParaRPr lang="nb-NO" altLang="nb-NO" dirty="0" smtClean="0"/>
          </a:p>
        </p:txBody>
      </p:sp>
      <p:sp>
        <p:nvSpPr>
          <p:cNvPr id="24579" name="Content Placeholder 2"/>
          <p:cNvSpPr>
            <a:spLocks noGrp="1"/>
          </p:cNvSpPr>
          <p:nvPr>
            <p:ph idx="1"/>
          </p:nvPr>
        </p:nvSpPr>
        <p:spPr/>
        <p:txBody>
          <a:bodyPr/>
          <a:lstStyle/>
          <a:p>
            <a:r>
              <a:rPr lang="nb-NO" altLang="nb-NO" smtClean="0"/>
              <a:t>Observation of people in situ, finding them where they are, staying with them in some role which, whilew acceptable for them, will allow both intimate observation of certain parts of their behaviour, and reporting it in ways useful to social science but not harmful to those bobserved (Hughes 2005)</a:t>
            </a:r>
          </a:p>
        </p:txBody>
      </p:sp>
    </p:spTree>
    <p:extLst>
      <p:ext uri="{BB962C8B-B14F-4D97-AF65-F5344CB8AC3E}">
        <p14:creationId xmlns:p14="http://schemas.microsoft.com/office/powerpoint/2010/main" val="15827163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nb-NO" altLang="nb-NO" dirty="0" err="1" smtClean="0"/>
              <a:t>Fieldwork</a:t>
            </a:r>
            <a:endParaRPr lang="nb-NO" altLang="nb-NO" dirty="0" smtClean="0"/>
          </a:p>
        </p:txBody>
      </p:sp>
      <p:sp>
        <p:nvSpPr>
          <p:cNvPr id="25603" name="Content Placeholder 2"/>
          <p:cNvSpPr>
            <a:spLocks noGrp="1"/>
          </p:cNvSpPr>
          <p:nvPr>
            <p:ph idx="1"/>
          </p:nvPr>
        </p:nvSpPr>
        <p:spPr/>
        <p:txBody>
          <a:bodyPr/>
          <a:lstStyle/>
          <a:p>
            <a:r>
              <a:rPr lang="nb-NO" altLang="nb-NO" dirty="0" err="1" smtClean="0"/>
              <a:t>Fieldwork</a:t>
            </a:r>
            <a:r>
              <a:rPr lang="nb-NO" altLang="nb-NO" dirty="0" smtClean="0"/>
              <a:t> </a:t>
            </a:r>
            <a:r>
              <a:rPr lang="nb-NO" altLang="nb-NO" dirty="0" smtClean="0"/>
              <a:t>is a form </a:t>
            </a:r>
            <a:r>
              <a:rPr lang="nb-NO" altLang="nb-NO" dirty="0" err="1" smtClean="0"/>
              <a:t>of</a:t>
            </a:r>
            <a:r>
              <a:rPr lang="nb-NO" altLang="nb-NO" dirty="0" smtClean="0"/>
              <a:t> </a:t>
            </a:r>
            <a:r>
              <a:rPr lang="nb-NO" altLang="nb-NO" dirty="0" err="1" smtClean="0"/>
              <a:t>inquiry</a:t>
            </a:r>
            <a:r>
              <a:rPr lang="nb-NO" altLang="nb-NO" dirty="0" smtClean="0"/>
              <a:t> </a:t>
            </a:r>
            <a:r>
              <a:rPr lang="nb-NO" altLang="nb-NO" dirty="0" err="1" smtClean="0"/>
              <a:t>which</a:t>
            </a:r>
            <a:r>
              <a:rPr lang="nb-NO" altLang="nb-NO" dirty="0" smtClean="0"/>
              <a:t> </a:t>
            </a:r>
            <a:r>
              <a:rPr lang="nb-NO" altLang="nb-NO" dirty="0" err="1" smtClean="0"/>
              <a:t>one</a:t>
            </a:r>
            <a:r>
              <a:rPr lang="nb-NO" altLang="nb-NO" dirty="0" smtClean="0"/>
              <a:t> is </a:t>
            </a:r>
            <a:r>
              <a:rPr lang="nb-NO" altLang="nb-NO" dirty="0" err="1" smtClean="0"/>
              <a:t>immersed</a:t>
            </a:r>
            <a:r>
              <a:rPr lang="nb-NO" altLang="nb-NO" dirty="0" smtClean="0"/>
              <a:t> </a:t>
            </a:r>
            <a:r>
              <a:rPr lang="nb-NO" altLang="nb-NO" dirty="0" err="1" smtClean="0"/>
              <a:t>personally</a:t>
            </a:r>
            <a:r>
              <a:rPr lang="nb-NO" altLang="nb-NO" dirty="0" smtClean="0"/>
              <a:t> in </a:t>
            </a:r>
            <a:r>
              <a:rPr lang="nb-NO" altLang="nb-NO" dirty="0" err="1" smtClean="0"/>
              <a:t>the</a:t>
            </a:r>
            <a:r>
              <a:rPr lang="nb-NO" altLang="nb-NO" dirty="0" smtClean="0"/>
              <a:t> </a:t>
            </a:r>
            <a:r>
              <a:rPr lang="nb-NO" altLang="nb-NO" dirty="0" err="1" smtClean="0"/>
              <a:t>ongoing</a:t>
            </a:r>
            <a:r>
              <a:rPr lang="nb-NO" altLang="nb-NO" dirty="0" smtClean="0"/>
              <a:t> </a:t>
            </a:r>
            <a:r>
              <a:rPr lang="nb-NO" altLang="nb-NO" dirty="0" err="1" smtClean="0"/>
              <a:t>social</a:t>
            </a:r>
            <a:r>
              <a:rPr lang="nb-NO" altLang="nb-NO" dirty="0" smtClean="0"/>
              <a:t> </a:t>
            </a:r>
            <a:r>
              <a:rPr lang="nb-NO" altLang="nb-NO" dirty="0" err="1" smtClean="0"/>
              <a:t>activities</a:t>
            </a:r>
            <a:r>
              <a:rPr lang="nb-NO" altLang="nb-NO" dirty="0" smtClean="0"/>
              <a:t> </a:t>
            </a:r>
            <a:r>
              <a:rPr lang="nb-NO" altLang="nb-NO" dirty="0" err="1" smtClean="0"/>
              <a:t>of</a:t>
            </a:r>
            <a:r>
              <a:rPr lang="nb-NO" altLang="nb-NO" dirty="0" smtClean="0"/>
              <a:t> </a:t>
            </a:r>
            <a:r>
              <a:rPr lang="nb-NO" altLang="nb-NO" dirty="0" err="1" smtClean="0"/>
              <a:t>some</a:t>
            </a:r>
            <a:r>
              <a:rPr lang="nb-NO" altLang="nb-NO" dirty="0" smtClean="0"/>
              <a:t> </a:t>
            </a:r>
            <a:r>
              <a:rPr lang="nb-NO" altLang="nb-NO" dirty="0" err="1" smtClean="0"/>
              <a:t>individual</a:t>
            </a:r>
            <a:r>
              <a:rPr lang="nb-NO" altLang="nb-NO" dirty="0" smtClean="0"/>
              <a:t> or </a:t>
            </a:r>
            <a:r>
              <a:rPr lang="nb-NO" altLang="nb-NO" dirty="0" err="1" smtClean="0"/>
              <a:t>group</a:t>
            </a:r>
            <a:r>
              <a:rPr lang="nb-NO" altLang="nb-NO" dirty="0" smtClean="0"/>
              <a:t> for </a:t>
            </a:r>
            <a:r>
              <a:rPr lang="nb-NO" altLang="nb-NO" dirty="0" err="1" smtClean="0"/>
              <a:t>the</a:t>
            </a:r>
            <a:r>
              <a:rPr lang="nb-NO" altLang="nb-NO" dirty="0" smtClean="0"/>
              <a:t> purposes </a:t>
            </a:r>
            <a:r>
              <a:rPr lang="nb-NO" altLang="nb-NO" dirty="0" err="1" smtClean="0"/>
              <a:t>of</a:t>
            </a:r>
            <a:r>
              <a:rPr lang="nb-NO" altLang="nb-NO" dirty="0" smtClean="0"/>
              <a:t> </a:t>
            </a:r>
            <a:r>
              <a:rPr lang="nb-NO" altLang="nb-NO" dirty="0" err="1" smtClean="0"/>
              <a:t>research</a:t>
            </a:r>
            <a:r>
              <a:rPr lang="nb-NO" altLang="nb-NO" dirty="0" smtClean="0"/>
              <a:t>. </a:t>
            </a:r>
            <a:r>
              <a:rPr lang="nb-NO" altLang="nb-NO" dirty="0" err="1" smtClean="0"/>
              <a:t>Fieldwork</a:t>
            </a:r>
            <a:r>
              <a:rPr lang="nb-NO" altLang="nb-NO" dirty="0" smtClean="0"/>
              <a:t> is </a:t>
            </a:r>
            <a:r>
              <a:rPr lang="nb-NO" altLang="nb-NO" dirty="0" err="1" smtClean="0"/>
              <a:t>charecterized</a:t>
            </a:r>
            <a:r>
              <a:rPr lang="nb-NO" altLang="nb-NO" dirty="0" smtClean="0"/>
              <a:t> by personal </a:t>
            </a:r>
            <a:r>
              <a:rPr lang="nb-NO" altLang="nb-NO" dirty="0" err="1" smtClean="0"/>
              <a:t>involvement</a:t>
            </a:r>
            <a:r>
              <a:rPr lang="nb-NO" altLang="nb-NO" dirty="0" smtClean="0"/>
              <a:t>  to </a:t>
            </a:r>
            <a:r>
              <a:rPr lang="nb-NO" altLang="nb-NO" dirty="0" err="1" smtClean="0"/>
              <a:t>achieve</a:t>
            </a:r>
            <a:r>
              <a:rPr lang="nb-NO" altLang="nb-NO" dirty="0" smtClean="0"/>
              <a:t> </a:t>
            </a:r>
            <a:r>
              <a:rPr lang="nb-NO" altLang="nb-NO" dirty="0" err="1" smtClean="0"/>
              <a:t>some</a:t>
            </a:r>
            <a:r>
              <a:rPr lang="nb-NO" altLang="nb-NO" dirty="0" smtClean="0"/>
              <a:t> </a:t>
            </a:r>
            <a:r>
              <a:rPr lang="nb-NO" altLang="nb-NO" dirty="0" err="1" smtClean="0"/>
              <a:t>level</a:t>
            </a:r>
            <a:r>
              <a:rPr lang="nb-NO" altLang="nb-NO" dirty="0" smtClean="0"/>
              <a:t> </a:t>
            </a:r>
            <a:r>
              <a:rPr lang="nb-NO" altLang="nb-NO" dirty="0" err="1" smtClean="0"/>
              <a:t>of</a:t>
            </a:r>
            <a:r>
              <a:rPr lang="nb-NO" altLang="nb-NO" dirty="0" smtClean="0"/>
              <a:t> </a:t>
            </a:r>
            <a:r>
              <a:rPr lang="nb-NO" altLang="nb-NO" dirty="0" err="1" smtClean="0"/>
              <a:t>understanding</a:t>
            </a:r>
            <a:r>
              <a:rPr lang="nb-NO" altLang="nb-NO" dirty="0" smtClean="0"/>
              <a:t> </a:t>
            </a:r>
            <a:r>
              <a:rPr lang="nb-NO" altLang="nb-NO" dirty="0" err="1" smtClean="0"/>
              <a:t>that</a:t>
            </a:r>
            <a:r>
              <a:rPr lang="nb-NO" altLang="nb-NO" dirty="0" smtClean="0"/>
              <a:t> </a:t>
            </a:r>
            <a:r>
              <a:rPr lang="nb-NO" altLang="nb-NO" dirty="0" err="1" smtClean="0"/>
              <a:t>will</a:t>
            </a:r>
            <a:r>
              <a:rPr lang="nb-NO" altLang="nb-NO" dirty="0" smtClean="0"/>
              <a:t> be </a:t>
            </a:r>
            <a:r>
              <a:rPr lang="nb-NO" altLang="nb-NO" dirty="0" err="1" smtClean="0"/>
              <a:t>shared</a:t>
            </a:r>
            <a:r>
              <a:rPr lang="nb-NO" altLang="nb-NO" dirty="0" smtClean="0"/>
              <a:t> </a:t>
            </a:r>
            <a:r>
              <a:rPr lang="nb-NO" altLang="nb-NO" dirty="0" err="1" smtClean="0"/>
              <a:t>with</a:t>
            </a:r>
            <a:r>
              <a:rPr lang="nb-NO" altLang="nb-NO" dirty="0" smtClean="0"/>
              <a:t> </a:t>
            </a:r>
            <a:r>
              <a:rPr lang="nb-NO" altLang="nb-NO" dirty="0" err="1" smtClean="0"/>
              <a:t>others</a:t>
            </a:r>
            <a:r>
              <a:rPr lang="nb-NO" altLang="nb-NO" dirty="0" smtClean="0"/>
              <a:t> (</a:t>
            </a:r>
            <a:r>
              <a:rPr lang="nb-NO" altLang="nb-NO" dirty="0" err="1" smtClean="0"/>
              <a:t>Wolcott</a:t>
            </a:r>
            <a:r>
              <a:rPr lang="nb-NO" altLang="nb-NO" dirty="0" smtClean="0"/>
              <a:t> 2005)</a:t>
            </a:r>
          </a:p>
        </p:txBody>
      </p:sp>
    </p:spTree>
    <p:extLst>
      <p:ext uri="{BB962C8B-B14F-4D97-AF65-F5344CB8AC3E}">
        <p14:creationId xmlns:p14="http://schemas.microsoft.com/office/powerpoint/2010/main" val="36405360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457200" y="476672"/>
            <a:ext cx="8507288" cy="1143000"/>
          </a:xfrm>
        </p:spPr>
        <p:txBody>
          <a:bodyPr>
            <a:normAutofit fontScale="90000"/>
          </a:bodyPr>
          <a:lstStyle/>
          <a:p>
            <a:r>
              <a:rPr lang="nb-NO" altLang="nb-NO" dirty="0" err="1" smtClean="0"/>
              <a:t>Observation</a:t>
            </a:r>
            <a:r>
              <a:rPr lang="nb-NO" altLang="nb-NO" dirty="0" smtClean="0"/>
              <a:t> </a:t>
            </a:r>
            <a:r>
              <a:rPr lang="nb-NO" altLang="nb-NO" dirty="0" err="1" smtClean="0"/>
              <a:t>vs</a:t>
            </a:r>
            <a:r>
              <a:rPr lang="nb-NO" altLang="nb-NO" dirty="0" smtClean="0"/>
              <a:t> </a:t>
            </a:r>
            <a:r>
              <a:rPr lang="nb-NO" altLang="nb-NO" dirty="0" err="1" smtClean="0"/>
              <a:t>Participatory</a:t>
            </a:r>
            <a:r>
              <a:rPr lang="nb-NO" altLang="nb-NO" dirty="0" smtClean="0"/>
              <a:t> </a:t>
            </a:r>
            <a:r>
              <a:rPr lang="nb-NO" altLang="nb-NO" dirty="0" err="1"/>
              <a:t>O</a:t>
            </a:r>
            <a:r>
              <a:rPr lang="nb-NO" altLang="nb-NO" dirty="0" err="1" smtClean="0"/>
              <a:t>bservation</a:t>
            </a:r>
            <a:endParaRPr lang="nb-NO" altLang="nb-NO" dirty="0" smtClean="0"/>
          </a:p>
        </p:txBody>
      </p:sp>
      <p:sp>
        <p:nvSpPr>
          <p:cNvPr id="27651" name="Content Placeholder 2"/>
          <p:cNvSpPr>
            <a:spLocks noGrp="1"/>
          </p:cNvSpPr>
          <p:nvPr>
            <p:ph idx="1"/>
          </p:nvPr>
        </p:nvSpPr>
        <p:spPr>
          <a:xfrm>
            <a:off x="457200" y="1783357"/>
            <a:ext cx="8229600" cy="4525963"/>
          </a:xfrm>
        </p:spPr>
        <p:txBody>
          <a:bodyPr>
            <a:normAutofit/>
          </a:bodyPr>
          <a:lstStyle/>
          <a:p>
            <a:r>
              <a:rPr lang="nb-NO" altLang="nb-NO" b="1" dirty="0" err="1" smtClean="0"/>
              <a:t>Observation</a:t>
            </a:r>
            <a:r>
              <a:rPr lang="nb-NO" altLang="nb-NO" dirty="0" smtClean="0"/>
              <a:t> is </a:t>
            </a:r>
            <a:r>
              <a:rPr lang="nb-NO" altLang="nb-NO" dirty="0" err="1" smtClean="0"/>
              <a:t>when</a:t>
            </a:r>
            <a:r>
              <a:rPr lang="nb-NO" altLang="nb-NO" dirty="0" smtClean="0"/>
              <a:t> </a:t>
            </a:r>
            <a:r>
              <a:rPr lang="nb-NO" altLang="nb-NO" dirty="0" err="1" smtClean="0"/>
              <a:t>you</a:t>
            </a:r>
            <a:r>
              <a:rPr lang="nb-NO" altLang="nb-NO" dirty="0" smtClean="0"/>
              <a:t> </a:t>
            </a:r>
            <a:r>
              <a:rPr lang="nb-NO" altLang="nb-NO" dirty="0" err="1" smtClean="0"/>
              <a:t>are</a:t>
            </a:r>
            <a:r>
              <a:rPr lang="nb-NO" altLang="nb-NO" dirty="0" smtClean="0"/>
              <a:t> </a:t>
            </a:r>
            <a:r>
              <a:rPr lang="nb-NO" altLang="nb-NO" dirty="0" err="1" smtClean="0"/>
              <a:t>watching</a:t>
            </a:r>
            <a:r>
              <a:rPr lang="nb-NO" altLang="nb-NO" dirty="0" smtClean="0"/>
              <a:t> </a:t>
            </a:r>
            <a:r>
              <a:rPr lang="nb-NO" altLang="nb-NO" dirty="0" err="1" smtClean="0"/>
              <a:t>other</a:t>
            </a:r>
            <a:r>
              <a:rPr lang="nb-NO" altLang="nb-NO" dirty="0" smtClean="0"/>
              <a:t> </a:t>
            </a:r>
            <a:r>
              <a:rPr lang="nb-NO" altLang="nb-NO" dirty="0" err="1" smtClean="0"/>
              <a:t>people</a:t>
            </a:r>
            <a:r>
              <a:rPr lang="nb-NO" altLang="nb-NO" dirty="0" smtClean="0"/>
              <a:t> from </a:t>
            </a:r>
            <a:r>
              <a:rPr lang="nb-NO" altLang="nb-NO" dirty="0" err="1" smtClean="0"/>
              <a:t>the</a:t>
            </a:r>
            <a:r>
              <a:rPr lang="nb-NO" altLang="nb-NO" dirty="0" smtClean="0"/>
              <a:t> </a:t>
            </a:r>
            <a:r>
              <a:rPr lang="nb-NO" altLang="nb-NO" dirty="0" err="1" smtClean="0"/>
              <a:t>outside</a:t>
            </a:r>
            <a:r>
              <a:rPr lang="nb-NO" altLang="nb-NO" dirty="0" smtClean="0"/>
              <a:t>. </a:t>
            </a:r>
            <a:endParaRPr lang="nb-NO" altLang="nb-NO" dirty="0" smtClean="0"/>
          </a:p>
          <a:p>
            <a:pPr lvl="1"/>
            <a:r>
              <a:rPr lang="nb-NO" altLang="nb-NO" dirty="0" smtClean="0"/>
              <a:t>For </a:t>
            </a:r>
            <a:r>
              <a:rPr lang="nb-NO" altLang="nb-NO" dirty="0" err="1" smtClean="0"/>
              <a:t>example</a:t>
            </a:r>
            <a:r>
              <a:rPr lang="nb-NO" altLang="nb-NO" dirty="0" smtClean="0"/>
              <a:t>, </a:t>
            </a:r>
            <a:r>
              <a:rPr lang="nb-NO" altLang="nb-NO" dirty="0" err="1" smtClean="0"/>
              <a:t>you</a:t>
            </a:r>
            <a:r>
              <a:rPr lang="nb-NO" altLang="nb-NO" dirty="0" smtClean="0"/>
              <a:t> </a:t>
            </a:r>
            <a:r>
              <a:rPr lang="nb-NO" altLang="nb-NO" dirty="0" err="1" smtClean="0"/>
              <a:t>may</a:t>
            </a:r>
            <a:r>
              <a:rPr lang="nb-NO" altLang="nb-NO" dirty="0" smtClean="0"/>
              <a:t> </a:t>
            </a:r>
            <a:r>
              <a:rPr lang="nb-NO" altLang="nb-NO" dirty="0" err="1" smtClean="0"/>
              <a:t>attend</a:t>
            </a:r>
            <a:r>
              <a:rPr lang="nb-NO" altLang="nb-NO" dirty="0" smtClean="0"/>
              <a:t> an </a:t>
            </a:r>
            <a:r>
              <a:rPr lang="nb-NO" altLang="nb-NO" dirty="0" err="1" smtClean="0"/>
              <a:t>annual</a:t>
            </a:r>
            <a:r>
              <a:rPr lang="nb-NO" altLang="nb-NO" dirty="0" smtClean="0"/>
              <a:t> </a:t>
            </a:r>
            <a:r>
              <a:rPr lang="nb-NO" altLang="nb-NO" dirty="0" err="1" smtClean="0"/>
              <a:t>meeting</a:t>
            </a:r>
            <a:r>
              <a:rPr lang="nb-NO" altLang="nb-NO" dirty="0" smtClean="0"/>
              <a:t> </a:t>
            </a:r>
            <a:r>
              <a:rPr lang="nb-NO" altLang="nb-NO" dirty="0" err="1" smtClean="0"/>
              <a:t>of</a:t>
            </a:r>
            <a:r>
              <a:rPr lang="nb-NO" altLang="nb-NO" dirty="0" smtClean="0"/>
              <a:t> a </a:t>
            </a:r>
            <a:r>
              <a:rPr lang="nb-NO" altLang="nb-NO" dirty="0" err="1" smtClean="0"/>
              <a:t>company</a:t>
            </a:r>
            <a:r>
              <a:rPr lang="nb-NO" altLang="nb-NO" dirty="0" smtClean="0"/>
              <a:t> and </a:t>
            </a:r>
            <a:r>
              <a:rPr lang="nb-NO" altLang="nb-NO" dirty="0" err="1" smtClean="0"/>
              <a:t>watch</a:t>
            </a:r>
            <a:r>
              <a:rPr lang="nb-NO" altLang="nb-NO" dirty="0" smtClean="0"/>
              <a:t> </a:t>
            </a:r>
            <a:r>
              <a:rPr lang="nb-NO" altLang="nb-NO" dirty="0" err="1" smtClean="0"/>
              <a:t>the</a:t>
            </a:r>
            <a:r>
              <a:rPr lang="nb-NO" altLang="nb-NO" dirty="0" smtClean="0"/>
              <a:t> </a:t>
            </a:r>
            <a:r>
              <a:rPr lang="nb-NO" altLang="nb-NO" dirty="0" err="1" smtClean="0"/>
              <a:t>meeting</a:t>
            </a:r>
            <a:r>
              <a:rPr lang="nb-NO" altLang="nb-NO" dirty="0" smtClean="0"/>
              <a:t> as an observer. </a:t>
            </a:r>
            <a:r>
              <a:rPr lang="nb-NO" altLang="nb-NO" dirty="0" err="1" smtClean="0"/>
              <a:t>However</a:t>
            </a:r>
            <a:r>
              <a:rPr lang="nb-NO" altLang="nb-NO" dirty="0" smtClean="0"/>
              <a:t>, </a:t>
            </a:r>
            <a:r>
              <a:rPr lang="nb-NO" altLang="nb-NO" dirty="0" err="1" smtClean="0"/>
              <a:t>you</a:t>
            </a:r>
            <a:r>
              <a:rPr lang="nb-NO" altLang="nb-NO" dirty="0" smtClean="0"/>
              <a:t> </a:t>
            </a:r>
            <a:r>
              <a:rPr lang="nb-NO" altLang="nb-NO" dirty="0" err="1" smtClean="0"/>
              <a:t>will</a:t>
            </a:r>
            <a:r>
              <a:rPr lang="nb-NO" altLang="nb-NO" dirty="0" smtClean="0"/>
              <a:t> </a:t>
            </a:r>
            <a:r>
              <a:rPr lang="nb-NO" altLang="nb-NO" dirty="0" err="1" smtClean="0"/>
              <a:t>take</a:t>
            </a:r>
            <a:r>
              <a:rPr lang="nb-NO" altLang="nb-NO" dirty="0" smtClean="0"/>
              <a:t> </a:t>
            </a:r>
            <a:r>
              <a:rPr lang="nb-NO" altLang="nb-NO" dirty="0" err="1" smtClean="0"/>
              <a:t>no</a:t>
            </a:r>
            <a:r>
              <a:rPr lang="nb-NO" altLang="nb-NO" dirty="0" smtClean="0"/>
              <a:t> part </a:t>
            </a:r>
            <a:r>
              <a:rPr lang="nb-NO" altLang="nb-NO" dirty="0" smtClean="0"/>
              <a:t>in </a:t>
            </a:r>
            <a:r>
              <a:rPr lang="nb-NO" altLang="nb-NO" dirty="0" err="1" smtClean="0"/>
              <a:t>the</a:t>
            </a:r>
            <a:r>
              <a:rPr lang="nb-NO" altLang="nb-NO" dirty="0" smtClean="0"/>
              <a:t> </a:t>
            </a:r>
            <a:r>
              <a:rPr lang="nb-NO" altLang="nb-NO" dirty="0" err="1" smtClean="0"/>
              <a:t>activities</a:t>
            </a:r>
            <a:r>
              <a:rPr lang="nb-NO" altLang="nb-NO" dirty="0" smtClean="0"/>
              <a:t> </a:t>
            </a:r>
            <a:r>
              <a:rPr lang="nb-NO" altLang="nb-NO" dirty="0" err="1" smtClean="0"/>
              <a:t>of</a:t>
            </a:r>
            <a:r>
              <a:rPr lang="nb-NO" altLang="nb-NO" dirty="0" smtClean="0"/>
              <a:t> </a:t>
            </a:r>
            <a:r>
              <a:rPr lang="nb-NO" altLang="nb-NO" dirty="0" err="1" smtClean="0"/>
              <a:t>the</a:t>
            </a:r>
            <a:r>
              <a:rPr lang="nb-NO" altLang="nb-NO" dirty="0" smtClean="0"/>
              <a:t> </a:t>
            </a:r>
            <a:r>
              <a:rPr lang="nb-NO" altLang="nb-NO" dirty="0" err="1" smtClean="0"/>
              <a:t>annual</a:t>
            </a:r>
            <a:r>
              <a:rPr lang="nb-NO" altLang="nb-NO" dirty="0" smtClean="0"/>
              <a:t> </a:t>
            </a:r>
            <a:r>
              <a:rPr lang="nb-NO" altLang="nb-NO" dirty="0" err="1" smtClean="0"/>
              <a:t>meeting</a:t>
            </a:r>
            <a:r>
              <a:rPr lang="nb-NO" altLang="nb-NO" dirty="0" smtClean="0"/>
              <a:t> – </a:t>
            </a:r>
            <a:r>
              <a:rPr lang="nb-NO" altLang="nb-NO" dirty="0" err="1" smtClean="0"/>
              <a:t>you</a:t>
            </a:r>
            <a:r>
              <a:rPr lang="nb-NO" altLang="nb-NO" dirty="0" smtClean="0"/>
              <a:t> </a:t>
            </a:r>
            <a:r>
              <a:rPr lang="nb-NO" altLang="nb-NO" dirty="0" err="1" smtClean="0"/>
              <a:t>are</a:t>
            </a:r>
            <a:r>
              <a:rPr lang="nb-NO" altLang="nb-NO" dirty="0" smtClean="0"/>
              <a:t> </a:t>
            </a:r>
            <a:r>
              <a:rPr lang="nb-NO" altLang="nb-NO" dirty="0" err="1" smtClean="0"/>
              <a:t>essentially</a:t>
            </a:r>
            <a:r>
              <a:rPr lang="nb-NO" altLang="nb-NO" dirty="0" smtClean="0"/>
              <a:t> a </a:t>
            </a:r>
            <a:r>
              <a:rPr lang="nb-NO" altLang="nb-NO" dirty="0" err="1" smtClean="0"/>
              <a:t>spectactor</a:t>
            </a:r>
            <a:r>
              <a:rPr lang="nb-NO" altLang="nb-NO" dirty="0" smtClean="0"/>
              <a:t>. </a:t>
            </a:r>
            <a:endParaRPr lang="nb-NO" altLang="nb-NO" dirty="0" smtClean="0"/>
          </a:p>
          <a:p>
            <a:r>
              <a:rPr lang="nb-NO" altLang="nb-NO" dirty="0" err="1" smtClean="0"/>
              <a:t>There</a:t>
            </a:r>
            <a:r>
              <a:rPr lang="nb-NO" altLang="nb-NO" dirty="0" smtClean="0"/>
              <a:t> </a:t>
            </a:r>
            <a:r>
              <a:rPr lang="nb-NO" altLang="nb-NO" dirty="0" smtClean="0"/>
              <a:t>is a </a:t>
            </a:r>
            <a:r>
              <a:rPr lang="nb-NO" altLang="nb-NO" dirty="0" err="1" smtClean="0"/>
              <a:t>little</a:t>
            </a:r>
            <a:r>
              <a:rPr lang="nb-NO" altLang="nb-NO" dirty="0" smtClean="0"/>
              <a:t>, </a:t>
            </a:r>
            <a:r>
              <a:rPr lang="nb-NO" altLang="nb-NO" dirty="0" err="1" smtClean="0"/>
              <a:t>if</a:t>
            </a:r>
            <a:r>
              <a:rPr lang="nb-NO" altLang="nb-NO" dirty="0" smtClean="0"/>
              <a:t> </a:t>
            </a:r>
            <a:r>
              <a:rPr lang="nb-NO" altLang="nb-NO" dirty="0" err="1" smtClean="0"/>
              <a:t>any</a:t>
            </a:r>
            <a:r>
              <a:rPr lang="nb-NO" altLang="nb-NO" dirty="0" smtClean="0"/>
              <a:t>, </a:t>
            </a:r>
            <a:r>
              <a:rPr lang="nb-NO" altLang="nb-NO" dirty="0" err="1" smtClean="0"/>
              <a:t>interaction</a:t>
            </a:r>
            <a:r>
              <a:rPr lang="nb-NO" altLang="nb-NO" dirty="0" smtClean="0"/>
              <a:t> </a:t>
            </a:r>
            <a:r>
              <a:rPr lang="nb-NO" altLang="nb-NO" dirty="0" err="1" smtClean="0"/>
              <a:t>between</a:t>
            </a:r>
            <a:r>
              <a:rPr lang="nb-NO" altLang="nb-NO" dirty="0" smtClean="0"/>
              <a:t> </a:t>
            </a:r>
            <a:r>
              <a:rPr lang="nb-NO" altLang="nb-NO" dirty="0" err="1" smtClean="0"/>
              <a:t>you</a:t>
            </a:r>
            <a:r>
              <a:rPr lang="nb-NO" altLang="nb-NO" dirty="0" smtClean="0"/>
              <a:t> and </a:t>
            </a:r>
            <a:r>
              <a:rPr lang="nb-NO" altLang="nb-NO" dirty="0" err="1" smtClean="0"/>
              <a:t>the</a:t>
            </a:r>
            <a:r>
              <a:rPr lang="nb-NO" altLang="nb-NO" dirty="0" smtClean="0"/>
              <a:t> </a:t>
            </a:r>
            <a:r>
              <a:rPr lang="nb-NO" altLang="nb-NO" dirty="0" err="1" smtClean="0"/>
              <a:t>people</a:t>
            </a:r>
            <a:r>
              <a:rPr lang="nb-NO" altLang="nb-NO" dirty="0" smtClean="0"/>
              <a:t> </a:t>
            </a:r>
            <a:r>
              <a:rPr lang="nb-NO" altLang="nb-NO" dirty="0" err="1" smtClean="0"/>
              <a:t>you</a:t>
            </a:r>
            <a:r>
              <a:rPr lang="nb-NO" altLang="nb-NO" dirty="0" smtClean="0"/>
              <a:t> </a:t>
            </a:r>
            <a:r>
              <a:rPr lang="nb-NO" altLang="nb-NO" dirty="0" err="1" smtClean="0"/>
              <a:t>are</a:t>
            </a:r>
            <a:r>
              <a:rPr lang="nb-NO" altLang="nb-NO" dirty="0" smtClean="0"/>
              <a:t> </a:t>
            </a:r>
            <a:r>
              <a:rPr lang="nb-NO" altLang="nb-NO" dirty="0" err="1" smtClean="0"/>
              <a:t>studying</a:t>
            </a:r>
            <a:r>
              <a:rPr lang="nb-NO" altLang="nb-NO" dirty="0" smtClean="0"/>
              <a:t>.</a:t>
            </a:r>
          </a:p>
        </p:txBody>
      </p:sp>
    </p:spTree>
    <p:extLst>
      <p:ext uri="{BB962C8B-B14F-4D97-AF65-F5344CB8AC3E}">
        <p14:creationId xmlns:p14="http://schemas.microsoft.com/office/powerpoint/2010/main" val="23126839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endParaRPr lang="nb-NO" altLang="nb-NO" smtClean="0"/>
          </a:p>
        </p:txBody>
      </p:sp>
      <p:sp>
        <p:nvSpPr>
          <p:cNvPr id="28675" name="Content Placeholder 2"/>
          <p:cNvSpPr>
            <a:spLocks noGrp="1"/>
          </p:cNvSpPr>
          <p:nvPr>
            <p:ph idx="1"/>
          </p:nvPr>
        </p:nvSpPr>
        <p:spPr>
          <a:xfrm>
            <a:off x="990600" y="1268760"/>
            <a:ext cx="7696200" cy="4114800"/>
          </a:xfrm>
        </p:spPr>
        <p:txBody>
          <a:bodyPr>
            <a:normAutofit fontScale="85000" lnSpcReduction="20000"/>
          </a:bodyPr>
          <a:lstStyle/>
          <a:p>
            <a:r>
              <a:rPr lang="nb-NO" altLang="nb-NO" b="1" dirty="0" err="1" smtClean="0"/>
              <a:t>Participant</a:t>
            </a:r>
            <a:r>
              <a:rPr lang="nb-NO" altLang="nb-NO" b="1" dirty="0" smtClean="0"/>
              <a:t> </a:t>
            </a:r>
            <a:r>
              <a:rPr lang="nb-NO" altLang="nb-NO" b="1" dirty="0" err="1" smtClean="0"/>
              <a:t>observation</a:t>
            </a:r>
            <a:r>
              <a:rPr lang="nb-NO" altLang="nb-NO" b="1" dirty="0" smtClean="0"/>
              <a:t> </a:t>
            </a:r>
            <a:r>
              <a:rPr lang="nb-NO" altLang="nb-NO" dirty="0" smtClean="0"/>
              <a:t>is </a:t>
            </a:r>
            <a:r>
              <a:rPr lang="nb-NO" altLang="nb-NO" dirty="0" err="1" smtClean="0"/>
              <a:t>when</a:t>
            </a:r>
            <a:r>
              <a:rPr lang="nb-NO" altLang="nb-NO" dirty="0" smtClean="0"/>
              <a:t> </a:t>
            </a:r>
            <a:r>
              <a:rPr lang="nb-NO" altLang="nb-NO" dirty="0" err="1" smtClean="0"/>
              <a:t>you</a:t>
            </a:r>
            <a:r>
              <a:rPr lang="nb-NO" altLang="nb-NO" dirty="0" smtClean="0"/>
              <a:t> not </a:t>
            </a:r>
            <a:r>
              <a:rPr lang="nb-NO" altLang="nb-NO" dirty="0" err="1" smtClean="0"/>
              <a:t>only</a:t>
            </a:r>
            <a:r>
              <a:rPr lang="nb-NO" altLang="nb-NO" dirty="0" smtClean="0"/>
              <a:t> </a:t>
            </a:r>
            <a:r>
              <a:rPr lang="nb-NO" altLang="nb-NO" dirty="0" err="1" smtClean="0"/>
              <a:t>observe</a:t>
            </a:r>
            <a:r>
              <a:rPr lang="nb-NO" altLang="nb-NO" dirty="0" smtClean="0"/>
              <a:t> </a:t>
            </a:r>
            <a:r>
              <a:rPr lang="nb-NO" altLang="nb-NO" dirty="0" err="1" smtClean="0"/>
              <a:t>people</a:t>
            </a:r>
            <a:r>
              <a:rPr lang="nb-NO" altLang="nb-NO" dirty="0" smtClean="0"/>
              <a:t> </a:t>
            </a:r>
            <a:r>
              <a:rPr lang="nb-NO" altLang="nb-NO" dirty="0" err="1" smtClean="0"/>
              <a:t>doing</a:t>
            </a:r>
            <a:r>
              <a:rPr lang="nb-NO" altLang="nb-NO" dirty="0" smtClean="0"/>
              <a:t> </a:t>
            </a:r>
            <a:r>
              <a:rPr lang="nb-NO" altLang="nb-NO" dirty="0" err="1" smtClean="0"/>
              <a:t>things</a:t>
            </a:r>
            <a:r>
              <a:rPr lang="nb-NO" altLang="nb-NO" dirty="0" smtClean="0"/>
              <a:t>, </a:t>
            </a:r>
            <a:r>
              <a:rPr lang="nb-NO" altLang="nb-NO" dirty="0" err="1" smtClean="0"/>
              <a:t>but</a:t>
            </a:r>
            <a:r>
              <a:rPr lang="nb-NO" altLang="nb-NO" dirty="0" smtClean="0"/>
              <a:t> </a:t>
            </a:r>
            <a:r>
              <a:rPr lang="nb-NO" altLang="nb-NO" dirty="0" err="1" smtClean="0"/>
              <a:t>participate</a:t>
            </a:r>
            <a:r>
              <a:rPr lang="nb-NO" altLang="nb-NO" dirty="0" smtClean="0"/>
              <a:t> to </a:t>
            </a:r>
            <a:r>
              <a:rPr lang="nb-NO" altLang="nb-NO" dirty="0" err="1" smtClean="0"/>
              <a:t>some</a:t>
            </a:r>
            <a:r>
              <a:rPr lang="nb-NO" altLang="nb-NO" dirty="0" smtClean="0"/>
              <a:t> </a:t>
            </a:r>
            <a:r>
              <a:rPr lang="nb-NO" altLang="nb-NO" dirty="0" err="1" smtClean="0"/>
              <a:t>extent</a:t>
            </a:r>
            <a:r>
              <a:rPr lang="nb-NO" altLang="nb-NO" dirty="0" smtClean="0"/>
              <a:t> in </a:t>
            </a:r>
            <a:r>
              <a:rPr lang="nb-NO" altLang="nb-NO" dirty="0" err="1" smtClean="0"/>
              <a:t>these</a:t>
            </a:r>
            <a:r>
              <a:rPr lang="nb-NO" altLang="nb-NO" dirty="0" smtClean="0"/>
              <a:t> </a:t>
            </a:r>
            <a:r>
              <a:rPr lang="nb-NO" altLang="nb-NO" dirty="0" err="1" smtClean="0"/>
              <a:t>activities</a:t>
            </a:r>
            <a:r>
              <a:rPr lang="nb-NO" altLang="nb-NO" dirty="0" smtClean="0"/>
              <a:t> as </a:t>
            </a:r>
            <a:r>
              <a:rPr lang="nb-NO" altLang="nb-NO" dirty="0" err="1" smtClean="0"/>
              <a:t>well</a:t>
            </a:r>
            <a:r>
              <a:rPr lang="nb-NO" altLang="nb-NO" dirty="0" smtClean="0"/>
              <a:t>. </a:t>
            </a:r>
            <a:endParaRPr lang="nb-NO" altLang="nb-NO" dirty="0" smtClean="0"/>
          </a:p>
          <a:p>
            <a:r>
              <a:rPr lang="nb-NO" altLang="nb-NO" dirty="0" smtClean="0"/>
              <a:t>The </a:t>
            </a:r>
            <a:r>
              <a:rPr lang="nb-NO" altLang="nb-NO" dirty="0" err="1" smtClean="0"/>
              <a:t>main</a:t>
            </a:r>
            <a:r>
              <a:rPr lang="nb-NO" altLang="nb-NO" dirty="0" smtClean="0"/>
              <a:t> </a:t>
            </a:r>
            <a:r>
              <a:rPr lang="nb-NO" altLang="nb-NO" dirty="0" err="1" smtClean="0"/>
              <a:t>idea</a:t>
            </a:r>
            <a:r>
              <a:rPr lang="nb-NO" altLang="nb-NO" dirty="0" smtClean="0"/>
              <a:t> is </a:t>
            </a:r>
            <a:r>
              <a:rPr lang="nb-NO" altLang="nb-NO" dirty="0" err="1" smtClean="0"/>
              <a:t>that</a:t>
            </a:r>
            <a:r>
              <a:rPr lang="nb-NO" altLang="nb-NO" dirty="0" smtClean="0"/>
              <a:t> </a:t>
            </a:r>
            <a:r>
              <a:rPr lang="nb-NO" altLang="nb-NO" dirty="0" err="1" smtClean="0"/>
              <a:t>you</a:t>
            </a:r>
            <a:r>
              <a:rPr lang="nb-NO" altLang="nb-NO" dirty="0" smtClean="0"/>
              <a:t> </a:t>
            </a:r>
            <a:r>
              <a:rPr lang="nb-NO" altLang="nb-NO" dirty="0" err="1" smtClean="0"/>
              <a:t>are</a:t>
            </a:r>
            <a:r>
              <a:rPr lang="nb-NO" altLang="nb-NO" dirty="0" smtClean="0"/>
              <a:t> </a:t>
            </a:r>
            <a:r>
              <a:rPr lang="nb-NO" altLang="nb-NO" dirty="0" err="1" smtClean="0"/>
              <a:t>talking</a:t>
            </a:r>
            <a:r>
              <a:rPr lang="nb-NO" altLang="nb-NO" dirty="0" smtClean="0"/>
              <a:t> </a:t>
            </a:r>
            <a:r>
              <a:rPr lang="nb-NO" altLang="nb-NO" dirty="0" err="1" smtClean="0"/>
              <a:t>with</a:t>
            </a:r>
            <a:r>
              <a:rPr lang="nb-NO" altLang="nb-NO" dirty="0" smtClean="0"/>
              <a:t> </a:t>
            </a:r>
            <a:r>
              <a:rPr lang="nb-NO" altLang="nb-NO" dirty="0" err="1" smtClean="0"/>
              <a:t>people</a:t>
            </a:r>
            <a:r>
              <a:rPr lang="nb-NO" altLang="nb-NO" dirty="0" smtClean="0"/>
              <a:t> and </a:t>
            </a:r>
            <a:r>
              <a:rPr lang="nb-NO" altLang="nb-NO" dirty="0" err="1" smtClean="0"/>
              <a:t>interacting</a:t>
            </a:r>
            <a:r>
              <a:rPr lang="nb-NO" altLang="nb-NO" dirty="0" smtClean="0"/>
              <a:t> </a:t>
            </a:r>
            <a:r>
              <a:rPr lang="nb-NO" altLang="nb-NO" dirty="0" err="1" smtClean="0"/>
              <a:t>with</a:t>
            </a:r>
            <a:r>
              <a:rPr lang="nb-NO" altLang="nb-NO" dirty="0" smtClean="0"/>
              <a:t> </a:t>
            </a:r>
            <a:r>
              <a:rPr lang="nb-NO" altLang="nb-NO" dirty="0" err="1" smtClean="0"/>
              <a:t>them</a:t>
            </a:r>
            <a:r>
              <a:rPr lang="nb-NO" altLang="nb-NO" dirty="0" smtClean="0"/>
              <a:t> </a:t>
            </a:r>
            <a:r>
              <a:rPr lang="nb-NO" altLang="nb-NO" dirty="0" smtClean="0"/>
              <a:t>in an </a:t>
            </a:r>
            <a:r>
              <a:rPr lang="nb-NO" altLang="nb-NO" dirty="0" err="1" smtClean="0"/>
              <a:t>attempt</a:t>
            </a:r>
            <a:r>
              <a:rPr lang="nb-NO" altLang="nb-NO" dirty="0" smtClean="0"/>
              <a:t> to </a:t>
            </a:r>
            <a:r>
              <a:rPr lang="nb-NO" altLang="nb-NO" dirty="0" err="1" smtClean="0"/>
              <a:t>gain</a:t>
            </a:r>
            <a:r>
              <a:rPr lang="nb-NO" altLang="nb-NO" dirty="0" smtClean="0"/>
              <a:t> an </a:t>
            </a:r>
            <a:r>
              <a:rPr lang="nb-NO" altLang="nb-NO" dirty="0" err="1" smtClean="0"/>
              <a:t>understanding</a:t>
            </a:r>
            <a:r>
              <a:rPr lang="nb-NO" altLang="nb-NO" dirty="0" smtClean="0"/>
              <a:t> </a:t>
            </a:r>
            <a:r>
              <a:rPr lang="nb-NO" altLang="nb-NO" dirty="0" err="1" smtClean="0"/>
              <a:t>of</a:t>
            </a:r>
            <a:r>
              <a:rPr lang="nb-NO" altLang="nb-NO" dirty="0" smtClean="0"/>
              <a:t> </a:t>
            </a:r>
            <a:r>
              <a:rPr lang="nb-NO" altLang="nb-NO" dirty="0" err="1" smtClean="0"/>
              <a:t>their</a:t>
            </a:r>
            <a:r>
              <a:rPr lang="nb-NO" altLang="nb-NO" dirty="0" smtClean="0"/>
              <a:t> </a:t>
            </a:r>
            <a:r>
              <a:rPr lang="nb-NO" altLang="nb-NO" dirty="0" err="1" smtClean="0"/>
              <a:t>belifs</a:t>
            </a:r>
            <a:r>
              <a:rPr lang="nb-NO" altLang="nb-NO" dirty="0" smtClean="0"/>
              <a:t> and </a:t>
            </a:r>
            <a:r>
              <a:rPr lang="nb-NO" altLang="nb-NO" dirty="0" err="1" smtClean="0"/>
              <a:t>activities</a:t>
            </a:r>
            <a:r>
              <a:rPr lang="nb-NO" altLang="nb-NO" dirty="0" smtClean="0"/>
              <a:t> </a:t>
            </a:r>
            <a:r>
              <a:rPr lang="nb-NO" altLang="nb-NO" b="1" dirty="0" smtClean="0"/>
              <a:t>from </a:t>
            </a:r>
            <a:r>
              <a:rPr lang="nb-NO" altLang="nb-NO" b="1" dirty="0" err="1" smtClean="0"/>
              <a:t>the</a:t>
            </a:r>
            <a:r>
              <a:rPr lang="nb-NO" altLang="nb-NO" b="1" dirty="0" smtClean="0"/>
              <a:t> </a:t>
            </a:r>
            <a:r>
              <a:rPr lang="nb-NO" altLang="nb-NO" b="1" dirty="0" err="1" smtClean="0"/>
              <a:t>inside</a:t>
            </a:r>
            <a:r>
              <a:rPr lang="nb-NO" altLang="nb-NO" b="1" dirty="0" smtClean="0"/>
              <a:t>.</a:t>
            </a:r>
          </a:p>
          <a:p>
            <a:r>
              <a:rPr lang="nb-NO" altLang="nb-NO" dirty="0" smtClean="0"/>
              <a:t>The </a:t>
            </a:r>
            <a:r>
              <a:rPr lang="nb-NO" altLang="nb-NO" dirty="0" err="1" smtClean="0"/>
              <a:t>idea</a:t>
            </a:r>
            <a:r>
              <a:rPr lang="nb-NO" altLang="nb-NO" dirty="0" smtClean="0"/>
              <a:t> is </a:t>
            </a:r>
            <a:r>
              <a:rPr lang="nb-NO" altLang="nb-NO" dirty="0" err="1" smtClean="0"/>
              <a:t>that</a:t>
            </a:r>
            <a:r>
              <a:rPr lang="nb-NO" altLang="nb-NO" dirty="0" smtClean="0"/>
              <a:t> by </a:t>
            </a:r>
            <a:r>
              <a:rPr lang="nb-NO" altLang="nb-NO" dirty="0" err="1" smtClean="0"/>
              <a:t>immersing</a:t>
            </a:r>
            <a:r>
              <a:rPr lang="nb-NO" altLang="nb-NO" dirty="0" smtClean="0"/>
              <a:t> </a:t>
            </a:r>
            <a:r>
              <a:rPr lang="nb-NO" altLang="nb-NO" dirty="0" err="1" smtClean="0"/>
              <a:t>themselves</a:t>
            </a:r>
            <a:r>
              <a:rPr lang="nb-NO" altLang="nb-NO" dirty="0" smtClean="0"/>
              <a:t> in </a:t>
            </a:r>
            <a:r>
              <a:rPr lang="nb-NO" altLang="nb-NO" dirty="0" err="1" smtClean="0"/>
              <a:t>the</a:t>
            </a:r>
            <a:r>
              <a:rPr lang="nb-NO" altLang="nb-NO" dirty="0" smtClean="0"/>
              <a:t> </a:t>
            </a:r>
            <a:r>
              <a:rPr lang="nb-NO" altLang="nb-NO" dirty="0" err="1" smtClean="0"/>
              <a:t>society</a:t>
            </a:r>
            <a:r>
              <a:rPr lang="nb-NO" altLang="nb-NO" dirty="0" smtClean="0"/>
              <a:t> and </a:t>
            </a:r>
            <a:r>
              <a:rPr lang="nb-NO" altLang="nb-NO" dirty="0" err="1" smtClean="0"/>
              <a:t>culture</a:t>
            </a:r>
            <a:r>
              <a:rPr lang="nb-NO" altLang="nb-NO" dirty="0" smtClean="0"/>
              <a:t>, a </a:t>
            </a:r>
            <a:r>
              <a:rPr lang="nb-NO" altLang="nb-NO" dirty="0" err="1" smtClean="0"/>
              <a:t>better</a:t>
            </a:r>
            <a:r>
              <a:rPr lang="nb-NO" altLang="nb-NO" dirty="0" smtClean="0"/>
              <a:t> </a:t>
            </a:r>
            <a:r>
              <a:rPr lang="nb-NO" altLang="nb-NO" dirty="0" err="1" smtClean="0"/>
              <a:t>understanding</a:t>
            </a:r>
            <a:r>
              <a:rPr lang="nb-NO" altLang="nb-NO" dirty="0" smtClean="0"/>
              <a:t> </a:t>
            </a:r>
            <a:r>
              <a:rPr lang="nb-NO" altLang="nb-NO" dirty="0" err="1" smtClean="0"/>
              <a:t>will</a:t>
            </a:r>
            <a:r>
              <a:rPr lang="nb-NO" altLang="nb-NO" dirty="0" smtClean="0"/>
              <a:t> be </a:t>
            </a:r>
            <a:r>
              <a:rPr lang="nb-NO" altLang="nb-NO" dirty="0" err="1" smtClean="0"/>
              <a:t>gained</a:t>
            </a:r>
            <a:r>
              <a:rPr lang="nb-NO" altLang="nb-NO" dirty="0" smtClean="0"/>
              <a:t>- </a:t>
            </a:r>
            <a:r>
              <a:rPr lang="nb-NO" altLang="nb-NO" dirty="0" err="1" smtClean="0"/>
              <a:t>they</a:t>
            </a:r>
            <a:r>
              <a:rPr lang="nb-NO" altLang="nb-NO" dirty="0" smtClean="0"/>
              <a:t> </a:t>
            </a:r>
            <a:r>
              <a:rPr lang="nb-NO" altLang="nb-NO" dirty="0" err="1" smtClean="0"/>
              <a:t>will</a:t>
            </a:r>
            <a:r>
              <a:rPr lang="nb-NO" altLang="nb-NO" dirty="0" smtClean="0"/>
              <a:t> start to </a:t>
            </a:r>
            <a:r>
              <a:rPr lang="nb-NO" altLang="nb-NO" dirty="0" err="1" smtClean="0"/>
              <a:t>see</a:t>
            </a:r>
            <a:r>
              <a:rPr lang="nb-NO" altLang="nb-NO" dirty="0" smtClean="0"/>
              <a:t> </a:t>
            </a:r>
            <a:r>
              <a:rPr lang="nb-NO" altLang="nb-NO" dirty="0" err="1" smtClean="0"/>
              <a:t>things</a:t>
            </a:r>
            <a:r>
              <a:rPr lang="nb-NO" altLang="nb-NO" dirty="0" smtClean="0"/>
              <a:t> from </a:t>
            </a:r>
            <a:r>
              <a:rPr lang="nb-NO" altLang="nb-NO" dirty="0" err="1" smtClean="0"/>
              <a:t>the</a:t>
            </a:r>
            <a:r>
              <a:rPr lang="nb-NO" altLang="nb-NO" dirty="0" smtClean="0"/>
              <a:t> </a:t>
            </a:r>
            <a:r>
              <a:rPr lang="nb-NO" altLang="nb-NO" dirty="0" err="1" smtClean="0"/>
              <a:t>people’s</a:t>
            </a:r>
            <a:r>
              <a:rPr lang="nb-NO" altLang="nb-NO" dirty="0" smtClean="0"/>
              <a:t> </a:t>
            </a:r>
            <a:r>
              <a:rPr lang="nb-NO" altLang="nb-NO" dirty="0" err="1" smtClean="0"/>
              <a:t>point</a:t>
            </a:r>
            <a:r>
              <a:rPr lang="nb-NO" altLang="nb-NO" dirty="0" smtClean="0"/>
              <a:t> </a:t>
            </a:r>
            <a:r>
              <a:rPr lang="nb-NO" altLang="nb-NO" dirty="0" err="1" smtClean="0"/>
              <a:t>of</a:t>
            </a:r>
            <a:r>
              <a:rPr lang="nb-NO" altLang="nb-NO" dirty="0" smtClean="0"/>
              <a:t> </a:t>
            </a:r>
            <a:r>
              <a:rPr lang="nb-NO" altLang="nb-NO" dirty="0" err="1" smtClean="0"/>
              <a:t>view</a:t>
            </a:r>
            <a:r>
              <a:rPr lang="nb-NO" altLang="nb-NO" dirty="0" smtClean="0"/>
              <a:t>. </a:t>
            </a:r>
          </a:p>
          <a:p>
            <a:endParaRPr lang="nb-NO" altLang="nb-NO" b="1" dirty="0" smtClean="0"/>
          </a:p>
        </p:txBody>
      </p:sp>
    </p:spTree>
    <p:extLst>
      <p:ext uri="{BB962C8B-B14F-4D97-AF65-F5344CB8AC3E}">
        <p14:creationId xmlns:p14="http://schemas.microsoft.com/office/powerpoint/2010/main" val="6129778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endParaRPr lang="nb-NO" altLang="nb-NO" smtClean="0"/>
          </a:p>
        </p:txBody>
      </p:sp>
      <p:sp>
        <p:nvSpPr>
          <p:cNvPr id="29699" name="Content Placeholder 2"/>
          <p:cNvSpPr>
            <a:spLocks noGrp="1"/>
          </p:cNvSpPr>
          <p:nvPr>
            <p:ph idx="1"/>
          </p:nvPr>
        </p:nvSpPr>
        <p:spPr/>
        <p:txBody>
          <a:bodyPr/>
          <a:lstStyle/>
          <a:p>
            <a:r>
              <a:rPr lang="nb-NO" altLang="nb-NO" dirty="0" smtClean="0"/>
              <a:t>The </a:t>
            </a:r>
            <a:r>
              <a:rPr lang="nb-NO" altLang="nb-NO" dirty="0" err="1" smtClean="0"/>
              <a:t>idea</a:t>
            </a:r>
            <a:r>
              <a:rPr lang="nb-NO" altLang="nb-NO" dirty="0" smtClean="0"/>
              <a:t> is </a:t>
            </a:r>
            <a:r>
              <a:rPr lang="nb-NO" altLang="nb-NO" dirty="0" err="1" smtClean="0"/>
              <a:t>that</a:t>
            </a:r>
            <a:r>
              <a:rPr lang="nb-NO" altLang="nb-NO" dirty="0" smtClean="0"/>
              <a:t> by </a:t>
            </a:r>
            <a:r>
              <a:rPr lang="nb-NO" altLang="nb-NO" dirty="0" err="1" smtClean="0"/>
              <a:t>immersing</a:t>
            </a:r>
            <a:r>
              <a:rPr lang="nb-NO" altLang="nb-NO" dirty="0" smtClean="0"/>
              <a:t> </a:t>
            </a:r>
            <a:r>
              <a:rPr lang="nb-NO" altLang="nb-NO" dirty="0" err="1" smtClean="0"/>
              <a:t>themselves</a:t>
            </a:r>
            <a:r>
              <a:rPr lang="nb-NO" altLang="nb-NO" dirty="0" smtClean="0"/>
              <a:t> in </a:t>
            </a:r>
            <a:r>
              <a:rPr lang="nb-NO" altLang="nb-NO" dirty="0" err="1" smtClean="0"/>
              <a:t>the</a:t>
            </a:r>
            <a:r>
              <a:rPr lang="nb-NO" altLang="nb-NO" dirty="0" smtClean="0"/>
              <a:t> </a:t>
            </a:r>
            <a:r>
              <a:rPr lang="nb-NO" altLang="nb-NO" dirty="0" err="1" smtClean="0"/>
              <a:t>society</a:t>
            </a:r>
            <a:r>
              <a:rPr lang="nb-NO" altLang="nb-NO" dirty="0" smtClean="0"/>
              <a:t> and </a:t>
            </a:r>
            <a:r>
              <a:rPr lang="nb-NO" altLang="nb-NO" dirty="0" err="1" smtClean="0"/>
              <a:t>culture</a:t>
            </a:r>
            <a:r>
              <a:rPr lang="nb-NO" altLang="nb-NO" dirty="0" smtClean="0"/>
              <a:t>, a </a:t>
            </a:r>
            <a:r>
              <a:rPr lang="nb-NO" altLang="nb-NO" dirty="0" err="1" smtClean="0"/>
              <a:t>better</a:t>
            </a:r>
            <a:r>
              <a:rPr lang="nb-NO" altLang="nb-NO" dirty="0" smtClean="0"/>
              <a:t> </a:t>
            </a:r>
            <a:r>
              <a:rPr lang="nb-NO" altLang="nb-NO" dirty="0" err="1" smtClean="0"/>
              <a:t>understanding</a:t>
            </a:r>
            <a:r>
              <a:rPr lang="nb-NO" altLang="nb-NO" dirty="0" smtClean="0"/>
              <a:t> </a:t>
            </a:r>
            <a:r>
              <a:rPr lang="nb-NO" altLang="nb-NO" dirty="0" err="1" smtClean="0"/>
              <a:t>will</a:t>
            </a:r>
            <a:r>
              <a:rPr lang="nb-NO" altLang="nb-NO" dirty="0" smtClean="0"/>
              <a:t> be </a:t>
            </a:r>
            <a:r>
              <a:rPr lang="nb-NO" altLang="nb-NO" dirty="0" err="1" smtClean="0"/>
              <a:t>gained</a:t>
            </a:r>
            <a:r>
              <a:rPr lang="nb-NO" altLang="nb-NO" dirty="0" smtClean="0"/>
              <a:t>- </a:t>
            </a:r>
            <a:r>
              <a:rPr lang="nb-NO" altLang="nb-NO" dirty="0" err="1" smtClean="0"/>
              <a:t>they</a:t>
            </a:r>
            <a:r>
              <a:rPr lang="nb-NO" altLang="nb-NO" dirty="0" smtClean="0"/>
              <a:t> </a:t>
            </a:r>
            <a:r>
              <a:rPr lang="nb-NO" altLang="nb-NO" dirty="0" err="1" smtClean="0"/>
              <a:t>will</a:t>
            </a:r>
            <a:r>
              <a:rPr lang="nb-NO" altLang="nb-NO" dirty="0" smtClean="0"/>
              <a:t> start to </a:t>
            </a:r>
            <a:r>
              <a:rPr lang="nb-NO" altLang="nb-NO" dirty="0" err="1" smtClean="0"/>
              <a:t>see</a:t>
            </a:r>
            <a:r>
              <a:rPr lang="nb-NO" altLang="nb-NO" dirty="0" smtClean="0"/>
              <a:t> </a:t>
            </a:r>
            <a:r>
              <a:rPr lang="nb-NO" altLang="nb-NO" dirty="0" err="1" smtClean="0"/>
              <a:t>things</a:t>
            </a:r>
            <a:r>
              <a:rPr lang="nb-NO" altLang="nb-NO" dirty="0" smtClean="0"/>
              <a:t> from </a:t>
            </a:r>
            <a:r>
              <a:rPr lang="nb-NO" altLang="nb-NO" dirty="0" err="1" smtClean="0"/>
              <a:t>the</a:t>
            </a:r>
            <a:r>
              <a:rPr lang="nb-NO" altLang="nb-NO" dirty="0" smtClean="0"/>
              <a:t> </a:t>
            </a:r>
            <a:r>
              <a:rPr lang="nb-NO" altLang="nb-NO" dirty="0" err="1" smtClean="0"/>
              <a:t>people’s</a:t>
            </a:r>
            <a:r>
              <a:rPr lang="nb-NO" altLang="nb-NO" dirty="0" smtClean="0"/>
              <a:t> </a:t>
            </a:r>
            <a:r>
              <a:rPr lang="nb-NO" altLang="nb-NO" dirty="0" err="1" smtClean="0"/>
              <a:t>point</a:t>
            </a:r>
            <a:r>
              <a:rPr lang="nb-NO" altLang="nb-NO" dirty="0" smtClean="0"/>
              <a:t> </a:t>
            </a:r>
            <a:r>
              <a:rPr lang="nb-NO" altLang="nb-NO" dirty="0" err="1" smtClean="0"/>
              <a:t>of</a:t>
            </a:r>
            <a:r>
              <a:rPr lang="nb-NO" altLang="nb-NO" dirty="0" smtClean="0"/>
              <a:t> </a:t>
            </a:r>
            <a:r>
              <a:rPr lang="nb-NO" altLang="nb-NO" dirty="0" err="1" smtClean="0"/>
              <a:t>view</a:t>
            </a:r>
            <a:r>
              <a:rPr lang="nb-NO" altLang="nb-NO" dirty="0" smtClean="0"/>
              <a:t>. </a:t>
            </a:r>
          </a:p>
        </p:txBody>
      </p:sp>
    </p:spTree>
    <p:extLst>
      <p:ext uri="{BB962C8B-B14F-4D97-AF65-F5344CB8AC3E}">
        <p14:creationId xmlns:p14="http://schemas.microsoft.com/office/powerpoint/2010/main" val="36466143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endParaRPr lang="nb-NO" altLang="nb-NO" smtClean="0"/>
          </a:p>
        </p:txBody>
      </p:sp>
      <p:sp>
        <p:nvSpPr>
          <p:cNvPr id="30723" name="Content Placeholder 2"/>
          <p:cNvSpPr>
            <a:spLocks noGrp="1"/>
          </p:cNvSpPr>
          <p:nvPr>
            <p:ph idx="1"/>
          </p:nvPr>
        </p:nvSpPr>
        <p:spPr/>
        <p:txBody>
          <a:bodyPr/>
          <a:lstStyle/>
          <a:p>
            <a:r>
              <a:rPr lang="nb-NO" altLang="nb-NO" smtClean="0"/>
              <a:t>Observasjon er når du ser på andre mennesker fra utsiden. For eksempel kan du delta på et årsmøte i et selskap og se på møtet som observatør . Men vil du ta del overhodet i aktivitetene til årsmøtet - du er egentlig en spectactor . Det er en liten, om noen , samspillet mellom deg og de ​​du studerer.</a:t>
            </a:r>
          </a:p>
        </p:txBody>
      </p:sp>
    </p:spTree>
    <p:extLst>
      <p:ext uri="{BB962C8B-B14F-4D97-AF65-F5344CB8AC3E}">
        <p14:creationId xmlns:p14="http://schemas.microsoft.com/office/powerpoint/2010/main" val="19576780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normAutofit fontScale="90000"/>
          </a:bodyPr>
          <a:lstStyle/>
          <a:p>
            <a:r>
              <a:rPr lang="nb-NO" altLang="nb-NO" smtClean="0"/>
              <a:t>Fieldwork concepts (Spradley (1980)</a:t>
            </a:r>
          </a:p>
        </p:txBody>
      </p:sp>
      <p:sp>
        <p:nvSpPr>
          <p:cNvPr id="35843" name="Content Placeholder 2"/>
          <p:cNvSpPr>
            <a:spLocks noGrp="1"/>
          </p:cNvSpPr>
          <p:nvPr>
            <p:ph idx="1"/>
          </p:nvPr>
        </p:nvSpPr>
        <p:spPr/>
        <p:txBody>
          <a:bodyPr/>
          <a:lstStyle/>
          <a:p>
            <a:pPr marL="457200" indent="-457200">
              <a:buFontTx/>
              <a:buAutoNum type="arabicPeriod"/>
            </a:pPr>
            <a:r>
              <a:rPr lang="nb-NO" altLang="nb-NO" sz="2400" smtClean="0"/>
              <a:t>Space: the physical space or place</a:t>
            </a:r>
          </a:p>
          <a:p>
            <a:pPr marL="457200" indent="-457200">
              <a:buFontTx/>
              <a:buAutoNum type="arabicPeriod"/>
            </a:pPr>
            <a:r>
              <a:rPr lang="nb-NO" altLang="nb-NO" sz="2400" smtClean="0"/>
              <a:t>Actor: the people involved</a:t>
            </a:r>
          </a:p>
          <a:p>
            <a:pPr marL="457200" indent="-457200">
              <a:buFontTx/>
              <a:buAutoNum type="arabicPeriod"/>
            </a:pPr>
            <a:r>
              <a:rPr lang="nb-NO" altLang="nb-NO" sz="2400" smtClean="0"/>
              <a:t>Activities: a set of related acts that people do</a:t>
            </a:r>
          </a:p>
          <a:p>
            <a:pPr marL="457200" indent="-457200">
              <a:buFontTx/>
              <a:buAutoNum type="arabicPeriod"/>
            </a:pPr>
            <a:r>
              <a:rPr lang="nb-NO" altLang="nb-NO" sz="2400" smtClean="0"/>
              <a:t>Object: the physical things that are present</a:t>
            </a:r>
          </a:p>
          <a:p>
            <a:pPr marL="457200" indent="-457200">
              <a:buFontTx/>
              <a:buAutoNum type="arabicPeriod"/>
            </a:pPr>
            <a:r>
              <a:rPr lang="nb-NO" altLang="nb-NO" sz="2400" smtClean="0"/>
              <a:t>Act: single actions that people do</a:t>
            </a:r>
          </a:p>
          <a:p>
            <a:pPr marL="457200" indent="-457200">
              <a:buFontTx/>
              <a:buAutoNum type="arabicPeriod"/>
            </a:pPr>
            <a:r>
              <a:rPr lang="nb-NO" altLang="nb-NO" sz="2400" smtClean="0"/>
              <a:t>Event: a set of related activities that people carry out</a:t>
            </a:r>
          </a:p>
          <a:p>
            <a:pPr marL="457200" indent="-457200">
              <a:buFontTx/>
              <a:buAutoNum type="arabicPeriod"/>
            </a:pPr>
            <a:r>
              <a:rPr lang="nb-NO" altLang="nb-NO" sz="2400" smtClean="0"/>
              <a:t>Time: the sequencing that takes place over time</a:t>
            </a:r>
          </a:p>
          <a:p>
            <a:pPr marL="457200" indent="-457200">
              <a:buFontTx/>
              <a:buAutoNum type="arabicPeriod"/>
            </a:pPr>
            <a:r>
              <a:rPr lang="nb-NO" altLang="nb-NO" sz="2400" smtClean="0"/>
              <a:t>Goal: the things people are trying to accomplish</a:t>
            </a:r>
          </a:p>
          <a:p>
            <a:pPr marL="457200" indent="-457200">
              <a:buFontTx/>
              <a:buAutoNum type="arabicPeriod"/>
            </a:pPr>
            <a:r>
              <a:rPr lang="nb-NO" altLang="nb-NO" sz="2400" smtClean="0"/>
              <a:t>Feeling: the emotions felt</a:t>
            </a:r>
            <a:r>
              <a:rPr lang="nb-NO" altLang="nb-NO" smtClean="0"/>
              <a:t> </a:t>
            </a:r>
            <a:r>
              <a:rPr lang="nb-NO" altLang="nb-NO" sz="2400" smtClean="0"/>
              <a:t>and expressed</a:t>
            </a:r>
          </a:p>
        </p:txBody>
      </p:sp>
    </p:spTree>
    <p:extLst>
      <p:ext uri="{BB962C8B-B14F-4D97-AF65-F5344CB8AC3E}">
        <p14:creationId xmlns:p14="http://schemas.microsoft.com/office/powerpoint/2010/main" val="33239646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7293</TotalTime>
  <Words>1068</Words>
  <Application>Microsoft Office PowerPoint</Application>
  <PresentationFormat>On-screen Show (4:3)</PresentationFormat>
  <Paragraphs>116</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Qualitativ Research Interview</vt:lpstr>
      <vt:lpstr>Interview</vt:lpstr>
      <vt:lpstr>Interview </vt:lpstr>
      <vt:lpstr>PowerPoint Presentation</vt:lpstr>
      <vt:lpstr>The research interview</vt:lpstr>
      <vt:lpstr>Aspects of the qualitative research interview</vt:lpstr>
      <vt:lpstr>PowerPoint Presentation</vt:lpstr>
      <vt:lpstr>PowerPoint Presentation</vt:lpstr>
      <vt:lpstr>Characteristics of interview based knowledge</vt:lpstr>
      <vt:lpstr>PowerPoint Presentation</vt:lpstr>
      <vt:lpstr>Research interview </vt:lpstr>
      <vt:lpstr>7 phases of an interview study</vt:lpstr>
      <vt:lpstr>PowerPoint Presentation</vt:lpstr>
      <vt:lpstr>Interview questions</vt:lpstr>
      <vt:lpstr>PowerPoint Presentation</vt:lpstr>
      <vt:lpstr>The art of probing</vt:lpstr>
      <vt:lpstr>PowerPoint Presentation</vt:lpstr>
      <vt:lpstr>Interview types</vt:lpstr>
      <vt:lpstr>Observation and fieldwork</vt:lpstr>
      <vt:lpstr>Fieldwork</vt:lpstr>
      <vt:lpstr>Observation vs Participatory Observation</vt:lpstr>
      <vt:lpstr>PowerPoint Presentation</vt:lpstr>
      <vt:lpstr>PowerPoint Presentation</vt:lpstr>
      <vt:lpstr>PowerPoint Presentation</vt:lpstr>
      <vt:lpstr>Fieldwork concepts (Spradley (1980)</vt:lpstr>
    </vt:vector>
  </TitlesOfParts>
  <Company>Universitetet i Oslo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Kristin Braa</dc:creator>
  <cp:lastModifiedBy>Kristin Braa</cp:lastModifiedBy>
  <cp:revision>18</cp:revision>
  <dcterms:created xsi:type="dcterms:W3CDTF">2013-03-08T15:25:48Z</dcterms:created>
  <dcterms:modified xsi:type="dcterms:W3CDTF">2015-04-28T10:34:13Z</dcterms:modified>
</cp:coreProperties>
</file>