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handoutMasterIdLst>
    <p:handoutMasterId r:id="rId43"/>
  </p:handoutMasterIdLst>
  <p:sldIdLst>
    <p:sldId id="354" r:id="rId2"/>
    <p:sldId id="304" r:id="rId3"/>
    <p:sldId id="355" r:id="rId4"/>
    <p:sldId id="305" r:id="rId5"/>
    <p:sldId id="308" r:id="rId6"/>
    <p:sldId id="318" r:id="rId7"/>
    <p:sldId id="309" r:id="rId8"/>
    <p:sldId id="321" r:id="rId9"/>
    <p:sldId id="340" r:id="rId10"/>
    <p:sldId id="341" r:id="rId11"/>
    <p:sldId id="327" r:id="rId12"/>
    <p:sldId id="322" r:id="rId13"/>
    <p:sldId id="329" r:id="rId14"/>
    <p:sldId id="345" r:id="rId15"/>
    <p:sldId id="346" r:id="rId16"/>
    <p:sldId id="356" r:id="rId17"/>
    <p:sldId id="330" r:id="rId18"/>
    <p:sldId id="331" r:id="rId19"/>
    <p:sldId id="313" r:id="rId20"/>
    <p:sldId id="314" r:id="rId21"/>
    <p:sldId id="311" r:id="rId22"/>
    <p:sldId id="312" r:id="rId23"/>
    <p:sldId id="325" r:id="rId24"/>
    <p:sldId id="326" r:id="rId25"/>
    <p:sldId id="357" r:id="rId26"/>
    <p:sldId id="358" r:id="rId27"/>
    <p:sldId id="359" r:id="rId28"/>
    <p:sldId id="360" r:id="rId29"/>
    <p:sldId id="361" r:id="rId30"/>
    <p:sldId id="362" r:id="rId31"/>
    <p:sldId id="363" r:id="rId32"/>
    <p:sldId id="348" r:id="rId33"/>
    <p:sldId id="349" r:id="rId34"/>
    <p:sldId id="351" r:id="rId35"/>
    <p:sldId id="338" r:id="rId36"/>
    <p:sldId id="339" r:id="rId37"/>
    <p:sldId id="342" r:id="rId38"/>
    <p:sldId id="347" r:id="rId39"/>
    <p:sldId id="353" r:id="rId40"/>
    <p:sldId id="343" r:id="rId41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452A"/>
    <a:srgbClr val="474220"/>
    <a:srgbClr val="D8D5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31" autoAdjust="0"/>
    <p:restoredTop sz="91014" autoAdjust="0"/>
  </p:normalViewPr>
  <p:slideViewPr>
    <p:cSldViewPr>
      <p:cViewPr varScale="1">
        <p:scale>
          <a:sx n="74" d="100"/>
          <a:sy n="74" d="100"/>
        </p:scale>
        <p:origin x="-128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72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97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E5F661-8000-429E-ACA1-9F2802D5C787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0D03486-28C6-42F7-8396-E13A04829918}">
      <dgm:prSet phldrT="[Tekst]"/>
      <dgm:spPr/>
      <dgm:t>
        <a:bodyPr/>
        <a:lstStyle/>
        <a:p>
          <a:r>
            <a:rPr lang="nb-NO" dirty="0" err="1" smtClean="0"/>
            <a:t>Diagnosis</a:t>
          </a:r>
          <a:endParaRPr lang="nb-NO" dirty="0"/>
        </a:p>
      </dgm:t>
    </dgm:pt>
    <dgm:pt modelId="{72DBE689-BABF-4904-BD19-13FFDED5529F}" type="parTrans" cxnId="{379F2B32-63D6-457B-91E1-1B59405DD11D}">
      <dgm:prSet/>
      <dgm:spPr/>
      <dgm:t>
        <a:bodyPr/>
        <a:lstStyle/>
        <a:p>
          <a:endParaRPr lang="nb-NO"/>
        </a:p>
      </dgm:t>
    </dgm:pt>
    <dgm:pt modelId="{91957BE3-71F8-46E8-9777-E95CA7D6D2D7}" type="sibTrans" cxnId="{379F2B32-63D6-457B-91E1-1B59405DD11D}">
      <dgm:prSet/>
      <dgm:spPr/>
      <dgm:t>
        <a:bodyPr/>
        <a:lstStyle/>
        <a:p>
          <a:endParaRPr lang="nb-NO"/>
        </a:p>
      </dgm:t>
    </dgm:pt>
    <dgm:pt modelId="{F26444A2-19C6-4D6E-8ED0-1A9E2D4AB3E9}">
      <dgm:prSet phldrT="[Tekst]"/>
      <dgm:spPr/>
      <dgm:t>
        <a:bodyPr/>
        <a:lstStyle/>
        <a:p>
          <a:r>
            <a:rPr lang="nb-NO" dirty="0" smtClean="0"/>
            <a:t>Planning</a:t>
          </a:r>
          <a:endParaRPr lang="nb-NO" dirty="0"/>
        </a:p>
      </dgm:t>
    </dgm:pt>
    <dgm:pt modelId="{42D7FE05-BBB0-4544-8F9B-365A498E7B74}" type="parTrans" cxnId="{C8F8FD63-A2FC-4A0A-9E6F-83F6BFFFF1D6}">
      <dgm:prSet/>
      <dgm:spPr/>
      <dgm:t>
        <a:bodyPr/>
        <a:lstStyle/>
        <a:p>
          <a:endParaRPr lang="nb-NO"/>
        </a:p>
      </dgm:t>
    </dgm:pt>
    <dgm:pt modelId="{F8CF4382-FADF-44A9-8336-6BA684FC6E78}" type="sibTrans" cxnId="{C8F8FD63-A2FC-4A0A-9E6F-83F6BFFFF1D6}">
      <dgm:prSet/>
      <dgm:spPr/>
      <dgm:t>
        <a:bodyPr/>
        <a:lstStyle/>
        <a:p>
          <a:endParaRPr lang="nb-NO"/>
        </a:p>
      </dgm:t>
    </dgm:pt>
    <dgm:pt modelId="{4DA2B8BE-8606-48C3-8EEB-95FFC024EE0C}">
      <dgm:prSet phldrT="[Tekst]"/>
      <dgm:spPr/>
      <dgm:t>
        <a:bodyPr/>
        <a:lstStyle/>
        <a:p>
          <a:r>
            <a:rPr lang="nb-NO" dirty="0" smtClean="0"/>
            <a:t>Action</a:t>
          </a:r>
          <a:endParaRPr lang="nb-NO" dirty="0"/>
        </a:p>
      </dgm:t>
    </dgm:pt>
    <dgm:pt modelId="{CC68D292-BFC5-4B10-A104-C8E8E9999E1F}" type="parTrans" cxnId="{762B8FF0-6824-454D-948A-CBD048AEA733}">
      <dgm:prSet/>
      <dgm:spPr/>
      <dgm:t>
        <a:bodyPr/>
        <a:lstStyle/>
        <a:p>
          <a:endParaRPr lang="nb-NO"/>
        </a:p>
      </dgm:t>
    </dgm:pt>
    <dgm:pt modelId="{58A55436-FF21-4A2C-97D0-97CB13235B05}" type="sibTrans" cxnId="{762B8FF0-6824-454D-948A-CBD048AEA733}">
      <dgm:prSet/>
      <dgm:spPr/>
      <dgm:t>
        <a:bodyPr/>
        <a:lstStyle/>
        <a:p>
          <a:endParaRPr lang="nb-NO"/>
        </a:p>
      </dgm:t>
    </dgm:pt>
    <dgm:pt modelId="{03F1AAFD-1C2C-4E62-A09C-A4C392765899}">
      <dgm:prSet phldrT="[Tekst]"/>
      <dgm:spPr/>
      <dgm:t>
        <a:bodyPr/>
        <a:lstStyle/>
        <a:p>
          <a:r>
            <a:rPr lang="nb-NO" dirty="0" err="1" smtClean="0"/>
            <a:t>Evaluation</a:t>
          </a:r>
          <a:endParaRPr lang="nb-NO" dirty="0"/>
        </a:p>
      </dgm:t>
    </dgm:pt>
    <dgm:pt modelId="{646A9687-A780-40F2-A4BE-140CE359CE44}" type="parTrans" cxnId="{E786E88A-BE82-48ED-8958-7D79597C1F60}">
      <dgm:prSet/>
      <dgm:spPr/>
      <dgm:t>
        <a:bodyPr/>
        <a:lstStyle/>
        <a:p>
          <a:endParaRPr lang="nb-NO"/>
        </a:p>
      </dgm:t>
    </dgm:pt>
    <dgm:pt modelId="{66575B17-07B8-4953-A54A-E48A651B5E7F}" type="sibTrans" cxnId="{E786E88A-BE82-48ED-8958-7D79597C1F60}">
      <dgm:prSet/>
      <dgm:spPr/>
      <dgm:t>
        <a:bodyPr/>
        <a:lstStyle/>
        <a:p>
          <a:endParaRPr lang="nb-NO"/>
        </a:p>
      </dgm:t>
    </dgm:pt>
    <dgm:pt modelId="{6D87739A-0E5B-47C2-B1C0-CA01637FD98A}" type="pres">
      <dgm:prSet presAssocID="{C8E5F661-8000-429E-ACA1-9F2802D5C78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F0193485-0C66-4FB4-B5E0-06F1323DD1E8}" type="pres">
      <dgm:prSet presAssocID="{00D03486-28C6-42F7-8396-E13A0482991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945EDA6-4EF5-4708-BE2A-69CBA42A46E2}" type="pres">
      <dgm:prSet presAssocID="{00D03486-28C6-42F7-8396-E13A04829918}" presName="spNode" presStyleCnt="0"/>
      <dgm:spPr/>
    </dgm:pt>
    <dgm:pt modelId="{435D26E3-6D13-431A-9FAB-3F5DBC27B61D}" type="pres">
      <dgm:prSet presAssocID="{91957BE3-71F8-46E8-9777-E95CA7D6D2D7}" presName="sibTrans" presStyleLbl="sibTrans1D1" presStyleIdx="0" presStyleCnt="4"/>
      <dgm:spPr/>
      <dgm:t>
        <a:bodyPr/>
        <a:lstStyle/>
        <a:p>
          <a:endParaRPr lang="nb-NO"/>
        </a:p>
      </dgm:t>
    </dgm:pt>
    <dgm:pt modelId="{8BDCC440-6D05-4F74-842B-56D486813073}" type="pres">
      <dgm:prSet presAssocID="{F26444A2-19C6-4D6E-8ED0-1A9E2D4AB3E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1EDEBDA-B9E4-44D7-83B7-7903C574D074}" type="pres">
      <dgm:prSet presAssocID="{F26444A2-19C6-4D6E-8ED0-1A9E2D4AB3E9}" presName="spNode" presStyleCnt="0"/>
      <dgm:spPr/>
    </dgm:pt>
    <dgm:pt modelId="{E995C3AE-C352-4BF2-82C1-4A2AFDDD828C}" type="pres">
      <dgm:prSet presAssocID="{F8CF4382-FADF-44A9-8336-6BA684FC6E78}" presName="sibTrans" presStyleLbl="sibTrans1D1" presStyleIdx="1" presStyleCnt="4"/>
      <dgm:spPr/>
      <dgm:t>
        <a:bodyPr/>
        <a:lstStyle/>
        <a:p>
          <a:endParaRPr lang="nb-NO"/>
        </a:p>
      </dgm:t>
    </dgm:pt>
    <dgm:pt modelId="{D689118B-91D4-44A5-B6F9-49C99B3BD996}" type="pres">
      <dgm:prSet presAssocID="{4DA2B8BE-8606-48C3-8EEB-95FFC024EE0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B4FEF4D-B81C-4211-86CA-EA72FE3B2653}" type="pres">
      <dgm:prSet presAssocID="{4DA2B8BE-8606-48C3-8EEB-95FFC024EE0C}" presName="spNode" presStyleCnt="0"/>
      <dgm:spPr/>
    </dgm:pt>
    <dgm:pt modelId="{1136DA19-1036-426D-B379-9F29AD76F972}" type="pres">
      <dgm:prSet presAssocID="{58A55436-FF21-4A2C-97D0-97CB13235B05}" presName="sibTrans" presStyleLbl="sibTrans1D1" presStyleIdx="2" presStyleCnt="4"/>
      <dgm:spPr/>
      <dgm:t>
        <a:bodyPr/>
        <a:lstStyle/>
        <a:p>
          <a:endParaRPr lang="nb-NO"/>
        </a:p>
      </dgm:t>
    </dgm:pt>
    <dgm:pt modelId="{856236AB-3711-490F-AE26-E6CE421897E2}" type="pres">
      <dgm:prSet presAssocID="{03F1AAFD-1C2C-4E62-A09C-A4C39276589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E7DDEDB-6F1C-4AB3-AE21-D7D4987B82E9}" type="pres">
      <dgm:prSet presAssocID="{03F1AAFD-1C2C-4E62-A09C-A4C392765899}" presName="spNode" presStyleCnt="0"/>
      <dgm:spPr/>
    </dgm:pt>
    <dgm:pt modelId="{D4AC34E6-89A4-4F14-8CDF-2CBEAD5DC7BA}" type="pres">
      <dgm:prSet presAssocID="{66575B17-07B8-4953-A54A-E48A651B5E7F}" presName="sibTrans" presStyleLbl="sibTrans1D1" presStyleIdx="3" presStyleCnt="4"/>
      <dgm:spPr/>
      <dgm:t>
        <a:bodyPr/>
        <a:lstStyle/>
        <a:p>
          <a:endParaRPr lang="nb-NO"/>
        </a:p>
      </dgm:t>
    </dgm:pt>
  </dgm:ptLst>
  <dgm:cxnLst>
    <dgm:cxn modelId="{B3DBED5A-8A84-47F1-B197-EF5137B7A695}" type="presOf" srcId="{91957BE3-71F8-46E8-9777-E95CA7D6D2D7}" destId="{435D26E3-6D13-431A-9FAB-3F5DBC27B61D}" srcOrd="0" destOrd="0" presId="urn:microsoft.com/office/officeart/2005/8/layout/cycle5"/>
    <dgm:cxn modelId="{BA185D50-4E02-4E1A-B166-952DA8CA649A}" type="presOf" srcId="{58A55436-FF21-4A2C-97D0-97CB13235B05}" destId="{1136DA19-1036-426D-B379-9F29AD76F972}" srcOrd="0" destOrd="0" presId="urn:microsoft.com/office/officeart/2005/8/layout/cycle5"/>
    <dgm:cxn modelId="{550E5928-5E72-4A74-8ED6-B8B6BCA1D69B}" type="presOf" srcId="{F8CF4382-FADF-44A9-8336-6BA684FC6E78}" destId="{E995C3AE-C352-4BF2-82C1-4A2AFDDD828C}" srcOrd="0" destOrd="0" presId="urn:microsoft.com/office/officeart/2005/8/layout/cycle5"/>
    <dgm:cxn modelId="{746611E0-7BBD-4079-8653-75F1540B5B52}" type="presOf" srcId="{C8E5F661-8000-429E-ACA1-9F2802D5C787}" destId="{6D87739A-0E5B-47C2-B1C0-CA01637FD98A}" srcOrd="0" destOrd="0" presId="urn:microsoft.com/office/officeart/2005/8/layout/cycle5"/>
    <dgm:cxn modelId="{9A291B94-70D3-4802-8CA7-B99A7D6463B2}" type="presOf" srcId="{F26444A2-19C6-4D6E-8ED0-1A9E2D4AB3E9}" destId="{8BDCC440-6D05-4F74-842B-56D486813073}" srcOrd="0" destOrd="0" presId="urn:microsoft.com/office/officeart/2005/8/layout/cycle5"/>
    <dgm:cxn modelId="{C8F8FD63-A2FC-4A0A-9E6F-83F6BFFFF1D6}" srcId="{C8E5F661-8000-429E-ACA1-9F2802D5C787}" destId="{F26444A2-19C6-4D6E-8ED0-1A9E2D4AB3E9}" srcOrd="1" destOrd="0" parTransId="{42D7FE05-BBB0-4544-8F9B-365A498E7B74}" sibTransId="{F8CF4382-FADF-44A9-8336-6BA684FC6E78}"/>
    <dgm:cxn modelId="{49DE258D-5A00-45AC-886B-A8F2AFFA6EB5}" type="presOf" srcId="{00D03486-28C6-42F7-8396-E13A04829918}" destId="{F0193485-0C66-4FB4-B5E0-06F1323DD1E8}" srcOrd="0" destOrd="0" presId="urn:microsoft.com/office/officeart/2005/8/layout/cycle5"/>
    <dgm:cxn modelId="{379F2B32-63D6-457B-91E1-1B59405DD11D}" srcId="{C8E5F661-8000-429E-ACA1-9F2802D5C787}" destId="{00D03486-28C6-42F7-8396-E13A04829918}" srcOrd="0" destOrd="0" parTransId="{72DBE689-BABF-4904-BD19-13FFDED5529F}" sibTransId="{91957BE3-71F8-46E8-9777-E95CA7D6D2D7}"/>
    <dgm:cxn modelId="{4B8A6E2B-7424-46C3-ACF1-B3D1368529F3}" type="presOf" srcId="{03F1AAFD-1C2C-4E62-A09C-A4C392765899}" destId="{856236AB-3711-490F-AE26-E6CE421897E2}" srcOrd="0" destOrd="0" presId="urn:microsoft.com/office/officeart/2005/8/layout/cycle5"/>
    <dgm:cxn modelId="{44EDE04E-8B5C-41F8-BC22-79A94F6D61EF}" type="presOf" srcId="{4DA2B8BE-8606-48C3-8EEB-95FFC024EE0C}" destId="{D689118B-91D4-44A5-B6F9-49C99B3BD996}" srcOrd="0" destOrd="0" presId="urn:microsoft.com/office/officeart/2005/8/layout/cycle5"/>
    <dgm:cxn modelId="{E786E88A-BE82-48ED-8958-7D79597C1F60}" srcId="{C8E5F661-8000-429E-ACA1-9F2802D5C787}" destId="{03F1AAFD-1C2C-4E62-A09C-A4C392765899}" srcOrd="3" destOrd="0" parTransId="{646A9687-A780-40F2-A4BE-140CE359CE44}" sibTransId="{66575B17-07B8-4953-A54A-E48A651B5E7F}"/>
    <dgm:cxn modelId="{4D7F5FA7-49B9-43F5-A423-C5DB5C16E2EE}" type="presOf" srcId="{66575B17-07B8-4953-A54A-E48A651B5E7F}" destId="{D4AC34E6-89A4-4F14-8CDF-2CBEAD5DC7BA}" srcOrd="0" destOrd="0" presId="urn:microsoft.com/office/officeart/2005/8/layout/cycle5"/>
    <dgm:cxn modelId="{762B8FF0-6824-454D-948A-CBD048AEA733}" srcId="{C8E5F661-8000-429E-ACA1-9F2802D5C787}" destId="{4DA2B8BE-8606-48C3-8EEB-95FFC024EE0C}" srcOrd="2" destOrd="0" parTransId="{CC68D292-BFC5-4B10-A104-C8E8E9999E1F}" sibTransId="{58A55436-FF21-4A2C-97D0-97CB13235B05}"/>
    <dgm:cxn modelId="{B5EFD4A9-B16C-4372-B84D-91DEBDD8E513}" type="presParOf" srcId="{6D87739A-0E5B-47C2-B1C0-CA01637FD98A}" destId="{F0193485-0C66-4FB4-B5E0-06F1323DD1E8}" srcOrd="0" destOrd="0" presId="urn:microsoft.com/office/officeart/2005/8/layout/cycle5"/>
    <dgm:cxn modelId="{C75E6F03-781D-471F-A74C-6902A0D84666}" type="presParOf" srcId="{6D87739A-0E5B-47C2-B1C0-CA01637FD98A}" destId="{1945EDA6-4EF5-4708-BE2A-69CBA42A46E2}" srcOrd="1" destOrd="0" presId="urn:microsoft.com/office/officeart/2005/8/layout/cycle5"/>
    <dgm:cxn modelId="{4F5741C0-1E7A-45E6-9EEC-667CA1609759}" type="presParOf" srcId="{6D87739A-0E5B-47C2-B1C0-CA01637FD98A}" destId="{435D26E3-6D13-431A-9FAB-3F5DBC27B61D}" srcOrd="2" destOrd="0" presId="urn:microsoft.com/office/officeart/2005/8/layout/cycle5"/>
    <dgm:cxn modelId="{6AE28E82-B70E-47D7-AD30-84550644BE1B}" type="presParOf" srcId="{6D87739A-0E5B-47C2-B1C0-CA01637FD98A}" destId="{8BDCC440-6D05-4F74-842B-56D486813073}" srcOrd="3" destOrd="0" presId="urn:microsoft.com/office/officeart/2005/8/layout/cycle5"/>
    <dgm:cxn modelId="{9609A1CF-52E3-47F1-BA4A-2099AE20EE4F}" type="presParOf" srcId="{6D87739A-0E5B-47C2-B1C0-CA01637FD98A}" destId="{A1EDEBDA-B9E4-44D7-83B7-7903C574D074}" srcOrd="4" destOrd="0" presId="urn:microsoft.com/office/officeart/2005/8/layout/cycle5"/>
    <dgm:cxn modelId="{27A2C098-0C6F-4B07-9F9A-1CA33D6547A0}" type="presParOf" srcId="{6D87739A-0E5B-47C2-B1C0-CA01637FD98A}" destId="{E995C3AE-C352-4BF2-82C1-4A2AFDDD828C}" srcOrd="5" destOrd="0" presId="urn:microsoft.com/office/officeart/2005/8/layout/cycle5"/>
    <dgm:cxn modelId="{26D030EA-4BE2-4344-B1A4-0BEB0910F62B}" type="presParOf" srcId="{6D87739A-0E5B-47C2-B1C0-CA01637FD98A}" destId="{D689118B-91D4-44A5-B6F9-49C99B3BD996}" srcOrd="6" destOrd="0" presId="urn:microsoft.com/office/officeart/2005/8/layout/cycle5"/>
    <dgm:cxn modelId="{D6D9C3C8-7D38-429E-BCDE-52DA258C43AA}" type="presParOf" srcId="{6D87739A-0E5B-47C2-B1C0-CA01637FD98A}" destId="{4B4FEF4D-B81C-4211-86CA-EA72FE3B2653}" srcOrd="7" destOrd="0" presId="urn:microsoft.com/office/officeart/2005/8/layout/cycle5"/>
    <dgm:cxn modelId="{4DAB80E4-E22F-44CB-9B34-47B6F3A1B6AA}" type="presParOf" srcId="{6D87739A-0E5B-47C2-B1C0-CA01637FD98A}" destId="{1136DA19-1036-426D-B379-9F29AD76F972}" srcOrd="8" destOrd="0" presId="urn:microsoft.com/office/officeart/2005/8/layout/cycle5"/>
    <dgm:cxn modelId="{4009DE86-31A5-42E5-9E97-864518422972}" type="presParOf" srcId="{6D87739A-0E5B-47C2-B1C0-CA01637FD98A}" destId="{856236AB-3711-490F-AE26-E6CE421897E2}" srcOrd="9" destOrd="0" presId="urn:microsoft.com/office/officeart/2005/8/layout/cycle5"/>
    <dgm:cxn modelId="{8FC73EFF-D4E7-4195-A70C-20B20AED80F0}" type="presParOf" srcId="{6D87739A-0E5B-47C2-B1C0-CA01637FD98A}" destId="{9E7DDEDB-6F1C-4AB3-AE21-D7D4987B82E9}" srcOrd="10" destOrd="0" presId="urn:microsoft.com/office/officeart/2005/8/layout/cycle5"/>
    <dgm:cxn modelId="{20E99656-B66A-482B-A506-702728023260}" type="presParOf" srcId="{6D87739A-0E5B-47C2-B1C0-CA01637FD98A}" destId="{D4AC34E6-89A4-4F14-8CDF-2CBEAD5DC7BA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E5F661-8000-429E-ACA1-9F2802D5C787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0D03486-28C6-42F7-8396-E13A04829918}">
      <dgm:prSet phldrT="[Tekst]"/>
      <dgm:spPr/>
      <dgm:t>
        <a:bodyPr/>
        <a:lstStyle/>
        <a:p>
          <a:r>
            <a:rPr lang="nb-NO" dirty="0" smtClean="0"/>
            <a:t>Findings</a:t>
          </a:r>
          <a:endParaRPr lang="nb-NO" dirty="0"/>
        </a:p>
      </dgm:t>
    </dgm:pt>
    <dgm:pt modelId="{72DBE689-BABF-4904-BD19-13FFDED5529F}" type="parTrans" cxnId="{379F2B32-63D6-457B-91E1-1B59405DD11D}">
      <dgm:prSet/>
      <dgm:spPr/>
      <dgm:t>
        <a:bodyPr/>
        <a:lstStyle/>
        <a:p>
          <a:endParaRPr lang="nb-NO"/>
        </a:p>
      </dgm:t>
    </dgm:pt>
    <dgm:pt modelId="{91957BE3-71F8-46E8-9777-E95CA7D6D2D7}" type="sibTrans" cxnId="{379F2B32-63D6-457B-91E1-1B59405DD11D}">
      <dgm:prSet/>
      <dgm:spPr/>
      <dgm:t>
        <a:bodyPr/>
        <a:lstStyle/>
        <a:p>
          <a:endParaRPr lang="nb-NO"/>
        </a:p>
      </dgm:t>
    </dgm:pt>
    <dgm:pt modelId="{F26444A2-19C6-4D6E-8ED0-1A9E2D4AB3E9}">
      <dgm:prSet phldrT="[Tekst]"/>
      <dgm:spPr/>
      <dgm:t>
        <a:bodyPr/>
        <a:lstStyle/>
        <a:p>
          <a:r>
            <a:rPr lang="nb-NO" dirty="0" err="1" smtClean="0"/>
            <a:t>Themes</a:t>
          </a:r>
          <a:endParaRPr lang="nb-NO" dirty="0"/>
        </a:p>
      </dgm:t>
    </dgm:pt>
    <dgm:pt modelId="{42D7FE05-BBB0-4544-8F9B-365A498E7B74}" type="parTrans" cxnId="{C8F8FD63-A2FC-4A0A-9E6F-83F6BFFFF1D6}">
      <dgm:prSet/>
      <dgm:spPr/>
      <dgm:t>
        <a:bodyPr/>
        <a:lstStyle/>
        <a:p>
          <a:endParaRPr lang="nb-NO"/>
        </a:p>
      </dgm:t>
    </dgm:pt>
    <dgm:pt modelId="{F8CF4382-FADF-44A9-8336-6BA684FC6E78}" type="sibTrans" cxnId="{C8F8FD63-A2FC-4A0A-9E6F-83F6BFFFF1D6}">
      <dgm:prSet/>
      <dgm:spPr/>
      <dgm:t>
        <a:bodyPr/>
        <a:lstStyle/>
        <a:p>
          <a:endParaRPr lang="nb-NO"/>
        </a:p>
      </dgm:t>
    </dgm:pt>
    <dgm:pt modelId="{4DA2B8BE-8606-48C3-8EEB-95FFC024EE0C}">
      <dgm:prSet phldrT="[Tekst]"/>
      <dgm:spPr/>
      <dgm:t>
        <a:bodyPr/>
        <a:lstStyle/>
        <a:p>
          <a:r>
            <a:rPr lang="nb-NO" dirty="0" err="1" smtClean="0"/>
            <a:t>Consepts</a:t>
          </a:r>
          <a:endParaRPr lang="nb-NO" dirty="0" smtClean="0"/>
        </a:p>
        <a:p>
          <a:r>
            <a:rPr lang="nb-NO" dirty="0" err="1" smtClean="0"/>
            <a:t>Mechanisms</a:t>
          </a:r>
          <a:endParaRPr lang="nb-NO" dirty="0"/>
        </a:p>
      </dgm:t>
    </dgm:pt>
    <dgm:pt modelId="{CC68D292-BFC5-4B10-A104-C8E8E9999E1F}" type="parTrans" cxnId="{762B8FF0-6824-454D-948A-CBD048AEA733}">
      <dgm:prSet/>
      <dgm:spPr/>
      <dgm:t>
        <a:bodyPr/>
        <a:lstStyle/>
        <a:p>
          <a:endParaRPr lang="nb-NO"/>
        </a:p>
      </dgm:t>
    </dgm:pt>
    <dgm:pt modelId="{58A55436-FF21-4A2C-97D0-97CB13235B05}" type="sibTrans" cxnId="{762B8FF0-6824-454D-948A-CBD048AEA733}">
      <dgm:prSet/>
      <dgm:spPr/>
      <dgm:t>
        <a:bodyPr/>
        <a:lstStyle/>
        <a:p>
          <a:endParaRPr lang="nb-NO"/>
        </a:p>
      </dgm:t>
    </dgm:pt>
    <dgm:pt modelId="{03F1AAFD-1C2C-4E62-A09C-A4C392765899}">
      <dgm:prSet phldrT="[Tekst]"/>
      <dgm:spPr/>
      <dgm:t>
        <a:bodyPr/>
        <a:lstStyle/>
        <a:p>
          <a:r>
            <a:rPr lang="nb-NO" dirty="0" err="1" smtClean="0"/>
            <a:t>Theory</a:t>
          </a:r>
          <a:r>
            <a:rPr lang="nb-NO" dirty="0" smtClean="0"/>
            <a:t> </a:t>
          </a:r>
          <a:r>
            <a:rPr lang="nb-NO" dirty="0" err="1" smtClean="0"/>
            <a:t>formulation</a:t>
          </a:r>
          <a:endParaRPr lang="nb-NO" dirty="0"/>
        </a:p>
      </dgm:t>
    </dgm:pt>
    <dgm:pt modelId="{646A9687-A780-40F2-A4BE-140CE359CE44}" type="parTrans" cxnId="{E786E88A-BE82-48ED-8958-7D79597C1F60}">
      <dgm:prSet/>
      <dgm:spPr/>
      <dgm:t>
        <a:bodyPr/>
        <a:lstStyle/>
        <a:p>
          <a:endParaRPr lang="nb-NO"/>
        </a:p>
      </dgm:t>
    </dgm:pt>
    <dgm:pt modelId="{66575B17-07B8-4953-A54A-E48A651B5E7F}" type="sibTrans" cxnId="{E786E88A-BE82-48ED-8958-7D79597C1F60}">
      <dgm:prSet/>
      <dgm:spPr/>
      <dgm:t>
        <a:bodyPr/>
        <a:lstStyle/>
        <a:p>
          <a:endParaRPr lang="nb-NO"/>
        </a:p>
      </dgm:t>
    </dgm:pt>
    <dgm:pt modelId="{6D87739A-0E5B-47C2-B1C0-CA01637FD98A}" type="pres">
      <dgm:prSet presAssocID="{C8E5F661-8000-429E-ACA1-9F2802D5C78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F0193485-0C66-4FB4-B5E0-06F1323DD1E8}" type="pres">
      <dgm:prSet presAssocID="{00D03486-28C6-42F7-8396-E13A0482991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945EDA6-4EF5-4708-BE2A-69CBA42A46E2}" type="pres">
      <dgm:prSet presAssocID="{00D03486-28C6-42F7-8396-E13A04829918}" presName="spNode" presStyleCnt="0"/>
      <dgm:spPr/>
    </dgm:pt>
    <dgm:pt modelId="{435D26E3-6D13-431A-9FAB-3F5DBC27B61D}" type="pres">
      <dgm:prSet presAssocID="{91957BE3-71F8-46E8-9777-E95CA7D6D2D7}" presName="sibTrans" presStyleLbl="sibTrans1D1" presStyleIdx="0" presStyleCnt="4"/>
      <dgm:spPr/>
      <dgm:t>
        <a:bodyPr/>
        <a:lstStyle/>
        <a:p>
          <a:endParaRPr lang="nb-NO"/>
        </a:p>
      </dgm:t>
    </dgm:pt>
    <dgm:pt modelId="{8BDCC440-6D05-4F74-842B-56D486813073}" type="pres">
      <dgm:prSet presAssocID="{F26444A2-19C6-4D6E-8ED0-1A9E2D4AB3E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1EDEBDA-B9E4-44D7-83B7-7903C574D074}" type="pres">
      <dgm:prSet presAssocID="{F26444A2-19C6-4D6E-8ED0-1A9E2D4AB3E9}" presName="spNode" presStyleCnt="0"/>
      <dgm:spPr/>
    </dgm:pt>
    <dgm:pt modelId="{E995C3AE-C352-4BF2-82C1-4A2AFDDD828C}" type="pres">
      <dgm:prSet presAssocID="{F8CF4382-FADF-44A9-8336-6BA684FC6E78}" presName="sibTrans" presStyleLbl="sibTrans1D1" presStyleIdx="1" presStyleCnt="4"/>
      <dgm:spPr/>
      <dgm:t>
        <a:bodyPr/>
        <a:lstStyle/>
        <a:p>
          <a:endParaRPr lang="nb-NO"/>
        </a:p>
      </dgm:t>
    </dgm:pt>
    <dgm:pt modelId="{D689118B-91D4-44A5-B6F9-49C99B3BD996}" type="pres">
      <dgm:prSet presAssocID="{4DA2B8BE-8606-48C3-8EEB-95FFC024EE0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B4FEF4D-B81C-4211-86CA-EA72FE3B2653}" type="pres">
      <dgm:prSet presAssocID="{4DA2B8BE-8606-48C3-8EEB-95FFC024EE0C}" presName="spNode" presStyleCnt="0"/>
      <dgm:spPr/>
    </dgm:pt>
    <dgm:pt modelId="{1136DA19-1036-426D-B379-9F29AD76F972}" type="pres">
      <dgm:prSet presAssocID="{58A55436-FF21-4A2C-97D0-97CB13235B05}" presName="sibTrans" presStyleLbl="sibTrans1D1" presStyleIdx="2" presStyleCnt="4"/>
      <dgm:spPr/>
      <dgm:t>
        <a:bodyPr/>
        <a:lstStyle/>
        <a:p>
          <a:endParaRPr lang="nb-NO"/>
        </a:p>
      </dgm:t>
    </dgm:pt>
    <dgm:pt modelId="{856236AB-3711-490F-AE26-E6CE421897E2}" type="pres">
      <dgm:prSet presAssocID="{03F1AAFD-1C2C-4E62-A09C-A4C39276589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E7DDEDB-6F1C-4AB3-AE21-D7D4987B82E9}" type="pres">
      <dgm:prSet presAssocID="{03F1AAFD-1C2C-4E62-A09C-A4C392765899}" presName="spNode" presStyleCnt="0"/>
      <dgm:spPr/>
    </dgm:pt>
    <dgm:pt modelId="{D4AC34E6-89A4-4F14-8CDF-2CBEAD5DC7BA}" type="pres">
      <dgm:prSet presAssocID="{66575B17-07B8-4953-A54A-E48A651B5E7F}" presName="sibTrans" presStyleLbl="sibTrans1D1" presStyleIdx="3" presStyleCnt="4"/>
      <dgm:spPr/>
      <dgm:t>
        <a:bodyPr/>
        <a:lstStyle/>
        <a:p>
          <a:endParaRPr lang="nb-NO"/>
        </a:p>
      </dgm:t>
    </dgm:pt>
  </dgm:ptLst>
  <dgm:cxnLst>
    <dgm:cxn modelId="{86953F0E-B8C4-4308-BF03-E173E70DFCC3}" type="presOf" srcId="{66575B17-07B8-4953-A54A-E48A651B5E7F}" destId="{D4AC34E6-89A4-4F14-8CDF-2CBEAD5DC7BA}" srcOrd="0" destOrd="0" presId="urn:microsoft.com/office/officeart/2005/8/layout/cycle5"/>
    <dgm:cxn modelId="{5F17992D-A238-45D7-96F0-BFA97A4C040E}" type="presOf" srcId="{03F1AAFD-1C2C-4E62-A09C-A4C392765899}" destId="{856236AB-3711-490F-AE26-E6CE421897E2}" srcOrd="0" destOrd="0" presId="urn:microsoft.com/office/officeart/2005/8/layout/cycle5"/>
    <dgm:cxn modelId="{C8F8FD63-A2FC-4A0A-9E6F-83F6BFFFF1D6}" srcId="{C8E5F661-8000-429E-ACA1-9F2802D5C787}" destId="{F26444A2-19C6-4D6E-8ED0-1A9E2D4AB3E9}" srcOrd="1" destOrd="0" parTransId="{42D7FE05-BBB0-4544-8F9B-365A498E7B74}" sibTransId="{F8CF4382-FADF-44A9-8336-6BA684FC6E78}"/>
    <dgm:cxn modelId="{E3FEE3CA-E5BA-4E7E-BA5E-5FC7BA0A31FD}" type="presOf" srcId="{4DA2B8BE-8606-48C3-8EEB-95FFC024EE0C}" destId="{D689118B-91D4-44A5-B6F9-49C99B3BD996}" srcOrd="0" destOrd="0" presId="urn:microsoft.com/office/officeart/2005/8/layout/cycle5"/>
    <dgm:cxn modelId="{4FE8215F-16F3-4A7F-8F8C-E9311A7AE445}" type="presOf" srcId="{F26444A2-19C6-4D6E-8ED0-1A9E2D4AB3E9}" destId="{8BDCC440-6D05-4F74-842B-56D486813073}" srcOrd="0" destOrd="0" presId="urn:microsoft.com/office/officeart/2005/8/layout/cycle5"/>
    <dgm:cxn modelId="{F68AE737-F68C-40C7-9574-2F970DFA86C3}" type="presOf" srcId="{C8E5F661-8000-429E-ACA1-9F2802D5C787}" destId="{6D87739A-0E5B-47C2-B1C0-CA01637FD98A}" srcOrd="0" destOrd="0" presId="urn:microsoft.com/office/officeart/2005/8/layout/cycle5"/>
    <dgm:cxn modelId="{C4533045-D21F-4A8E-AFED-AC77B5FF020D}" type="presOf" srcId="{58A55436-FF21-4A2C-97D0-97CB13235B05}" destId="{1136DA19-1036-426D-B379-9F29AD76F972}" srcOrd="0" destOrd="0" presId="urn:microsoft.com/office/officeart/2005/8/layout/cycle5"/>
    <dgm:cxn modelId="{F7957AC0-C71F-40B5-A33B-D04CD9F3C849}" type="presOf" srcId="{00D03486-28C6-42F7-8396-E13A04829918}" destId="{F0193485-0C66-4FB4-B5E0-06F1323DD1E8}" srcOrd="0" destOrd="0" presId="urn:microsoft.com/office/officeart/2005/8/layout/cycle5"/>
    <dgm:cxn modelId="{803ED445-DE4D-4DF7-81F8-C4CA22F80BFF}" type="presOf" srcId="{F8CF4382-FADF-44A9-8336-6BA684FC6E78}" destId="{E995C3AE-C352-4BF2-82C1-4A2AFDDD828C}" srcOrd="0" destOrd="0" presId="urn:microsoft.com/office/officeart/2005/8/layout/cycle5"/>
    <dgm:cxn modelId="{379F2B32-63D6-457B-91E1-1B59405DD11D}" srcId="{C8E5F661-8000-429E-ACA1-9F2802D5C787}" destId="{00D03486-28C6-42F7-8396-E13A04829918}" srcOrd="0" destOrd="0" parTransId="{72DBE689-BABF-4904-BD19-13FFDED5529F}" sibTransId="{91957BE3-71F8-46E8-9777-E95CA7D6D2D7}"/>
    <dgm:cxn modelId="{E786E88A-BE82-48ED-8958-7D79597C1F60}" srcId="{C8E5F661-8000-429E-ACA1-9F2802D5C787}" destId="{03F1AAFD-1C2C-4E62-A09C-A4C392765899}" srcOrd="3" destOrd="0" parTransId="{646A9687-A780-40F2-A4BE-140CE359CE44}" sibTransId="{66575B17-07B8-4953-A54A-E48A651B5E7F}"/>
    <dgm:cxn modelId="{08878380-BCDD-43A6-A8E3-20C9AEA19DA8}" type="presOf" srcId="{91957BE3-71F8-46E8-9777-E95CA7D6D2D7}" destId="{435D26E3-6D13-431A-9FAB-3F5DBC27B61D}" srcOrd="0" destOrd="0" presId="urn:microsoft.com/office/officeart/2005/8/layout/cycle5"/>
    <dgm:cxn modelId="{762B8FF0-6824-454D-948A-CBD048AEA733}" srcId="{C8E5F661-8000-429E-ACA1-9F2802D5C787}" destId="{4DA2B8BE-8606-48C3-8EEB-95FFC024EE0C}" srcOrd="2" destOrd="0" parTransId="{CC68D292-BFC5-4B10-A104-C8E8E9999E1F}" sibTransId="{58A55436-FF21-4A2C-97D0-97CB13235B05}"/>
    <dgm:cxn modelId="{E7BFE3A0-23F5-48DA-AA1F-F52EBB30E116}" type="presParOf" srcId="{6D87739A-0E5B-47C2-B1C0-CA01637FD98A}" destId="{F0193485-0C66-4FB4-B5E0-06F1323DD1E8}" srcOrd="0" destOrd="0" presId="urn:microsoft.com/office/officeart/2005/8/layout/cycle5"/>
    <dgm:cxn modelId="{5E89DB20-E90B-4E82-9A7C-FC06508E3ECA}" type="presParOf" srcId="{6D87739A-0E5B-47C2-B1C0-CA01637FD98A}" destId="{1945EDA6-4EF5-4708-BE2A-69CBA42A46E2}" srcOrd="1" destOrd="0" presId="urn:microsoft.com/office/officeart/2005/8/layout/cycle5"/>
    <dgm:cxn modelId="{E2DFF366-DBB6-40D2-A8BB-1BD6BB849DA9}" type="presParOf" srcId="{6D87739A-0E5B-47C2-B1C0-CA01637FD98A}" destId="{435D26E3-6D13-431A-9FAB-3F5DBC27B61D}" srcOrd="2" destOrd="0" presId="urn:microsoft.com/office/officeart/2005/8/layout/cycle5"/>
    <dgm:cxn modelId="{78902C4D-A323-49A9-9E42-1284EB75A216}" type="presParOf" srcId="{6D87739A-0E5B-47C2-B1C0-CA01637FD98A}" destId="{8BDCC440-6D05-4F74-842B-56D486813073}" srcOrd="3" destOrd="0" presId="urn:microsoft.com/office/officeart/2005/8/layout/cycle5"/>
    <dgm:cxn modelId="{723FCDBB-53CC-4938-A933-7EFF9B2E5AEC}" type="presParOf" srcId="{6D87739A-0E5B-47C2-B1C0-CA01637FD98A}" destId="{A1EDEBDA-B9E4-44D7-83B7-7903C574D074}" srcOrd="4" destOrd="0" presId="urn:microsoft.com/office/officeart/2005/8/layout/cycle5"/>
    <dgm:cxn modelId="{72A1B9C8-CC71-41F5-B029-AB544DF81187}" type="presParOf" srcId="{6D87739A-0E5B-47C2-B1C0-CA01637FD98A}" destId="{E995C3AE-C352-4BF2-82C1-4A2AFDDD828C}" srcOrd="5" destOrd="0" presId="urn:microsoft.com/office/officeart/2005/8/layout/cycle5"/>
    <dgm:cxn modelId="{46A9BDBA-B54E-4544-A588-2EACF410371E}" type="presParOf" srcId="{6D87739A-0E5B-47C2-B1C0-CA01637FD98A}" destId="{D689118B-91D4-44A5-B6F9-49C99B3BD996}" srcOrd="6" destOrd="0" presId="urn:microsoft.com/office/officeart/2005/8/layout/cycle5"/>
    <dgm:cxn modelId="{EE9ED0DD-059F-44FB-AD05-E8FCB3836B60}" type="presParOf" srcId="{6D87739A-0E5B-47C2-B1C0-CA01637FD98A}" destId="{4B4FEF4D-B81C-4211-86CA-EA72FE3B2653}" srcOrd="7" destOrd="0" presId="urn:microsoft.com/office/officeart/2005/8/layout/cycle5"/>
    <dgm:cxn modelId="{58868CC6-0775-4083-A56B-42980D8E36AC}" type="presParOf" srcId="{6D87739A-0E5B-47C2-B1C0-CA01637FD98A}" destId="{1136DA19-1036-426D-B379-9F29AD76F972}" srcOrd="8" destOrd="0" presId="urn:microsoft.com/office/officeart/2005/8/layout/cycle5"/>
    <dgm:cxn modelId="{269AEB8C-66B7-49B8-A5E8-BC86A5F5247C}" type="presParOf" srcId="{6D87739A-0E5B-47C2-B1C0-CA01637FD98A}" destId="{856236AB-3711-490F-AE26-E6CE421897E2}" srcOrd="9" destOrd="0" presId="urn:microsoft.com/office/officeart/2005/8/layout/cycle5"/>
    <dgm:cxn modelId="{1504BD5F-40BD-4D1A-B2B7-03025DE6F0C4}" type="presParOf" srcId="{6D87739A-0E5B-47C2-B1C0-CA01637FD98A}" destId="{9E7DDEDB-6F1C-4AB3-AE21-D7D4987B82E9}" srcOrd="10" destOrd="0" presId="urn:microsoft.com/office/officeart/2005/8/layout/cycle5"/>
    <dgm:cxn modelId="{3CEE2966-C43E-41E3-BD12-035D7DF03183}" type="presParOf" srcId="{6D87739A-0E5B-47C2-B1C0-CA01637FD98A}" destId="{D4AC34E6-89A4-4F14-8CDF-2CBEAD5DC7BA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193485-0C66-4FB4-B5E0-06F1323DD1E8}">
      <dsp:nvSpPr>
        <dsp:cNvPr id="0" name=""/>
        <dsp:cNvSpPr/>
      </dsp:nvSpPr>
      <dsp:spPr>
        <a:xfrm>
          <a:off x="1127393" y="282"/>
          <a:ext cx="912430" cy="593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err="1" smtClean="0"/>
            <a:t>Diagnosis</a:t>
          </a:r>
          <a:endParaRPr lang="nb-NO" sz="1200" kern="1200" dirty="0"/>
        </a:p>
      </dsp:txBody>
      <dsp:txXfrm>
        <a:off x="1156345" y="29234"/>
        <a:ext cx="854526" cy="535176"/>
      </dsp:txXfrm>
    </dsp:sp>
    <dsp:sp modelId="{435D26E3-6D13-431A-9FAB-3F5DBC27B61D}">
      <dsp:nvSpPr>
        <dsp:cNvPr id="0" name=""/>
        <dsp:cNvSpPr/>
      </dsp:nvSpPr>
      <dsp:spPr>
        <a:xfrm>
          <a:off x="602976" y="296822"/>
          <a:ext cx="1961265" cy="1961265"/>
        </a:xfrm>
        <a:custGeom>
          <a:avLst/>
          <a:gdLst/>
          <a:ahLst/>
          <a:cxnLst/>
          <a:rect l="0" t="0" r="0" b="0"/>
          <a:pathLst>
            <a:path>
              <a:moveTo>
                <a:pt x="1563039" y="191682"/>
              </a:moveTo>
              <a:arcTo wR="980632" hR="980632" stAng="18386096" swAng="163520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DCC440-6D05-4F74-842B-56D486813073}">
      <dsp:nvSpPr>
        <dsp:cNvPr id="0" name=""/>
        <dsp:cNvSpPr/>
      </dsp:nvSpPr>
      <dsp:spPr>
        <a:xfrm>
          <a:off x="2108026" y="980915"/>
          <a:ext cx="912430" cy="593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Planning</a:t>
          </a:r>
          <a:endParaRPr lang="nb-NO" sz="1200" kern="1200" dirty="0"/>
        </a:p>
      </dsp:txBody>
      <dsp:txXfrm>
        <a:off x="2136978" y="1009867"/>
        <a:ext cx="854526" cy="535176"/>
      </dsp:txXfrm>
    </dsp:sp>
    <dsp:sp modelId="{E995C3AE-C352-4BF2-82C1-4A2AFDDD828C}">
      <dsp:nvSpPr>
        <dsp:cNvPr id="0" name=""/>
        <dsp:cNvSpPr/>
      </dsp:nvSpPr>
      <dsp:spPr>
        <a:xfrm>
          <a:off x="602976" y="296822"/>
          <a:ext cx="1961265" cy="1961265"/>
        </a:xfrm>
        <a:custGeom>
          <a:avLst/>
          <a:gdLst/>
          <a:ahLst/>
          <a:cxnLst/>
          <a:rect l="0" t="0" r="0" b="0"/>
          <a:pathLst>
            <a:path>
              <a:moveTo>
                <a:pt x="1859668" y="1415302"/>
              </a:moveTo>
              <a:arcTo wR="980632" hR="980632" stAng="1578703" swAng="163520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89118B-91D4-44A5-B6F9-49C99B3BD996}">
      <dsp:nvSpPr>
        <dsp:cNvPr id="0" name=""/>
        <dsp:cNvSpPr/>
      </dsp:nvSpPr>
      <dsp:spPr>
        <a:xfrm>
          <a:off x="1127393" y="1961548"/>
          <a:ext cx="912430" cy="593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Action</a:t>
          </a:r>
          <a:endParaRPr lang="nb-NO" sz="1200" kern="1200" dirty="0"/>
        </a:p>
      </dsp:txBody>
      <dsp:txXfrm>
        <a:off x="1156345" y="1990500"/>
        <a:ext cx="854526" cy="535176"/>
      </dsp:txXfrm>
    </dsp:sp>
    <dsp:sp modelId="{1136DA19-1036-426D-B379-9F29AD76F972}">
      <dsp:nvSpPr>
        <dsp:cNvPr id="0" name=""/>
        <dsp:cNvSpPr/>
      </dsp:nvSpPr>
      <dsp:spPr>
        <a:xfrm>
          <a:off x="602976" y="296822"/>
          <a:ext cx="1961265" cy="1961265"/>
        </a:xfrm>
        <a:custGeom>
          <a:avLst/>
          <a:gdLst/>
          <a:ahLst/>
          <a:cxnLst/>
          <a:rect l="0" t="0" r="0" b="0"/>
          <a:pathLst>
            <a:path>
              <a:moveTo>
                <a:pt x="398225" y="1769583"/>
              </a:moveTo>
              <a:arcTo wR="980632" hR="980632" stAng="7586096" swAng="163520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6236AB-3711-490F-AE26-E6CE421897E2}">
      <dsp:nvSpPr>
        <dsp:cNvPr id="0" name=""/>
        <dsp:cNvSpPr/>
      </dsp:nvSpPr>
      <dsp:spPr>
        <a:xfrm>
          <a:off x="146760" y="980915"/>
          <a:ext cx="912430" cy="593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err="1" smtClean="0"/>
            <a:t>Evaluation</a:t>
          </a:r>
          <a:endParaRPr lang="nb-NO" sz="1200" kern="1200" dirty="0"/>
        </a:p>
      </dsp:txBody>
      <dsp:txXfrm>
        <a:off x="175712" y="1009867"/>
        <a:ext cx="854526" cy="535176"/>
      </dsp:txXfrm>
    </dsp:sp>
    <dsp:sp modelId="{D4AC34E6-89A4-4F14-8CDF-2CBEAD5DC7BA}">
      <dsp:nvSpPr>
        <dsp:cNvPr id="0" name=""/>
        <dsp:cNvSpPr/>
      </dsp:nvSpPr>
      <dsp:spPr>
        <a:xfrm>
          <a:off x="602976" y="296822"/>
          <a:ext cx="1961265" cy="1961265"/>
        </a:xfrm>
        <a:custGeom>
          <a:avLst/>
          <a:gdLst/>
          <a:ahLst/>
          <a:cxnLst/>
          <a:rect l="0" t="0" r="0" b="0"/>
          <a:pathLst>
            <a:path>
              <a:moveTo>
                <a:pt x="101597" y="545962"/>
              </a:moveTo>
              <a:arcTo wR="980632" hR="980632" stAng="12378703" swAng="163520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193485-0C66-4FB4-B5E0-06F1323DD1E8}">
      <dsp:nvSpPr>
        <dsp:cNvPr id="0" name=""/>
        <dsp:cNvSpPr/>
      </dsp:nvSpPr>
      <dsp:spPr>
        <a:xfrm>
          <a:off x="1198483" y="899"/>
          <a:ext cx="988542" cy="6425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/>
            <a:t>Findings</a:t>
          </a:r>
          <a:endParaRPr lang="nb-NO" sz="1100" kern="1200" dirty="0"/>
        </a:p>
      </dsp:txBody>
      <dsp:txXfrm>
        <a:off x="1229850" y="32266"/>
        <a:ext cx="925808" cy="579818"/>
      </dsp:txXfrm>
    </dsp:sp>
    <dsp:sp modelId="{435D26E3-6D13-431A-9FAB-3F5DBC27B61D}">
      <dsp:nvSpPr>
        <dsp:cNvPr id="0" name=""/>
        <dsp:cNvSpPr/>
      </dsp:nvSpPr>
      <dsp:spPr>
        <a:xfrm>
          <a:off x="629463" y="322176"/>
          <a:ext cx="2126582" cy="2126582"/>
        </a:xfrm>
        <a:custGeom>
          <a:avLst/>
          <a:gdLst/>
          <a:ahLst/>
          <a:cxnLst/>
          <a:rect l="0" t="0" r="0" b="0"/>
          <a:pathLst>
            <a:path>
              <a:moveTo>
                <a:pt x="1694534" y="207651"/>
              </a:moveTo>
              <a:arcTo wR="1063291" hR="1063291" stAng="18385071" swAng="163667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DCC440-6D05-4F74-842B-56D486813073}">
      <dsp:nvSpPr>
        <dsp:cNvPr id="0" name=""/>
        <dsp:cNvSpPr/>
      </dsp:nvSpPr>
      <dsp:spPr>
        <a:xfrm>
          <a:off x="2261774" y="1064191"/>
          <a:ext cx="988542" cy="6425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err="1" smtClean="0"/>
            <a:t>Themes</a:t>
          </a:r>
          <a:endParaRPr lang="nb-NO" sz="1100" kern="1200" dirty="0"/>
        </a:p>
      </dsp:txBody>
      <dsp:txXfrm>
        <a:off x="2293141" y="1095558"/>
        <a:ext cx="925808" cy="579818"/>
      </dsp:txXfrm>
    </dsp:sp>
    <dsp:sp modelId="{E995C3AE-C352-4BF2-82C1-4A2AFDDD828C}">
      <dsp:nvSpPr>
        <dsp:cNvPr id="0" name=""/>
        <dsp:cNvSpPr/>
      </dsp:nvSpPr>
      <dsp:spPr>
        <a:xfrm>
          <a:off x="629463" y="322176"/>
          <a:ext cx="2126582" cy="2126582"/>
        </a:xfrm>
        <a:custGeom>
          <a:avLst/>
          <a:gdLst/>
          <a:ahLst/>
          <a:cxnLst/>
          <a:rect l="0" t="0" r="0" b="0"/>
          <a:pathLst>
            <a:path>
              <a:moveTo>
                <a:pt x="2016482" y="1534475"/>
              </a:moveTo>
              <a:arcTo wR="1063291" hR="1063291" stAng="1578255" swAng="163667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89118B-91D4-44A5-B6F9-49C99B3BD996}">
      <dsp:nvSpPr>
        <dsp:cNvPr id="0" name=""/>
        <dsp:cNvSpPr/>
      </dsp:nvSpPr>
      <dsp:spPr>
        <a:xfrm>
          <a:off x="1198483" y="2127482"/>
          <a:ext cx="988542" cy="6425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err="1" smtClean="0"/>
            <a:t>Consepts</a:t>
          </a:r>
          <a:endParaRPr lang="nb-NO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err="1" smtClean="0"/>
            <a:t>Mechanisms</a:t>
          </a:r>
          <a:endParaRPr lang="nb-NO" sz="1100" kern="1200" dirty="0"/>
        </a:p>
      </dsp:txBody>
      <dsp:txXfrm>
        <a:off x="1229850" y="2158849"/>
        <a:ext cx="925808" cy="579818"/>
      </dsp:txXfrm>
    </dsp:sp>
    <dsp:sp modelId="{1136DA19-1036-426D-B379-9F29AD76F972}">
      <dsp:nvSpPr>
        <dsp:cNvPr id="0" name=""/>
        <dsp:cNvSpPr/>
      </dsp:nvSpPr>
      <dsp:spPr>
        <a:xfrm>
          <a:off x="629463" y="322176"/>
          <a:ext cx="2126582" cy="2126582"/>
        </a:xfrm>
        <a:custGeom>
          <a:avLst/>
          <a:gdLst/>
          <a:ahLst/>
          <a:cxnLst/>
          <a:rect l="0" t="0" r="0" b="0"/>
          <a:pathLst>
            <a:path>
              <a:moveTo>
                <a:pt x="432047" y="1918931"/>
              </a:moveTo>
              <a:arcTo wR="1063291" hR="1063291" stAng="7585071" swAng="163667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6236AB-3711-490F-AE26-E6CE421897E2}">
      <dsp:nvSpPr>
        <dsp:cNvPr id="0" name=""/>
        <dsp:cNvSpPr/>
      </dsp:nvSpPr>
      <dsp:spPr>
        <a:xfrm>
          <a:off x="135192" y="1064191"/>
          <a:ext cx="988542" cy="6425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err="1" smtClean="0"/>
            <a:t>Theory</a:t>
          </a:r>
          <a:r>
            <a:rPr lang="nb-NO" sz="1100" kern="1200" dirty="0" smtClean="0"/>
            <a:t> </a:t>
          </a:r>
          <a:r>
            <a:rPr lang="nb-NO" sz="1100" kern="1200" dirty="0" err="1" smtClean="0"/>
            <a:t>formulation</a:t>
          </a:r>
          <a:endParaRPr lang="nb-NO" sz="1100" kern="1200" dirty="0"/>
        </a:p>
      </dsp:txBody>
      <dsp:txXfrm>
        <a:off x="166559" y="1095558"/>
        <a:ext cx="925808" cy="579818"/>
      </dsp:txXfrm>
    </dsp:sp>
    <dsp:sp modelId="{D4AC34E6-89A4-4F14-8CDF-2CBEAD5DC7BA}">
      <dsp:nvSpPr>
        <dsp:cNvPr id="0" name=""/>
        <dsp:cNvSpPr/>
      </dsp:nvSpPr>
      <dsp:spPr>
        <a:xfrm>
          <a:off x="629463" y="322176"/>
          <a:ext cx="2126582" cy="2126582"/>
        </a:xfrm>
        <a:custGeom>
          <a:avLst/>
          <a:gdLst/>
          <a:ahLst/>
          <a:cxnLst/>
          <a:rect l="0" t="0" r="0" b="0"/>
          <a:pathLst>
            <a:path>
              <a:moveTo>
                <a:pt x="110100" y="592106"/>
              </a:moveTo>
              <a:arcTo wR="1063291" hR="1063291" stAng="12378255" swAng="163667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9CC01A-1795-4F69-8104-3A99EE9E9E2B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D6BACD-5252-42FB-A1EC-259E580083F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4050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F351A12-CE7D-46DB-9578-BE702876DFC2}" type="datetimeFigureOut">
              <a:rPr lang="nb-NO"/>
              <a:pPr>
                <a:defRPr/>
              </a:pPr>
              <a:t>22.09.2014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AD0AB1D-81E0-469C-B801-E5C1FE50785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23428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981367-338E-394C-B996-274BCABBC039}" type="slidenum">
              <a:rPr lang="en-US"/>
              <a:pPr/>
              <a:t>14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2057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6962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696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533400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524000"/>
            <a:ext cx="8610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14313"/>
            <a:ext cx="7772400" cy="852487"/>
          </a:xfrm>
        </p:spPr>
        <p:txBody>
          <a:bodyPr/>
          <a:lstStyle/>
          <a:p>
            <a:pPr eaLnBrk="1" hangingPunct="1"/>
            <a:r>
              <a:rPr lang="nb-NO" altLang="nb-NO" sz="4400" dirty="0" smtClean="0">
                <a:solidFill>
                  <a:schemeClr val="tx1"/>
                </a:solidFill>
              </a:rPr>
              <a:t>Action </a:t>
            </a:r>
            <a:r>
              <a:rPr lang="nb-NO" altLang="nb-NO" sz="4400" dirty="0" smtClean="0">
                <a:solidFill>
                  <a:schemeClr val="tx1"/>
                </a:solidFill>
              </a:rPr>
              <a:t>Research workshop</a:t>
            </a:r>
            <a:endParaRPr lang="nb-NO" altLang="nb-NO" sz="4400" dirty="0" smtClean="0">
              <a:solidFill>
                <a:schemeClr val="tx1"/>
              </a:solidFill>
            </a:endParaRPr>
          </a:p>
        </p:txBody>
      </p:sp>
      <p:pic>
        <p:nvPicPr>
          <p:cNvPr id="2051" name="Content Placeholder 3" descr="ANM got a call outsi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21" y="1371600"/>
            <a:ext cx="78232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917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34137" y="188640"/>
            <a:ext cx="7543800" cy="868958"/>
          </a:xfrm>
        </p:spPr>
        <p:txBody>
          <a:bodyPr/>
          <a:lstStyle/>
          <a:p>
            <a:r>
              <a:rPr lang="nb-NO" dirty="0" smtClean="0"/>
              <a:t>The research </a:t>
            </a:r>
            <a:r>
              <a:rPr lang="nb-NO" dirty="0" err="1" smtClean="0"/>
              <a:t>process</a:t>
            </a:r>
            <a:endParaRPr lang="nb-NO" dirty="0"/>
          </a:p>
        </p:txBody>
      </p:sp>
      <p:sp>
        <p:nvSpPr>
          <p:cNvPr id="5" name="Rektangel 4"/>
          <p:cNvSpPr/>
          <p:nvPr/>
        </p:nvSpPr>
        <p:spPr>
          <a:xfrm>
            <a:off x="3013161" y="5300806"/>
            <a:ext cx="2783378" cy="11254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/>
          </a:p>
        </p:txBody>
      </p:sp>
      <p:sp>
        <p:nvSpPr>
          <p:cNvPr id="6" name="Rektangel 5"/>
          <p:cNvSpPr/>
          <p:nvPr/>
        </p:nvSpPr>
        <p:spPr>
          <a:xfrm>
            <a:off x="1025035" y="1643050"/>
            <a:ext cx="2385752" cy="1758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/>
          </a:p>
        </p:txBody>
      </p:sp>
      <p:sp>
        <p:nvSpPr>
          <p:cNvPr id="7" name="Rektangel 6"/>
          <p:cNvSpPr/>
          <p:nvPr/>
        </p:nvSpPr>
        <p:spPr>
          <a:xfrm>
            <a:off x="1621472" y="3475054"/>
            <a:ext cx="2584565" cy="1758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</p:txBody>
      </p:sp>
      <p:sp>
        <p:nvSpPr>
          <p:cNvPr id="8" name="Rektangel 7"/>
          <p:cNvSpPr/>
          <p:nvPr/>
        </p:nvSpPr>
        <p:spPr>
          <a:xfrm>
            <a:off x="4404850" y="3471928"/>
            <a:ext cx="2584565" cy="1758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/>
          </a:p>
        </p:txBody>
      </p:sp>
      <p:sp>
        <p:nvSpPr>
          <p:cNvPr id="9" name="Rektangel 8"/>
          <p:cNvSpPr/>
          <p:nvPr/>
        </p:nvSpPr>
        <p:spPr>
          <a:xfrm>
            <a:off x="5133830" y="1643050"/>
            <a:ext cx="2915919" cy="1758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/>
          </a:p>
        </p:txBody>
      </p:sp>
      <p:cxnSp>
        <p:nvCxnSpPr>
          <p:cNvPr id="10" name="Rett linje 9"/>
          <p:cNvCxnSpPr/>
          <p:nvPr/>
        </p:nvCxnSpPr>
        <p:spPr>
          <a:xfrm rot="16200000" flipH="1">
            <a:off x="1341820" y="2784225"/>
            <a:ext cx="3939122" cy="165677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/>
          <p:cNvCxnSpPr/>
          <p:nvPr/>
        </p:nvCxnSpPr>
        <p:spPr>
          <a:xfrm rot="5400000">
            <a:off x="3131133" y="2651683"/>
            <a:ext cx="3939122" cy="192185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/>
          <p:cNvCxnSpPr/>
          <p:nvPr/>
        </p:nvCxnSpPr>
        <p:spPr>
          <a:xfrm>
            <a:off x="1356389" y="1643050"/>
            <a:ext cx="1126606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/>
          <p:cNvCxnSpPr/>
          <p:nvPr/>
        </p:nvCxnSpPr>
        <p:spPr>
          <a:xfrm>
            <a:off x="6061623" y="1643050"/>
            <a:ext cx="1126605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Sylinder 30"/>
          <p:cNvSpPr txBox="1">
            <a:spLocks noChangeArrowheads="1"/>
          </p:cNvSpPr>
          <p:nvPr/>
        </p:nvSpPr>
        <p:spPr bwMode="auto">
          <a:xfrm>
            <a:off x="3477057" y="5652514"/>
            <a:ext cx="1359290" cy="4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 dirty="0" err="1">
                <a:cs typeface="Arial" charset="0"/>
              </a:rPr>
              <a:t>Observed</a:t>
            </a:r>
            <a:r>
              <a:rPr lang="nb-NO" sz="1200" b="1" dirty="0">
                <a:cs typeface="Arial" charset="0"/>
              </a:rPr>
              <a:t> </a:t>
            </a:r>
            <a:r>
              <a:rPr lang="nb-NO" sz="1200" b="1" dirty="0" err="1">
                <a:cs typeface="Arial" charset="0"/>
              </a:rPr>
              <a:t>events</a:t>
            </a:r>
            <a:r>
              <a:rPr lang="nb-NO" sz="1200" b="1" dirty="0">
                <a:cs typeface="Arial" charset="0"/>
              </a:rPr>
              <a:t> </a:t>
            </a:r>
          </a:p>
          <a:p>
            <a:r>
              <a:rPr lang="nb-NO" sz="1200" b="1" dirty="0">
                <a:cs typeface="Arial" charset="0"/>
              </a:rPr>
              <a:t>and </a:t>
            </a:r>
            <a:r>
              <a:rPr lang="nb-NO" sz="1200" b="1" dirty="0" err="1">
                <a:cs typeface="Arial" charset="0"/>
              </a:rPr>
              <a:t>objects</a:t>
            </a:r>
            <a:endParaRPr lang="nb-NO" sz="1200" b="1" dirty="0">
              <a:cs typeface="Arial" charset="0"/>
            </a:endParaRPr>
          </a:p>
        </p:txBody>
      </p:sp>
      <p:sp>
        <p:nvSpPr>
          <p:cNvPr id="15" name="TekstSylinder 31"/>
          <p:cNvSpPr txBox="1">
            <a:spLocks noChangeArrowheads="1"/>
          </p:cNvSpPr>
          <p:nvPr/>
        </p:nvSpPr>
        <p:spPr bwMode="auto">
          <a:xfrm>
            <a:off x="2946890" y="4808416"/>
            <a:ext cx="964610" cy="4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 dirty="0" err="1">
                <a:cs typeface="Arial" charset="0"/>
              </a:rPr>
              <a:t>Constructs</a:t>
            </a:r>
            <a:r>
              <a:rPr lang="nb-NO" sz="1200" b="1" dirty="0">
                <a:cs typeface="Arial" charset="0"/>
              </a:rPr>
              <a:t>,</a:t>
            </a:r>
          </a:p>
          <a:p>
            <a:r>
              <a:rPr lang="nb-NO" sz="1200" b="1" dirty="0">
                <a:cs typeface="Arial" charset="0"/>
              </a:rPr>
              <a:t>variables</a:t>
            </a:r>
          </a:p>
        </p:txBody>
      </p:sp>
      <p:sp>
        <p:nvSpPr>
          <p:cNvPr id="16" name="TekstSylinder 32"/>
          <p:cNvSpPr txBox="1">
            <a:spLocks noChangeArrowheads="1"/>
          </p:cNvSpPr>
          <p:nvPr/>
        </p:nvSpPr>
        <p:spPr bwMode="auto">
          <a:xfrm>
            <a:off x="2284181" y="3471928"/>
            <a:ext cx="821759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Concepts</a:t>
            </a:r>
          </a:p>
        </p:txBody>
      </p:sp>
      <p:sp>
        <p:nvSpPr>
          <p:cNvPr id="17" name="TekstSylinder 33"/>
          <p:cNvSpPr txBox="1">
            <a:spLocks noChangeArrowheads="1"/>
          </p:cNvSpPr>
          <p:nvPr/>
        </p:nvSpPr>
        <p:spPr bwMode="auto">
          <a:xfrm>
            <a:off x="2748078" y="4105002"/>
            <a:ext cx="680381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 dirty="0">
                <a:cs typeface="Arial" charset="0"/>
              </a:rPr>
              <a:t>Method</a:t>
            </a:r>
          </a:p>
        </p:txBody>
      </p:sp>
      <p:sp>
        <p:nvSpPr>
          <p:cNvPr id="18" name="TekstSylinder 34"/>
          <p:cNvSpPr txBox="1">
            <a:spLocks noChangeArrowheads="1"/>
          </p:cNvSpPr>
          <p:nvPr/>
        </p:nvSpPr>
        <p:spPr bwMode="auto">
          <a:xfrm>
            <a:off x="2217911" y="2909196"/>
            <a:ext cx="765797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Theories</a:t>
            </a:r>
          </a:p>
        </p:txBody>
      </p:sp>
      <p:sp>
        <p:nvSpPr>
          <p:cNvPr id="19" name="TekstSylinder 35"/>
          <p:cNvSpPr txBox="1">
            <a:spLocks noChangeArrowheads="1"/>
          </p:cNvSpPr>
          <p:nvPr/>
        </p:nvSpPr>
        <p:spPr bwMode="auto">
          <a:xfrm>
            <a:off x="1687744" y="2276124"/>
            <a:ext cx="1107460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Epistemology</a:t>
            </a:r>
          </a:p>
        </p:txBody>
      </p:sp>
      <p:sp>
        <p:nvSpPr>
          <p:cNvPr id="20" name="TekstSylinder 36"/>
          <p:cNvSpPr txBox="1">
            <a:spLocks noChangeArrowheads="1"/>
          </p:cNvSpPr>
          <p:nvPr/>
        </p:nvSpPr>
        <p:spPr bwMode="auto">
          <a:xfrm>
            <a:off x="1621472" y="1643050"/>
            <a:ext cx="902757" cy="45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Values, </a:t>
            </a:r>
          </a:p>
          <a:p>
            <a:r>
              <a:rPr lang="nb-NO" sz="1200" b="1">
                <a:cs typeface="Arial" charset="0"/>
              </a:rPr>
              <a:t>world view</a:t>
            </a:r>
          </a:p>
        </p:txBody>
      </p:sp>
      <p:sp>
        <p:nvSpPr>
          <p:cNvPr id="21" name="TekstSylinder 37"/>
          <p:cNvSpPr txBox="1">
            <a:spLocks noChangeArrowheads="1"/>
          </p:cNvSpPr>
          <p:nvPr/>
        </p:nvSpPr>
        <p:spPr bwMode="auto">
          <a:xfrm>
            <a:off x="4537392" y="4878757"/>
            <a:ext cx="740762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Records</a:t>
            </a:r>
          </a:p>
        </p:txBody>
      </p:sp>
      <p:sp>
        <p:nvSpPr>
          <p:cNvPr id="22" name="TekstSylinder 38"/>
          <p:cNvSpPr txBox="1">
            <a:spLocks noChangeArrowheads="1"/>
          </p:cNvSpPr>
          <p:nvPr/>
        </p:nvSpPr>
        <p:spPr bwMode="auto">
          <a:xfrm>
            <a:off x="4868747" y="4175343"/>
            <a:ext cx="768742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Findings</a:t>
            </a:r>
          </a:p>
        </p:txBody>
      </p:sp>
      <p:sp>
        <p:nvSpPr>
          <p:cNvPr id="23" name="TekstSylinder 39"/>
          <p:cNvSpPr txBox="1">
            <a:spLocks noChangeArrowheads="1"/>
          </p:cNvSpPr>
          <p:nvPr/>
        </p:nvSpPr>
        <p:spPr bwMode="auto">
          <a:xfrm>
            <a:off x="5133830" y="3471928"/>
            <a:ext cx="686272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Results</a:t>
            </a:r>
          </a:p>
        </p:txBody>
      </p:sp>
      <p:sp>
        <p:nvSpPr>
          <p:cNvPr id="24" name="TekstSylinder 40"/>
          <p:cNvSpPr txBox="1">
            <a:spLocks noChangeArrowheads="1"/>
          </p:cNvSpPr>
          <p:nvPr/>
        </p:nvSpPr>
        <p:spPr bwMode="auto">
          <a:xfrm>
            <a:off x="5465184" y="2838855"/>
            <a:ext cx="1170786" cy="4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Interpretations</a:t>
            </a:r>
          </a:p>
          <a:p>
            <a:r>
              <a:rPr lang="nb-NO" sz="1200" b="1">
                <a:cs typeface="Arial" charset="0"/>
              </a:rPr>
              <a:t>explanations</a:t>
            </a:r>
          </a:p>
        </p:txBody>
      </p:sp>
      <p:sp>
        <p:nvSpPr>
          <p:cNvPr id="25" name="TekstSylinder 41"/>
          <p:cNvSpPr txBox="1">
            <a:spLocks noChangeArrowheads="1"/>
          </p:cNvSpPr>
          <p:nvPr/>
        </p:nvSpPr>
        <p:spPr bwMode="auto">
          <a:xfrm>
            <a:off x="5796539" y="2276124"/>
            <a:ext cx="1418197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Knowledge claims</a:t>
            </a:r>
          </a:p>
        </p:txBody>
      </p:sp>
      <p:sp>
        <p:nvSpPr>
          <p:cNvPr id="26" name="TekstSylinder 42"/>
          <p:cNvSpPr txBox="1">
            <a:spLocks noChangeArrowheads="1"/>
          </p:cNvSpPr>
          <p:nvPr/>
        </p:nvSpPr>
        <p:spPr bwMode="auto">
          <a:xfrm>
            <a:off x="6061623" y="1713392"/>
            <a:ext cx="1027935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Value claims</a:t>
            </a:r>
          </a:p>
        </p:txBody>
      </p:sp>
      <p:sp>
        <p:nvSpPr>
          <p:cNvPr id="27" name="TekstSylinder 48"/>
          <p:cNvSpPr txBox="1">
            <a:spLocks noChangeArrowheads="1"/>
          </p:cNvSpPr>
          <p:nvPr/>
        </p:nvSpPr>
        <p:spPr bwMode="auto">
          <a:xfrm>
            <a:off x="1025035" y="2698172"/>
            <a:ext cx="1023517" cy="63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1" i="1"/>
              <a:t>Research </a:t>
            </a:r>
          </a:p>
          <a:p>
            <a:r>
              <a:rPr lang="nb-NO" b="1" i="1"/>
              <a:t>review</a:t>
            </a:r>
          </a:p>
        </p:txBody>
      </p:sp>
      <p:sp>
        <p:nvSpPr>
          <p:cNvPr id="28" name="TekstSylinder 50"/>
          <p:cNvSpPr txBox="1">
            <a:spLocks noChangeArrowheads="1"/>
          </p:cNvSpPr>
          <p:nvPr/>
        </p:nvSpPr>
        <p:spPr bwMode="auto">
          <a:xfrm>
            <a:off x="1621472" y="4527051"/>
            <a:ext cx="1023518" cy="63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1" i="1"/>
              <a:t>Research </a:t>
            </a:r>
          </a:p>
          <a:p>
            <a:r>
              <a:rPr lang="nb-NO" b="1" i="1"/>
              <a:t>design</a:t>
            </a:r>
          </a:p>
        </p:txBody>
      </p:sp>
      <p:sp>
        <p:nvSpPr>
          <p:cNvPr id="29" name="TekstSylinder 52"/>
          <p:cNvSpPr txBox="1">
            <a:spLocks noChangeArrowheads="1"/>
          </p:cNvSpPr>
          <p:nvPr/>
        </p:nvSpPr>
        <p:spPr bwMode="auto">
          <a:xfrm>
            <a:off x="4802475" y="5793197"/>
            <a:ext cx="1016154" cy="63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1" i="1"/>
              <a:t>Data</a:t>
            </a:r>
          </a:p>
          <a:p>
            <a:r>
              <a:rPr lang="nb-NO" b="1" i="1"/>
              <a:t>collection</a:t>
            </a:r>
          </a:p>
        </p:txBody>
      </p:sp>
      <p:sp>
        <p:nvSpPr>
          <p:cNvPr id="30" name="TekstSylinder 54"/>
          <p:cNvSpPr txBox="1">
            <a:spLocks noChangeArrowheads="1"/>
          </p:cNvSpPr>
          <p:nvPr/>
        </p:nvSpPr>
        <p:spPr bwMode="auto">
          <a:xfrm>
            <a:off x="6061623" y="4456709"/>
            <a:ext cx="885084" cy="63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1" i="1"/>
              <a:t>Data</a:t>
            </a:r>
          </a:p>
          <a:p>
            <a:r>
              <a:rPr lang="nb-NO" b="1" i="1"/>
              <a:t>analysis</a:t>
            </a:r>
          </a:p>
        </p:txBody>
      </p:sp>
      <p:sp>
        <p:nvSpPr>
          <p:cNvPr id="31" name="TekstSylinder 56"/>
          <p:cNvSpPr txBox="1">
            <a:spLocks noChangeArrowheads="1"/>
          </p:cNvSpPr>
          <p:nvPr/>
        </p:nvSpPr>
        <p:spPr bwMode="auto">
          <a:xfrm>
            <a:off x="7055686" y="2698172"/>
            <a:ext cx="1080952" cy="36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1" i="1"/>
              <a:t>Discussion</a:t>
            </a:r>
          </a:p>
        </p:txBody>
      </p:sp>
      <p:sp>
        <p:nvSpPr>
          <p:cNvPr id="32" name="TekstSylinder 57"/>
          <p:cNvSpPr txBox="1">
            <a:spLocks noChangeArrowheads="1"/>
          </p:cNvSpPr>
          <p:nvPr/>
        </p:nvSpPr>
        <p:spPr bwMode="auto">
          <a:xfrm>
            <a:off x="6591790" y="5441489"/>
            <a:ext cx="899811" cy="63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i="1"/>
              <a:t>Internal </a:t>
            </a:r>
          </a:p>
          <a:p>
            <a:r>
              <a:rPr lang="nb-NO" i="1"/>
              <a:t>validity</a:t>
            </a:r>
          </a:p>
        </p:txBody>
      </p:sp>
      <p:sp>
        <p:nvSpPr>
          <p:cNvPr id="33" name="Oppoverbuet pil 32"/>
          <p:cNvSpPr/>
          <p:nvPr/>
        </p:nvSpPr>
        <p:spPr>
          <a:xfrm rot="19825859">
            <a:off x="5929081" y="5441489"/>
            <a:ext cx="728979" cy="42204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chemeClr val="tx1"/>
              </a:solidFill>
            </a:endParaRPr>
          </a:p>
        </p:txBody>
      </p:sp>
      <p:sp>
        <p:nvSpPr>
          <p:cNvPr id="34" name="TekstSylinder 59"/>
          <p:cNvSpPr txBox="1">
            <a:spLocks noChangeArrowheads="1"/>
          </p:cNvSpPr>
          <p:nvPr/>
        </p:nvSpPr>
        <p:spPr bwMode="auto">
          <a:xfrm>
            <a:off x="7784666" y="3612611"/>
            <a:ext cx="930738" cy="63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i="1"/>
              <a:t>External </a:t>
            </a:r>
          </a:p>
          <a:p>
            <a:r>
              <a:rPr lang="nb-NO" i="1"/>
              <a:t>validity</a:t>
            </a:r>
          </a:p>
        </p:txBody>
      </p:sp>
      <p:sp>
        <p:nvSpPr>
          <p:cNvPr id="35" name="Oppoverbuet pil 34"/>
          <p:cNvSpPr/>
          <p:nvPr/>
        </p:nvSpPr>
        <p:spPr>
          <a:xfrm rot="19825859">
            <a:off x="7121957" y="3612611"/>
            <a:ext cx="728979" cy="42204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chemeClr val="tx1"/>
              </a:solidFill>
            </a:endParaRPr>
          </a:p>
        </p:txBody>
      </p:sp>
      <p:sp>
        <p:nvSpPr>
          <p:cNvPr id="36" name="Oppoverbuet pil 35"/>
          <p:cNvSpPr/>
          <p:nvPr/>
        </p:nvSpPr>
        <p:spPr>
          <a:xfrm rot="2435024">
            <a:off x="2126604" y="5502452"/>
            <a:ext cx="728979" cy="42204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chemeClr val="tx1"/>
              </a:solidFill>
            </a:endParaRPr>
          </a:p>
        </p:txBody>
      </p:sp>
      <p:sp>
        <p:nvSpPr>
          <p:cNvPr id="37" name="TekstSylinder 46"/>
          <p:cNvSpPr txBox="1">
            <a:spLocks noChangeArrowheads="1"/>
          </p:cNvSpPr>
          <p:nvPr/>
        </p:nvSpPr>
        <p:spPr bwMode="auto">
          <a:xfrm>
            <a:off x="1290118" y="5519646"/>
            <a:ext cx="861521" cy="9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i="1"/>
              <a:t>Investi-</a:t>
            </a:r>
          </a:p>
          <a:p>
            <a:r>
              <a:rPr lang="nb-NO" i="1"/>
              <a:t>gative</a:t>
            </a:r>
          </a:p>
          <a:p>
            <a:r>
              <a:rPr lang="nb-NO" i="1"/>
              <a:t>lens</a:t>
            </a:r>
          </a:p>
        </p:txBody>
      </p:sp>
      <p:sp>
        <p:nvSpPr>
          <p:cNvPr id="38" name="Oppoverbuet pil 37"/>
          <p:cNvSpPr/>
          <p:nvPr/>
        </p:nvSpPr>
        <p:spPr>
          <a:xfrm rot="2435024">
            <a:off x="668644" y="3395335"/>
            <a:ext cx="728979" cy="42204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chemeClr val="tx1"/>
              </a:solidFill>
            </a:endParaRPr>
          </a:p>
        </p:txBody>
      </p:sp>
      <p:sp>
        <p:nvSpPr>
          <p:cNvPr id="39" name="TekstSylinder 46"/>
          <p:cNvSpPr txBox="1">
            <a:spLocks noChangeArrowheads="1"/>
          </p:cNvSpPr>
          <p:nvPr/>
        </p:nvSpPr>
        <p:spPr bwMode="auto">
          <a:xfrm>
            <a:off x="428596" y="3897103"/>
            <a:ext cx="1075061" cy="9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i="1"/>
              <a:t>Episte-</a:t>
            </a:r>
          </a:p>
          <a:p>
            <a:r>
              <a:rPr lang="nb-NO" i="1"/>
              <a:t>mological</a:t>
            </a:r>
          </a:p>
          <a:p>
            <a:r>
              <a:rPr lang="nb-NO" i="1"/>
              <a:t>lens</a:t>
            </a:r>
          </a:p>
        </p:txBody>
      </p:sp>
      <p:sp>
        <p:nvSpPr>
          <p:cNvPr id="40" name="Rektangel 39"/>
          <p:cNvSpPr/>
          <p:nvPr/>
        </p:nvSpPr>
        <p:spPr>
          <a:xfrm>
            <a:off x="3643306" y="2143116"/>
            <a:ext cx="1223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ea typeface="굴림" charset="-127"/>
              </a:rPr>
              <a:t>Research</a:t>
            </a:r>
          </a:p>
          <a:p>
            <a:r>
              <a:rPr lang="en-US" altLang="ko-KR" b="1" dirty="0" smtClean="0">
                <a:ea typeface="굴림" charset="-127"/>
              </a:rPr>
              <a:t>question </a:t>
            </a:r>
            <a:endParaRPr lang="nb-NO" dirty="0"/>
          </a:p>
        </p:txBody>
      </p:sp>
      <p:sp>
        <p:nvSpPr>
          <p:cNvPr id="41" name="Oppoverbuet pil 40"/>
          <p:cNvSpPr/>
          <p:nvPr/>
        </p:nvSpPr>
        <p:spPr bwMode="auto">
          <a:xfrm>
            <a:off x="3786182" y="2714620"/>
            <a:ext cx="1000132" cy="357190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Oppoverbuet pil 41"/>
          <p:cNvSpPr/>
          <p:nvPr/>
        </p:nvSpPr>
        <p:spPr bwMode="auto">
          <a:xfrm rot="10800000">
            <a:off x="3786182" y="1857364"/>
            <a:ext cx="1000132" cy="357190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Plassholder for lysbildenummer 4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/>
          <a:p>
            <a:fld id="{CA8B181C-1188-4A0C-8866-3C42C9F7CA9E}" type="slidenum">
              <a:rPr lang="ko-KR" altLang="en-US" smtClean="0"/>
              <a:pPr/>
              <a:t>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4726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Research </a:t>
            </a:r>
            <a:r>
              <a:rPr lang="nb-NO" dirty="0" err="1" smtClean="0"/>
              <a:t>method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The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method</a:t>
            </a:r>
            <a:r>
              <a:rPr lang="nb-NO" dirty="0" smtClean="0"/>
              <a:t>: A </a:t>
            </a:r>
            <a:r>
              <a:rPr lang="nb-NO" dirty="0" err="1" smtClean="0"/>
              <a:t>strategy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enquiry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A </a:t>
            </a:r>
            <a:r>
              <a:rPr lang="nb-NO" dirty="0" err="1" smtClean="0"/>
              <a:t>way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finding</a:t>
            </a:r>
            <a:r>
              <a:rPr lang="nb-NO" dirty="0" smtClean="0"/>
              <a:t> </a:t>
            </a:r>
            <a:r>
              <a:rPr lang="nb-NO" dirty="0" err="1" smtClean="0"/>
              <a:t>empirical</a:t>
            </a:r>
            <a:r>
              <a:rPr lang="nb-NO" dirty="0" smtClean="0"/>
              <a:t> data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world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method</a:t>
            </a:r>
            <a:r>
              <a:rPr lang="nb-NO" dirty="0" smtClean="0"/>
              <a:t> </a:t>
            </a:r>
            <a:r>
              <a:rPr lang="nb-NO" dirty="0" err="1" smtClean="0"/>
              <a:t>build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a </a:t>
            </a:r>
            <a:r>
              <a:rPr lang="nb-NO" dirty="0" err="1" smtClean="0"/>
              <a:t>set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underlying </a:t>
            </a:r>
            <a:r>
              <a:rPr lang="nb-NO" dirty="0" err="1" smtClean="0"/>
              <a:t>philosphical</a:t>
            </a:r>
            <a:r>
              <a:rPr lang="nb-NO" dirty="0" smtClean="0"/>
              <a:t> </a:t>
            </a:r>
            <a:r>
              <a:rPr lang="nb-NO" dirty="0" err="1" smtClean="0"/>
              <a:t>assumptions</a:t>
            </a:r>
            <a:r>
              <a:rPr lang="nb-NO" dirty="0" smtClean="0"/>
              <a:t>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choice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method</a:t>
            </a:r>
            <a:r>
              <a:rPr lang="nb-NO" dirty="0" smtClean="0"/>
              <a:t> </a:t>
            </a:r>
            <a:r>
              <a:rPr lang="nb-NO" dirty="0" err="1" smtClean="0"/>
              <a:t>influence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way</a:t>
            </a:r>
            <a:r>
              <a:rPr lang="nb-NO" dirty="0" smtClean="0"/>
              <a:t> </a:t>
            </a:r>
            <a:r>
              <a:rPr lang="nb-NO" dirty="0" err="1" smtClean="0"/>
              <a:t>researchers</a:t>
            </a:r>
            <a:r>
              <a:rPr lang="nb-NO" dirty="0" smtClean="0"/>
              <a:t> </a:t>
            </a:r>
            <a:r>
              <a:rPr lang="nb-NO" dirty="0" err="1" smtClean="0"/>
              <a:t>collect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data. </a:t>
            </a:r>
            <a:r>
              <a:rPr lang="nb-NO" dirty="0" err="1" smtClean="0"/>
              <a:t>Specific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methods</a:t>
            </a:r>
            <a:r>
              <a:rPr lang="nb-NO" dirty="0" smtClean="0"/>
              <a:t> </a:t>
            </a:r>
            <a:r>
              <a:rPr lang="nb-NO" dirty="0" err="1" smtClean="0"/>
              <a:t>imply</a:t>
            </a:r>
            <a:r>
              <a:rPr lang="nb-NO" dirty="0" smtClean="0"/>
              <a:t> different </a:t>
            </a:r>
            <a:r>
              <a:rPr lang="nb-NO" dirty="0" err="1" smtClean="0"/>
              <a:t>set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skills and </a:t>
            </a:r>
            <a:r>
              <a:rPr lang="nb-NO" dirty="0" err="1" smtClean="0"/>
              <a:t>practices</a:t>
            </a:r>
            <a:r>
              <a:rPr lang="nb-NO" dirty="0" smtClean="0"/>
              <a:t>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745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717553"/>
              </p:ext>
            </p:extLst>
          </p:nvPr>
        </p:nvGraphicFramePr>
        <p:xfrm>
          <a:off x="457200" y="777240"/>
          <a:ext cx="8382000" cy="5852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09800"/>
                <a:gridCol w="2921000"/>
                <a:gridCol w="3251200"/>
              </a:tblGrid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Positivist </a:t>
                      </a:r>
                      <a:r>
                        <a:rPr lang="nb-NO" dirty="0" err="1" smtClean="0"/>
                        <a:t>Paradigm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Phenomenological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Paradigm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Basic </a:t>
                      </a:r>
                      <a:r>
                        <a:rPr lang="nb-NO" dirty="0" err="1" smtClean="0"/>
                        <a:t>beliefs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457200" rtl="0" eaLnBrk="1" latinLnBrk="0" hangingPunct="1">
                        <a:buFontTx/>
                        <a:buChar char="-"/>
                      </a:pP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world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is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external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  <a:endParaRPr lang="nb-NO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457200" rtl="0" eaLnBrk="1" latinLnBrk="0" hangingPunct="1">
                        <a:buFontTx/>
                        <a:buChar char="-"/>
                      </a:pP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Observer is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independent</a:t>
                      </a:r>
                      <a:endParaRPr lang="nb-NO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457200" rtl="0" eaLnBrk="1" latinLnBrk="0" hangingPunct="1">
                        <a:buFontTx/>
                        <a:buChar char="-"/>
                      </a:pP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Science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is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</a:t>
                      </a:r>
                      <a:r>
                        <a:rPr lang="nb-NO" baseline="0" dirty="0" err="1" smtClean="0"/>
                        <a:t>ue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free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457200" rtl="0" eaLnBrk="1" latinLnBrk="0" hangingPunct="1">
                        <a:buFontTx/>
                        <a:buChar char="-"/>
                      </a:pP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world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is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socialy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constructed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subjective</a:t>
                      </a:r>
                      <a:endParaRPr lang="nb-NO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dirty="0" smtClean="0"/>
                        <a:t>Observer</a:t>
                      </a:r>
                      <a:r>
                        <a:rPr lang="nb-NO" baseline="0" dirty="0" smtClean="0"/>
                        <a:t> is part </a:t>
                      </a:r>
                      <a:r>
                        <a:rPr lang="nb-NO" baseline="0" dirty="0" err="1" smtClean="0"/>
                        <a:t>of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what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observed</a:t>
                      </a:r>
                      <a:endParaRPr lang="nb-NO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baseline="0" dirty="0" err="1" smtClean="0"/>
                        <a:t>Science</a:t>
                      </a:r>
                      <a:r>
                        <a:rPr lang="nb-NO" baseline="0" dirty="0" smtClean="0"/>
                        <a:t> is driven by human </a:t>
                      </a:r>
                      <a:r>
                        <a:rPr lang="nb-NO" baseline="0" dirty="0" err="1" smtClean="0"/>
                        <a:t>interest</a:t>
                      </a:r>
                      <a:endParaRPr lang="nb-NO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Researcher</a:t>
                      </a:r>
                      <a:r>
                        <a:rPr lang="nb-NO" dirty="0" smtClean="0"/>
                        <a:t> </a:t>
                      </a:r>
                      <a:r>
                        <a:rPr lang="nb-NO" dirty="0" err="1" smtClean="0"/>
                        <a:t>should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nb-NO" dirty="0" err="1" smtClean="0"/>
                        <a:t>Focus</a:t>
                      </a:r>
                      <a:r>
                        <a:rPr lang="nb-NO" dirty="0" smtClean="0"/>
                        <a:t> </a:t>
                      </a:r>
                      <a:r>
                        <a:rPr lang="nb-NO" dirty="0" err="1" smtClean="0"/>
                        <a:t>on</a:t>
                      </a:r>
                      <a:r>
                        <a:rPr lang="nb-NO" dirty="0" smtClean="0"/>
                        <a:t> </a:t>
                      </a:r>
                      <a:r>
                        <a:rPr lang="nb-NO" dirty="0" err="1" smtClean="0"/>
                        <a:t>facts</a:t>
                      </a:r>
                      <a:endParaRPr lang="nb-NO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dirty="0" err="1" smtClean="0"/>
                        <a:t>Lookforcausalities</a:t>
                      </a:r>
                      <a:r>
                        <a:rPr lang="nb-NO" dirty="0" smtClean="0"/>
                        <a:t> and fundamental </a:t>
                      </a:r>
                      <a:r>
                        <a:rPr lang="nb-NO" dirty="0" err="1" smtClean="0"/>
                        <a:t>laws</a:t>
                      </a:r>
                      <a:endParaRPr lang="nb-NO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dirty="0" err="1" smtClean="0"/>
                        <a:t>Reduse</a:t>
                      </a:r>
                      <a:r>
                        <a:rPr lang="nb-NO" dirty="0" smtClean="0"/>
                        <a:t> </a:t>
                      </a:r>
                      <a:r>
                        <a:rPr lang="nb-NO" dirty="0" err="1" smtClean="0"/>
                        <a:t>phenomena</a:t>
                      </a:r>
                      <a:r>
                        <a:rPr lang="nb-NO" dirty="0" smtClean="0"/>
                        <a:t> to simples elements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dirty="0" err="1" smtClean="0"/>
                        <a:t>Formulate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hypothesis</a:t>
                      </a:r>
                      <a:r>
                        <a:rPr lang="nb-NO" baseline="0" dirty="0" smtClean="0"/>
                        <a:t> and </a:t>
                      </a:r>
                      <a:r>
                        <a:rPr lang="nb-NO" baseline="0" dirty="0" err="1" smtClean="0"/>
                        <a:t>then</a:t>
                      </a:r>
                      <a:r>
                        <a:rPr lang="nb-NO" baseline="0" dirty="0" smtClean="0"/>
                        <a:t> test </a:t>
                      </a:r>
                      <a:r>
                        <a:rPr lang="nb-NO" baseline="0" dirty="0" err="1" smtClean="0"/>
                        <a:t>them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nb-NO" dirty="0" err="1" smtClean="0"/>
                        <a:t>Focus</a:t>
                      </a:r>
                      <a:r>
                        <a:rPr lang="nb-NO" dirty="0" smtClean="0"/>
                        <a:t> </a:t>
                      </a:r>
                      <a:r>
                        <a:rPr lang="nb-NO" dirty="0" err="1" smtClean="0"/>
                        <a:t>on</a:t>
                      </a:r>
                      <a:r>
                        <a:rPr lang="nb-NO" dirty="0" smtClean="0"/>
                        <a:t> </a:t>
                      </a:r>
                      <a:r>
                        <a:rPr lang="nb-NO" dirty="0" err="1" smtClean="0"/>
                        <a:t>meanings</a:t>
                      </a:r>
                      <a:endParaRPr lang="nb-NO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dirty="0" err="1" smtClean="0"/>
                        <a:t>Try</a:t>
                      </a:r>
                      <a:r>
                        <a:rPr lang="nb-NO" dirty="0" smtClean="0"/>
                        <a:t> to understand </a:t>
                      </a:r>
                      <a:r>
                        <a:rPr lang="nb-NO" dirty="0" err="1" smtClean="0"/>
                        <a:t>what</a:t>
                      </a:r>
                      <a:r>
                        <a:rPr lang="nb-NO" dirty="0" smtClean="0"/>
                        <a:t> is happening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dirty="0" err="1" smtClean="0"/>
                        <a:t>Look</a:t>
                      </a:r>
                      <a:r>
                        <a:rPr lang="nb-NO" baseline="0" dirty="0" smtClean="0"/>
                        <a:t> at </a:t>
                      </a:r>
                      <a:r>
                        <a:rPr lang="nb-NO" baseline="0" dirty="0" err="1" smtClean="0"/>
                        <a:t>the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totality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of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each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situation</a:t>
                      </a:r>
                      <a:endParaRPr lang="nb-NO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baseline="0" dirty="0" err="1" smtClean="0"/>
                        <a:t>Developideas</a:t>
                      </a:r>
                      <a:r>
                        <a:rPr lang="nb-NO" baseline="0" dirty="0" smtClean="0"/>
                        <a:t> from </a:t>
                      </a:r>
                      <a:r>
                        <a:rPr lang="nb-NO" baseline="0" dirty="0" err="1" smtClean="0"/>
                        <a:t>induction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of</a:t>
                      </a:r>
                      <a:r>
                        <a:rPr lang="nb-NO" baseline="0" dirty="0" smtClean="0"/>
                        <a:t> data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Preferred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methods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include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nb-NO" dirty="0" err="1" smtClean="0"/>
                        <a:t>Operatinalising</a:t>
                      </a:r>
                      <a:r>
                        <a:rPr lang="nb-NO" dirty="0" smtClean="0"/>
                        <a:t> </a:t>
                      </a:r>
                      <a:r>
                        <a:rPr lang="nb-NO" dirty="0" err="1" smtClean="0"/>
                        <a:t>consepts</a:t>
                      </a:r>
                      <a:r>
                        <a:rPr lang="nb-NO" baseline="0" dirty="0" smtClean="0"/>
                        <a:t> so </a:t>
                      </a:r>
                      <a:r>
                        <a:rPr lang="nb-NO" baseline="0" dirty="0" err="1" smtClean="0"/>
                        <a:t>that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they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can</a:t>
                      </a:r>
                      <a:r>
                        <a:rPr lang="nb-NO" baseline="0" dirty="0" smtClean="0"/>
                        <a:t> be </a:t>
                      </a:r>
                      <a:r>
                        <a:rPr lang="nb-NO" baseline="0" dirty="0" err="1" smtClean="0"/>
                        <a:t>measured</a:t>
                      </a:r>
                      <a:r>
                        <a:rPr lang="nb-NO" baseline="0" dirty="0" smtClean="0"/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baseline="0" dirty="0" smtClean="0"/>
                        <a:t>Large samples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457200" rtl="0" eaLnBrk="1" latinLnBrk="0" hangingPunct="1">
                        <a:buFontTx/>
                        <a:buChar char="-"/>
                      </a:pP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Using multiple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methods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establish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diferent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phenomena</a:t>
                      </a:r>
                      <a:endParaRPr lang="nb-NO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457200" rtl="0" eaLnBrk="1" latinLnBrk="0" hangingPunct="1">
                        <a:buFontTx/>
                        <a:buChar char="-"/>
                      </a:pP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Small samples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invest-igeted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depth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over time</a:t>
                      </a:r>
                      <a:endParaRPr lang="nb-N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444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/>
          <a:p>
            <a:fld id="{CA8B181C-1188-4A0C-8866-3C42C9F7CA9E}" type="slidenum">
              <a:rPr lang="ko-KR" altLang="en-US" smtClean="0"/>
              <a:pPr/>
              <a:t>5</a:t>
            </a:fld>
            <a:endParaRPr lang="en-US" altLang="ko-KR"/>
          </a:p>
        </p:txBody>
      </p:sp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586537" y="341040"/>
            <a:ext cx="7543800" cy="868958"/>
          </a:xfrm>
        </p:spPr>
        <p:txBody>
          <a:bodyPr/>
          <a:lstStyle/>
          <a:p>
            <a:r>
              <a:rPr lang="nb-NO" dirty="0" smtClean="0"/>
              <a:t>Research Design</a:t>
            </a:r>
            <a:endParaRPr lang="nb-NO" dirty="0"/>
          </a:p>
        </p:txBody>
      </p:sp>
      <p:sp>
        <p:nvSpPr>
          <p:cNvPr id="6" name="Rektangel 5"/>
          <p:cNvSpPr/>
          <p:nvPr/>
        </p:nvSpPr>
        <p:spPr>
          <a:xfrm>
            <a:off x="3165561" y="5453206"/>
            <a:ext cx="2783378" cy="11254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/>
          </a:p>
        </p:txBody>
      </p:sp>
      <p:sp>
        <p:nvSpPr>
          <p:cNvPr id="7" name="Rektangel 6"/>
          <p:cNvSpPr/>
          <p:nvPr/>
        </p:nvSpPr>
        <p:spPr>
          <a:xfrm>
            <a:off x="1177435" y="1795450"/>
            <a:ext cx="2385752" cy="1758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/>
          </a:p>
        </p:txBody>
      </p:sp>
      <p:sp>
        <p:nvSpPr>
          <p:cNvPr id="8" name="Rektangel 7"/>
          <p:cNvSpPr/>
          <p:nvPr/>
        </p:nvSpPr>
        <p:spPr>
          <a:xfrm>
            <a:off x="1773872" y="3627454"/>
            <a:ext cx="2584565" cy="175853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  <a:p>
            <a:pPr algn="ctr">
              <a:defRPr/>
            </a:pPr>
            <a:endParaRPr lang="nb-NO" dirty="0"/>
          </a:p>
        </p:txBody>
      </p:sp>
      <p:sp>
        <p:nvSpPr>
          <p:cNvPr id="9" name="Rektangel 8"/>
          <p:cNvSpPr/>
          <p:nvPr/>
        </p:nvSpPr>
        <p:spPr>
          <a:xfrm>
            <a:off x="4557250" y="3624328"/>
            <a:ext cx="2584565" cy="1758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/>
          </a:p>
        </p:txBody>
      </p:sp>
      <p:sp>
        <p:nvSpPr>
          <p:cNvPr id="10" name="Rektangel 9"/>
          <p:cNvSpPr/>
          <p:nvPr/>
        </p:nvSpPr>
        <p:spPr>
          <a:xfrm>
            <a:off x="5286230" y="1795450"/>
            <a:ext cx="2915919" cy="1758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/>
          </a:p>
        </p:txBody>
      </p:sp>
      <p:cxnSp>
        <p:nvCxnSpPr>
          <p:cNvPr id="11" name="Rett linje 10"/>
          <p:cNvCxnSpPr/>
          <p:nvPr/>
        </p:nvCxnSpPr>
        <p:spPr>
          <a:xfrm rot="16200000" flipH="1">
            <a:off x="1494220" y="2936625"/>
            <a:ext cx="3939122" cy="165677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/>
          <p:cNvCxnSpPr/>
          <p:nvPr/>
        </p:nvCxnSpPr>
        <p:spPr>
          <a:xfrm rot="5400000">
            <a:off x="3283533" y="2804083"/>
            <a:ext cx="3939122" cy="192185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/>
          <p:cNvCxnSpPr/>
          <p:nvPr/>
        </p:nvCxnSpPr>
        <p:spPr>
          <a:xfrm>
            <a:off x="1508789" y="1795450"/>
            <a:ext cx="1126606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/>
          <p:cNvCxnSpPr/>
          <p:nvPr/>
        </p:nvCxnSpPr>
        <p:spPr>
          <a:xfrm>
            <a:off x="6214023" y="1795450"/>
            <a:ext cx="1126605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Sylinder 30"/>
          <p:cNvSpPr txBox="1">
            <a:spLocks noChangeArrowheads="1"/>
          </p:cNvSpPr>
          <p:nvPr/>
        </p:nvSpPr>
        <p:spPr bwMode="auto">
          <a:xfrm>
            <a:off x="3629457" y="5804914"/>
            <a:ext cx="1359290" cy="4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 dirty="0" err="1">
                <a:cs typeface="Arial" charset="0"/>
              </a:rPr>
              <a:t>Observed</a:t>
            </a:r>
            <a:r>
              <a:rPr lang="nb-NO" sz="1200" b="1" dirty="0">
                <a:cs typeface="Arial" charset="0"/>
              </a:rPr>
              <a:t> </a:t>
            </a:r>
            <a:r>
              <a:rPr lang="nb-NO" sz="1200" b="1" dirty="0" err="1">
                <a:cs typeface="Arial" charset="0"/>
              </a:rPr>
              <a:t>events</a:t>
            </a:r>
            <a:r>
              <a:rPr lang="nb-NO" sz="1200" b="1" dirty="0">
                <a:cs typeface="Arial" charset="0"/>
              </a:rPr>
              <a:t> </a:t>
            </a:r>
          </a:p>
          <a:p>
            <a:r>
              <a:rPr lang="nb-NO" sz="1200" b="1" dirty="0">
                <a:cs typeface="Arial" charset="0"/>
              </a:rPr>
              <a:t>and </a:t>
            </a:r>
            <a:r>
              <a:rPr lang="nb-NO" sz="1200" b="1" dirty="0" err="1">
                <a:cs typeface="Arial" charset="0"/>
              </a:rPr>
              <a:t>objects</a:t>
            </a:r>
            <a:endParaRPr lang="nb-NO" sz="1200" b="1" dirty="0">
              <a:cs typeface="Arial" charset="0"/>
            </a:endParaRPr>
          </a:p>
        </p:txBody>
      </p:sp>
      <p:sp>
        <p:nvSpPr>
          <p:cNvPr id="16" name="TekstSylinder 31"/>
          <p:cNvSpPr txBox="1">
            <a:spLocks noChangeArrowheads="1"/>
          </p:cNvSpPr>
          <p:nvPr/>
        </p:nvSpPr>
        <p:spPr bwMode="auto">
          <a:xfrm>
            <a:off x="3099290" y="4960816"/>
            <a:ext cx="964610" cy="4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 dirty="0" err="1">
                <a:cs typeface="Arial" charset="0"/>
              </a:rPr>
              <a:t>Constructs</a:t>
            </a:r>
            <a:r>
              <a:rPr lang="nb-NO" sz="1200" b="1" dirty="0">
                <a:cs typeface="Arial" charset="0"/>
              </a:rPr>
              <a:t>,</a:t>
            </a:r>
          </a:p>
          <a:p>
            <a:r>
              <a:rPr lang="nb-NO" sz="1200" b="1" dirty="0">
                <a:cs typeface="Arial" charset="0"/>
              </a:rPr>
              <a:t>variables</a:t>
            </a:r>
          </a:p>
        </p:txBody>
      </p:sp>
      <p:sp>
        <p:nvSpPr>
          <p:cNvPr id="17" name="TekstSylinder 32"/>
          <p:cNvSpPr txBox="1">
            <a:spLocks noChangeArrowheads="1"/>
          </p:cNvSpPr>
          <p:nvPr/>
        </p:nvSpPr>
        <p:spPr bwMode="auto">
          <a:xfrm>
            <a:off x="2436581" y="3624328"/>
            <a:ext cx="821759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Concepts</a:t>
            </a:r>
          </a:p>
        </p:txBody>
      </p:sp>
      <p:sp>
        <p:nvSpPr>
          <p:cNvPr id="18" name="TekstSylinder 33"/>
          <p:cNvSpPr txBox="1">
            <a:spLocks noChangeArrowheads="1"/>
          </p:cNvSpPr>
          <p:nvPr/>
        </p:nvSpPr>
        <p:spPr bwMode="auto">
          <a:xfrm>
            <a:off x="2900478" y="4257402"/>
            <a:ext cx="680381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 dirty="0">
                <a:cs typeface="Arial" charset="0"/>
              </a:rPr>
              <a:t>Method</a:t>
            </a:r>
          </a:p>
        </p:txBody>
      </p:sp>
      <p:sp>
        <p:nvSpPr>
          <p:cNvPr id="19" name="TekstSylinder 34"/>
          <p:cNvSpPr txBox="1">
            <a:spLocks noChangeArrowheads="1"/>
          </p:cNvSpPr>
          <p:nvPr/>
        </p:nvSpPr>
        <p:spPr bwMode="auto">
          <a:xfrm>
            <a:off x="2370311" y="3061596"/>
            <a:ext cx="765797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Theories</a:t>
            </a:r>
          </a:p>
        </p:txBody>
      </p:sp>
      <p:sp>
        <p:nvSpPr>
          <p:cNvPr id="20" name="TekstSylinder 35"/>
          <p:cNvSpPr txBox="1">
            <a:spLocks noChangeArrowheads="1"/>
          </p:cNvSpPr>
          <p:nvPr/>
        </p:nvSpPr>
        <p:spPr bwMode="auto">
          <a:xfrm>
            <a:off x="1840144" y="2428524"/>
            <a:ext cx="1107460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Epistemology</a:t>
            </a:r>
          </a:p>
        </p:txBody>
      </p:sp>
      <p:sp>
        <p:nvSpPr>
          <p:cNvPr id="21" name="TekstSylinder 36"/>
          <p:cNvSpPr txBox="1">
            <a:spLocks noChangeArrowheads="1"/>
          </p:cNvSpPr>
          <p:nvPr/>
        </p:nvSpPr>
        <p:spPr bwMode="auto">
          <a:xfrm>
            <a:off x="1773872" y="1795450"/>
            <a:ext cx="902757" cy="45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Values, </a:t>
            </a:r>
          </a:p>
          <a:p>
            <a:r>
              <a:rPr lang="nb-NO" sz="1200" b="1">
                <a:cs typeface="Arial" charset="0"/>
              </a:rPr>
              <a:t>world view</a:t>
            </a:r>
          </a:p>
        </p:txBody>
      </p:sp>
      <p:sp>
        <p:nvSpPr>
          <p:cNvPr id="22" name="TekstSylinder 37"/>
          <p:cNvSpPr txBox="1">
            <a:spLocks noChangeArrowheads="1"/>
          </p:cNvSpPr>
          <p:nvPr/>
        </p:nvSpPr>
        <p:spPr bwMode="auto">
          <a:xfrm>
            <a:off x="4689792" y="5031157"/>
            <a:ext cx="740762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Records</a:t>
            </a:r>
          </a:p>
        </p:txBody>
      </p:sp>
      <p:sp>
        <p:nvSpPr>
          <p:cNvPr id="23" name="TekstSylinder 38"/>
          <p:cNvSpPr txBox="1">
            <a:spLocks noChangeArrowheads="1"/>
          </p:cNvSpPr>
          <p:nvPr/>
        </p:nvSpPr>
        <p:spPr bwMode="auto">
          <a:xfrm>
            <a:off x="5021147" y="4327743"/>
            <a:ext cx="768742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Findings</a:t>
            </a:r>
          </a:p>
        </p:txBody>
      </p:sp>
      <p:sp>
        <p:nvSpPr>
          <p:cNvPr id="24" name="TekstSylinder 39"/>
          <p:cNvSpPr txBox="1">
            <a:spLocks noChangeArrowheads="1"/>
          </p:cNvSpPr>
          <p:nvPr/>
        </p:nvSpPr>
        <p:spPr bwMode="auto">
          <a:xfrm>
            <a:off x="5286230" y="3624328"/>
            <a:ext cx="686272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Results</a:t>
            </a:r>
          </a:p>
        </p:txBody>
      </p:sp>
      <p:sp>
        <p:nvSpPr>
          <p:cNvPr id="25" name="TekstSylinder 40"/>
          <p:cNvSpPr txBox="1">
            <a:spLocks noChangeArrowheads="1"/>
          </p:cNvSpPr>
          <p:nvPr/>
        </p:nvSpPr>
        <p:spPr bwMode="auto">
          <a:xfrm>
            <a:off x="5617584" y="2991255"/>
            <a:ext cx="1170786" cy="4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Interpretations</a:t>
            </a:r>
          </a:p>
          <a:p>
            <a:r>
              <a:rPr lang="nb-NO" sz="1200" b="1">
                <a:cs typeface="Arial" charset="0"/>
              </a:rPr>
              <a:t>explanations</a:t>
            </a:r>
          </a:p>
        </p:txBody>
      </p:sp>
      <p:sp>
        <p:nvSpPr>
          <p:cNvPr id="26" name="TekstSylinder 41"/>
          <p:cNvSpPr txBox="1">
            <a:spLocks noChangeArrowheads="1"/>
          </p:cNvSpPr>
          <p:nvPr/>
        </p:nvSpPr>
        <p:spPr bwMode="auto">
          <a:xfrm>
            <a:off x="5948939" y="2428524"/>
            <a:ext cx="1418197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Knowledge claims</a:t>
            </a:r>
          </a:p>
        </p:txBody>
      </p:sp>
      <p:sp>
        <p:nvSpPr>
          <p:cNvPr id="27" name="TekstSylinder 42"/>
          <p:cNvSpPr txBox="1">
            <a:spLocks noChangeArrowheads="1"/>
          </p:cNvSpPr>
          <p:nvPr/>
        </p:nvSpPr>
        <p:spPr bwMode="auto">
          <a:xfrm>
            <a:off x="6214023" y="1865792"/>
            <a:ext cx="1027935" cy="2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cs typeface="Arial" charset="0"/>
              </a:rPr>
              <a:t>Value claims</a:t>
            </a:r>
          </a:p>
        </p:txBody>
      </p:sp>
      <p:sp>
        <p:nvSpPr>
          <p:cNvPr id="28" name="TekstSylinder 48"/>
          <p:cNvSpPr txBox="1">
            <a:spLocks noChangeArrowheads="1"/>
          </p:cNvSpPr>
          <p:nvPr/>
        </p:nvSpPr>
        <p:spPr bwMode="auto">
          <a:xfrm>
            <a:off x="1177435" y="2850572"/>
            <a:ext cx="1023517" cy="63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1" i="1"/>
              <a:t>Research </a:t>
            </a:r>
          </a:p>
          <a:p>
            <a:r>
              <a:rPr lang="nb-NO" b="1" i="1"/>
              <a:t>review</a:t>
            </a:r>
          </a:p>
        </p:txBody>
      </p:sp>
      <p:sp>
        <p:nvSpPr>
          <p:cNvPr id="29" name="TekstSylinder 50"/>
          <p:cNvSpPr txBox="1">
            <a:spLocks noChangeArrowheads="1"/>
          </p:cNvSpPr>
          <p:nvPr/>
        </p:nvSpPr>
        <p:spPr bwMode="auto">
          <a:xfrm>
            <a:off x="1773872" y="4679451"/>
            <a:ext cx="1023518" cy="63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1" i="1"/>
              <a:t>Research </a:t>
            </a:r>
          </a:p>
          <a:p>
            <a:r>
              <a:rPr lang="nb-NO" b="1" i="1"/>
              <a:t>design</a:t>
            </a:r>
          </a:p>
        </p:txBody>
      </p:sp>
      <p:sp>
        <p:nvSpPr>
          <p:cNvPr id="30" name="TekstSylinder 52"/>
          <p:cNvSpPr txBox="1">
            <a:spLocks noChangeArrowheads="1"/>
          </p:cNvSpPr>
          <p:nvPr/>
        </p:nvSpPr>
        <p:spPr bwMode="auto">
          <a:xfrm>
            <a:off x="4954875" y="5945597"/>
            <a:ext cx="1016154" cy="63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1" i="1"/>
              <a:t>Data</a:t>
            </a:r>
          </a:p>
          <a:p>
            <a:r>
              <a:rPr lang="nb-NO" b="1" i="1"/>
              <a:t>collection</a:t>
            </a:r>
          </a:p>
        </p:txBody>
      </p:sp>
      <p:sp>
        <p:nvSpPr>
          <p:cNvPr id="31" name="TekstSylinder 54"/>
          <p:cNvSpPr txBox="1">
            <a:spLocks noChangeArrowheads="1"/>
          </p:cNvSpPr>
          <p:nvPr/>
        </p:nvSpPr>
        <p:spPr bwMode="auto">
          <a:xfrm>
            <a:off x="6214023" y="4609109"/>
            <a:ext cx="885084" cy="63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1" i="1"/>
              <a:t>Data</a:t>
            </a:r>
          </a:p>
          <a:p>
            <a:r>
              <a:rPr lang="nb-NO" b="1" i="1"/>
              <a:t>analysis</a:t>
            </a:r>
          </a:p>
        </p:txBody>
      </p:sp>
      <p:sp>
        <p:nvSpPr>
          <p:cNvPr id="32" name="TekstSylinder 56"/>
          <p:cNvSpPr txBox="1">
            <a:spLocks noChangeArrowheads="1"/>
          </p:cNvSpPr>
          <p:nvPr/>
        </p:nvSpPr>
        <p:spPr bwMode="auto">
          <a:xfrm>
            <a:off x="7208086" y="2850572"/>
            <a:ext cx="1080952" cy="36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1" i="1"/>
              <a:t>Discussion</a:t>
            </a:r>
          </a:p>
        </p:txBody>
      </p:sp>
      <p:sp>
        <p:nvSpPr>
          <p:cNvPr id="33" name="TekstSylinder 57"/>
          <p:cNvSpPr txBox="1">
            <a:spLocks noChangeArrowheads="1"/>
          </p:cNvSpPr>
          <p:nvPr/>
        </p:nvSpPr>
        <p:spPr bwMode="auto">
          <a:xfrm>
            <a:off x="6744190" y="5593889"/>
            <a:ext cx="899811" cy="63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i="1"/>
              <a:t>Internal </a:t>
            </a:r>
          </a:p>
          <a:p>
            <a:r>
              <a:rPr lang="nb-NO" i="1"/>
              <a:t>validity</a:t>
            </a:r>
          </a:p>
        </p:txBody>
      </p:sp>
      <p:sp>
        <p:nvSpPr>
          <p:cNvPr id="34" name="Oppoverbuet pil 33"/>
          <p:cNvSpPr/>
          <p:nvPr/>
        </p:nvSpPr>
        <p:spPr>
          <a:xfrm rot="19825859">
            <a:off x="6081481" y="5593889"/>
            <a:ext cx="728979" cy="42204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chemeClr val="tx1"/>
              </a:solidFill>
            </a:endParaRPr>
          </a:p>
        </p:txBody>
      </p:sp>
      <p:sp>
        <p:nvSpPr>
          <p:cNvPr id="35" name="TekstSylinder 59"/>
          <p:cNvSpPr txBox="1">
            <a:spLocks noChangeArrowheads="1"/>
          </p:cNvSpPr>
          <p:nvPr/>
        </p:nvSpPr>
        <p:spPr bwMode="auto">
          <a:xfrm>
            <a:off x="7937066" y="3765011"/>
            <a:ext cx="930738" cy="63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i="1"/>
              <a:t>External </a:t>
            </a:r>
          </a:p>
          <a:p>
            <a:r>
              <a:rPr lang="nb-NO" i="1"/>
              <a:t>validity</a:t>
            </a:r>
          </a:p>
        </p:txBody>
      </p:sp>
      <p:sp>
        <p:nvSpPr>
          <p:cNvPr id="36" name="Oppoverbuet pil 35"/>
          <p:cNvSpPr/>
          <p:nvPr/>
        </p:nvSpPr>
        <p:spPr>
          <a:xfrm rot="19825859">
            <a:off x="7274357" y="3765011"/>
            <a:ext cx="728979" cy="42204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chemeClr val="tx1"/>
              </a:solidFill>
            </a:endParaRPr>
          </a:p>
        </p:txBody>
      </p:sp>
      <p:sp>
        <p:nvSpPr>
          <p:cNvPr id="37" name="Oppoverbuet pil 36"/>
          <p:cNvSpPr/>
          <p:nvPr/>
        </p:nvSpPr>
        <p:spPr>
          <a:xfrm rot="2435024">
            <a:off x="2279004" y="5654852"/>
            <a:ext cx="728979" cy="42204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chemeClr val="tx1"/>
              </a:solidFill>
            </a:endParaRPr>
          </a:p>
        </p:txBody>
      </p:sp>
      <p:sp>
        <p:nvSpPr>
          <p:cNvPr id="38" name="TekstSylinder 46"/>
          <p:cNvSpPr txBox="1">
            <a:spLocks noChangeArrowheads="1"/>
          </p:cNvSpPr>
          <p:nvPr/>
        </p:nvSpPr>
        <p:spPr bwMode="auto">
          <a:xfrm>
            <a:off x="1442518" y="5672046"/>
            <a:ext cx="861521" cy="9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i="1"/>
              <a:t>Investi-</a:t>
            </a:r>
          </a:p>
          <a:p>
            <a:r>
              <a:rPr lang="nb-NO" i="1"/>
              <a:t>gative</a:t>
            </a:r>
          </a:p>
          <a:p>
            <a:r>
              <a:rPr lang="nb-NO" i="1"/>
              <a:t>lens</a:t>
            </a:r>
          </a:p>
        </p:txBody>
      </p:sp>
      <p:sp>
        <p:nvSpPr>
          <p:cNvPr id="39" name="Oppoverbuet pil 38"/>
          <p:cNvSpPr/>
          <p:nvPr/>
        </p:nvSpPr>
        <p:spPr>
          <a:xfrm rot="2435024">
            <a:off x="821044" y="3547735"/>
            <a:ext cx="728979" cy="42204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chemeClr val="tx1"/>
              </a:solidFill>
            </a:endParaRPr>
          </a:p>
        </p:txBody>
      </p:sp>
      <p:sp>
        <p:nvSpPr>
          <p:cNvPr id="40" name="TekstSylinder 46"/>
          <p:cNvSpPr txBox="1">
            <a:spLocks noChangeArrowheads="1"/>
          </p:cNvSpPr>
          <p:nvPr/>
        </p:nvSpPr>
        <p:spPr bwMode="auto">
          <a:xfrm>
            <a:off x="580996" y="4049503"/>
            <a:ext cx="1075061" cy="9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i="1"/>
              <a:t>Episte-</a:t>
            </a:r>
          </a:p>
          <a:p>
            <a:r>
              <a:rPr lang="nb-NO" i="1"/>
              <a:t>mological</a:t>
            </a:r>
          </a:p>
          <a:p>
            <a:r>
              <a:rPr lang="nb-NO" i="1"/>
              <a:t>lens</a:t>
            </a:r>
          </a:p>
        </p:txBody>
      </p:sp>
      <p:sp>
        <p:nvSpPr>
          <p:cNvPr id="41" name="Rektangel 40"/>
          <p:cNvSpPr/>
          <p:nvPr/>
        </p:nvSpPr>
        <p:spPr>
          <a:xfrm>
            <a:off x="3795706" y="2295516"/>
            <a:ext cx="1223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ea typeface="굴림" charset="-127"/>
              </a:rPr>
              <a:t>Research</a:t>
            </a:r>
          </a:p>
          <a:p>
            <a:r>
              <a:rPr lang="en-US" altLang="ko-KR" b="1" dirty="0" smtClean="0">
                <a:ea typeface="굴림" charset="-127"/>
              </a:rPr>
              <a:t>question </a:t>
            </a:r>
            <a:endParaRPr lang="nb-NO" dirty="0"/>
          </a:p>
        </p:txBody>
      </p:sp>
      <p:sp>
        <p:nvSpPr>
          <p:cNvPr id="42" name="Oppoverbuet pil 41"/>
          <p:cNvSpPr/>
          <p:nvPr/>
        </p:nvSpPr>
        <p:spPr bwMode="auto">
          <a:xfrm>
            <a:off x="3938582" y="2867020"/>
            <a:ext cx="1000132" cy="357190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Oppoverbuet pil 42"/>
          <p:cNvSpPr/>
          <p:nvPr/>
        </p:nvSpPr>
        <p:spPr bwMode="auto">
          <a:xfrm rot="10800000">
            <a:off x="3938582" y="2009764"/>
            <a:ext cx="1000132" cy="357190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Plassholder for lysbildenummer 43"/>
          <p:cNvSpPr txBox="1">
            <a:spLocks/>
          </p:cNvSpPr>
          <p:nvPr/>
        </p:nvSpPr>
        <p:spPr bwMode="auto">
          <a:xfrm>
            <a:off x="6705600" y="64008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굴림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CA8B181C-1188-4A0C-8866-3C42C9F7CA9E}" type="slidenum">
              <a:rPr lang="ko-KR" altLang="en-US" smtClean="0"/>
              <a:pPr/>
              <a:t>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2245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Research design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Is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/>
              <a:t>organizing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 smtClean="0"/>
              <a:t>activity</a:t>
            </a:r>
            <a:r>
              <a:rPr lang="nb-NO" dirty="0" smtClean="0"/>
              <a:t> </a:t>
            </a:r>
          </a:p>
          <a:p>
            <a:pPr marL="0" indent="0">
              <a:buNone/>
            </a:pPr>
            <a:r>
              <a:rPr lang="nb-NO" dirty="0" smtClean="0"/>
              <a:t>- </a:t>
            </a:r>
            <a:r>
              <a:rPr lang="nb-NO" dirty="0" err="1" smtClean="0"/>
              <a:t>including</a:t>
            </a:r>
            <a:r>
              <a:rPr lang="nb-NO" dirty="0" smtClean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collection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smtClean="0"/>
              <a:t>data </a:t>
            </a:r>
          </a:p>
          <a:p>
            <a:pPr marL="0" indent="0">
              <a:buNone/>
            </a:pPr>
            <a:r>
              <a:rPr lang="nb-NO" dirty="0" smtClean="0"/>
              <a:t>- in </a:t>
            </a:r>
            <a:r>
              <a:rPr lang="nb-NO" dirty="0" err="1"/>
              <a:t>ways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most </a:t>
            </a:r>
            <a:r>
              <a:rPr lang="nb-NO" dirty="0" err="1"/>
              <a:t>likely</a:t>
            </a:r>
            <a:r>
              <a:rPr lang="nb-NO" dirty="0"/>
              <a:t> to </a:t>
            </a:r>
            <a:r>
              <a:rPr lang="nb-NO" dirty="0" err="1"/>
              <a:t>achieve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 smtClean="0"/>
              <a:t>aim</a:t>
            </a:r>
            <a:r>
              <a:rPr lang="nb-NO" dirty="0" smtClean="0"/>
              <a:t>.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359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Research Design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27449"/>
            <a:ext cx="8363272" cy="5530551"/>
          </a:xfrm>
        </p:spPr>
        <p:txBody>
          <a:bodyPr/>
          <a:lstStyle/>
          <a:p>
            <a:r>
              <a:rPr lang="nb-NO" sz="2400" dirty="0" smtClean="0"/>
              <a:t>Input: Research </a:t>
            </a:r>
            <a:r>
              <a:rPr lang="nb-NO" sz="2400" dirty="0" err="1" smtClean="0"/>
              <a:t>Question</a:t>
            </a:r>
            <a:r>
              <a:rPr lang="nb-NO" sz="2400" dirty="0" smtClean="0"/>
              <a:t>, </a:t>
            </a:r>
            <a:r>
              <a:rPr lang="nb-NO" sz="2400" dirty="0" err="1" smtClean="0"/>
              <a:t>Theory</a:t>
            </a:r>
            <a:r>
              <a:rPr lang="nb-NO" sz="2400" dirty="0" smtClean="0"/>
              <a:t>, </a:t>
            </a:r>
            <a:r>
              <a:rPr lang="nb-NO" sz="2400" dirty="0" err="1" smtClean="0"/>
              <a:t>Epistemological</a:t>
            </a:r>
            <a:r>
              <a:rPr lang="nb-NO" sz="2400" dirty="0" smtClean="0"/>
              <a:t> lens </a:t>
            </a:r>
          </a:p>
          <a:p>
            <a:r>
              <a:rPr lang="nb-NO" sz="2400" dirty="0" err="1" smtClean="0"/>
              <a:t>Process</a:t>
            </a:r>
            <a:r>
              <a:rPr lang="nb-NO" sz="2400" dirty="0" smtClean="0"/>
              <a:t> </a:t>
            </a:r>
            <a:r>
              <a:rPr lang="nb-NO" sz="2400" dirty="0" err="1" smtClean="0"/>
              <a:t>steps</a:t>
            </a:r>
            <a:endParaRPr lang="nb-NO" sz="2400" dirty="0" smtClean="0"/>
          </a:p>
          <a:p>
            <a:pPr marL="801687" lvl="1" indent="-457200">
              <a:buFont typeface="+mj-lt"/>
              <a:buAutoNum type="arabicPeriod"/>
            </a:pPr>
            <a:r>
              <a:rPr lang="nb-NO" sz="2400" dirty="0" err="1" smtClean="0"/>
              <a:t>Identify</a:t>
            </a:r>
            <a:r>
              <a:rPr lang="nb-NO" sz="2400" dirty="0" smtClean="0"/>
              <a:t> key </a:t>
            </a:r>
            <a:r>
              <a:rPr lang="nb-NO" sz="2400" dirty="0" err="1" smtClean="0"/>
              <a:t>concepts</a:t>
            </a:r>
            <a:endParaRPr lang="nb-NO" sz="2400" dirty="0" smtClean="0"/>
          </a:p>
          <a:p>
            <a:pPr marL="801687" lvl="1" indent="-457200">
              <a:buFont typeface="+mj-lt"/>
              <a:buAutoNum type="arabicPeriod"/>
            </a:pPr>
            <a:r>
              <a:rPr lang="nb-NO" sz="2400" dirty="0" err="1" smtClean="0"/>
              <a:t>Choose</a:t>
            </a:r>
            <a:r>
              <a:rPr lang="nb-NO" sz="2400" dirty="0" smtClean="0"/>
              <a:t>  and </a:t>
            </a:r>
            <a:r>
              <a:rPr lang="nb-NO" sz="2400" dirty="0" err="1" smtClean="0"/>
              <a:t>justify</a:t>
            </a:r>
            <a:r>
              <a:rPr lang="nb-NO" sz="2400" dirty="0" smtClean="0"/>
              <a:t> </a:t>
            </a:r>
            <a:r>
              <a:rPr lang="nb-NO" sz="2400" dirty="0" err="1" smtClean="0"/>
              <a:t>method</a:t>
            </a:r>
            <a:endParaRPr lang="nb-NO" sz="2400" dirty="0" smtClean="0"/>
          </a:p>
          <a:p>
            <a:pPr marL="801687" lvl="1" indent="-457200">
              <a:buFont typeface="+mj-lt"/>
              <a:buAutoNum type="arabicPeriod"/>
            </a:pPr>
            <a:r>
              <a:rPr lang="nb-NO" sz="2400" dirty="0" err="1" smtClean="0"/>
              <a:t>Choose</a:t>
            </a:r>
            <a:r>
              <a:rPr lang="nb-NO" sz="2400" dirty="0" smtClean="0"/>
              <a:t> unit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analyis</a:t>
            </a:r>
            <a:r>
              <a:rPr lang="nb-NO" sz="2400" dirty="0" smtClean="0"/>
              <a:t> and </a:t>
            </a:r>
            <a:r>
              <a:rPr lang="nb-NO" sz="2400" dirty="0" err="1" smtClean="0"/>
              <a:t>level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investigation</a:t>
            </a:r>
            <a:endParaRPr lang="nb-NO" sz="2400" dirty="0" smtClean="0"/>
          </a:p>
          <a:p>
            <a:pPr marL="801687" lvl="1" indent="-457200">
              <a:buFont typeface="+mj-lt"/>
              <a:buAutoNum type="arabicPeriod"/>
            </a:pPr>
            <a:r>
              <a:rPr lang="nb-NO" sz="2400" dirty="0" smtClean="0"/>
              <a:t>Connect research </a:t>
            </a:r>
            <a:r>
              <a:rPr lang="nb-NO" sz="2400" dirty="0" err="1" smtClean="0"/>
              <a:t>interest</a:t>
            </a:r>
            <a:r>
              <a:rPr lang="nb-NO" sz="2400" dirty="0"/>
              <a:t> </a:t>
            </a:r>
            <a:r>
              <a:rPr lang="nb-NO" sz="2400" dirty="0" smtClean="0"/>
              <a:t>and problem </a:t>
            </a:r>
            <a:r>
              <a:rPr lang="nb-NO" sz="2400" dirty="0" err="1" smtClean="0"/>
              <a:t>solving</a:t>
            </a:r>
            <a:r>
              <a:rPr lang="nb-NO" sz="2400" dirty="0" smtClean="0"/>
              <a:t> </a:t>
            </a:r>
            <a:r>
              <a:rPr lang="nb-NO" sz="2400" dirty="0" err="1" smtClean="0"/>
              <a:t>interest</a:t>
            </a:r>
            <a:endParaRPr lang="nb-NO" sz="2400" dirty="0" smtClean="0"/>
          </a:p>
          <a:p>
            <a:pPr marL="801687" lvl="1" indent="-457200">
              <a:buFont typeface="+mj-lt"/>
              <a:buAutoNum type="arabicPeriod"/>
            </a:pPr>
            <a:r>
              <a:rPr lang="nb-NO" sz="2400" dirty="0" err="1" smtClean="0"/>
              <a:t>Construct</a:t>
            </a:r>
            <a:r>
              <a:rPr lang="nb-NO" sz="2400" dirty="0" smtClean="0"/>
              <a:t> instruments </a:t>
            </a:r>
          </a:p>
          <a:p>
            <a:pPr marL="801687" lvl="1" indent="-457200">
              <a:buFont typeface="+mj-lt"/>
              <a:buAutoNum type="arabicPeriod"/>
            </a:pPr>
            <a:r>
              <a:rPr lang="nb-NO" sz="2400" dirty="0" err="1" smtClean="0"/>
              <a:t>Create</a:t>
            </a:r>
            <a:r>
              <a:rPr lang="nb-NO" sz="2400" dirty="0" smtClean="0"/>
              <a:t> </a:t>
            </a:r>
            <a:r>
              <a:rPr lang="nb-NO" sz="2400" dirty="0" err="1" smtClean="0"/>
              <a:t>high-level</a:t>
            </a:r>
            <a:r>
              <a:rPr lang="nb-NO" sz="2400" dirty="0" smtClean="0"/>
              <a:t> plan for </a:t>
            </a:r>
            <a:r>
              <a:rPr lang="nb-NO" sz="2400" dirty="0" err="1" smtClean="0"/>
              <a:t>intervention</a:t>
            </a:r>
            <a:endParaRPr lang="nb-NO" sz="2400" dirty="0" smtClean="0"/>
          </a:p>
          <a:p>
            <a:pPr marL="801687" lvl="1" indent="-457200">
              <a:buFont typeface="+mj-lt"/>
              <a:buAutoNum type="arabicPeriod"/>
            </a:pPr>
            <a:r>
              <a:rPr lang="nb-NO" sz="2400" dirty="0" err="1" smtClean="0"/>
              <a:t>Validate</a:t>
            </a:r>
            <a:r>
              <a:rPr lang="nb-NO" sz="2400" dirty="0" smtClean="0"/>
              <a:t> </a:t>
            </a:r>
            <a:r>
              <a:rPr lang="nb-NO" sz="2400" dirty="0" err="1" smtClean="0"/>
              <a:t>against</a:t>
            </a:r>
            <a:r>
              <a:rPr lang="nb-NO" sz="2400" dirty="0" smtClean="0"/>
              <a:t> research </a:t>
            </a:r>
            <a:r>
              <a:rPr lang="nb-NO" sz="2400" dirty="0" err="1" smtClean="0"/>
              <a:t>question</a:t>
            </a:r>
            <a:r>
              <a:rPr lang="nb-NO" sz="2400" dirty="0" smtClean="0"/>
              <a:t> </a:t>
            </a:r>
          </a:p>
          <a:p>
            <a:r>
              <a:rPr lang="nb-NO" sz="2400" dirty="0" smtClean="0"/>
              <a:t>Output: Research Design (</a:t>
            </a:r>
            <a:r>
              <a:rPr lang="nb-NO" sz="2400" dirty="0" err="1" smtClean="0"/>
              <a:t>Investigative</a:t>
            </a:r>
            <a:r>
              <a:rPr lang="nb-NO" sz="2400" dirty="0" smtClean="0"/>
              <a:t> lens)</a:t>
            </a:r>
            <a:endParaRPr lang="nb-NO" sz="24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/>
          <a:p>
            <a:fld id="{CA8B181C-1188-4A0C-8866-3C42C9F7CA9E}" type="slidenum">
              <a:rPr lang="ko-KR" altLang="en-US" smtClean="0"/>
              <a:pPr/>
              <a:t>7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0816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Key </a:t>
            </a:r>
            <a:r>
              <a:rPr lang="nb-NO" dirty="0" err="1" smtClean="0"/>
              <a:t>choises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design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839200" cy="4648200"/>
          </a:xfrm>
        </p:spPr>
        <p:txBody>
          <a:bodyPr/>
          <a:lstStyle/>
          <a:p>
            <a:r>
              <a:rPr lang="nb-NO" sz="2400" dirty="0" err="1" smtClean="0"/>
              <a:t>Researcher</a:t>
            </a:r>
            <a:r>
              <a:rPr lang="nb-NO" sz="2400" dirty="0" smtClean="0"/>
              <a:t> is </a:t>
            </a:r>
            <a:r>
              <a:rPr lang="nb-NO" sz="2400" dirty="0" err="1" smtClean="0"/>
              <a:t>independent</a:t>
            </a:r>
            <a:r>
              <a:rPr lang="nb-NO" sz="2400" dirty="0" smtClean="0"/>
              <a:t> 	</a:t>
            </a:r>
            <a:r>
              <a:rPr lang="nb-NO" sz="2400" dirty="0" err="1" smtClean="0"/>
              <a:t>vs</a:t>
            </a:r>
            <a:r>
              <a:rPr lang="nb-NO" sz="2400" dirty="0" smtClean="0"/>
              <a:t>     </a:t>
            </a:r>
            <a:r>
              <a:rPr lang="nb-NO" sz="2400" dirty="0" err="1" smtClean="0"/>
              <a:t>Researcher</a:t>
            </a:r>
            <a:r>
              <a:rPr lang="nb-NO" sz="2400" dirty="0" smtClean="0"/>
              <a:t> is </a:t>
            </a:r>
            <a:r>
              <a:rPr lang="nb-NO" sz="2400" dirty="0" err="1" smtClean="0"/>
              <a:t>involved</a:t>
            </a:r>
            <a:endParaRPr lang="nb-NO" sz="2400" dirty="0" smtClean="0"/>
          </a:p>
          <a:p>
            <a:r>
              <a:rPr lang="nb-NO" sz="2400" dirty="0" smtClean="0"/>
              <a:t>Large samples 			</a:t>
            </a:r>
            <a:r>
              <a:rPr lang="nb-NO" sz="2400" dirty="0" err="1" smtClean="0"/>
              <a:t>vs</a:t>
            </a:r>
            <a:r>
              <a:rPr lang="nb-NO" sz="2400" dirty="0" smtClean="0"/>
              <a:t>     Small </a:t>
            </a:r>
            <a:r>
              <a:rPr lang="nb-NO" sz="2400" dirty="0" err="1" smtClean="0"/>
              <a:t>numbers</a:t>
            </a:r>
            <a:endParaRPr lang="nb-NO" sz="2400" dirty="0" smtClean="0"/>
          </a:p>
          <a:p>
            <a:r>
              <a:rPr lang="nb-NO" sz="2400" dirty="0" smtClean="0"/>
              <a:t>Testing </a:t>
            </a:r>
            <a:r>
              <a:rPr lang="nb-NO" sz="2400" dirty="0" err="1" smtClean="0"/>
              <a:t>theories</a:t>
            </a:r>
            <a:r>
              <a:rPr lang="nb-NO" sz="2400" dirty="0" smtClean="0"/>
              <a:t>			</a:t>
            </a:r>
            <a:r>
              <a:rPr lang="nb-NO" sz="2400" dirty="0" err="1" smtClean="0"/>
              <a:t>vs</a:t>
            </a:r>
            <a:r>
              <a:rPr lang="nb-NO" sz="2400" dirty="0" smtClean="0"/>
              <a:t>     </a:t>
            </a:r>
            <a:r>
              <a:rPr lang="nb-NO" sz="2400" dirty="0" err="1" smtClean="0"/>
              <a:t>Generating</a:t>
            </a:r>
            <a:r>
              <a:rPr lang="nb-NO" sz="2400" dirty="0" smtClean="0"/>
              <a:t> </a:t>
            </a:r>
            <a:r>
              <a:rPr lang="nb-NO" sz="2400" dirty="0" err="1" smtClean="0"/>
              <a:t>thories</a:t>
            </a:r>
            <a:endParaRPr lang="nb-NO" sz="2400" dirty="0" smtClean="0"/>
          </a:p>
          <a:p>
            <a:r>
              <a:rPr lang="nb-NO" sz="2400" dirty="0" err="1" smtClean="0"/>
              <a:t>Experiemental</a:t>
            </a:r>
            <a:r>
              <a:rPr lang="nb-NO" sz="2400" dirty="0" smtClean="0"/>
              <a:t> design		</a:t>
            </a:r>
            <a:r>
              <a:rPr lang="nb-NO" sz="2400" dirty="0" err="1" smtClean="0"/>
              <a:t>vs</a:t>
            </a:r>
            <a:r>
              <a:rPr lang="nb-NO" sz="2400" dirty="0" smtClean="0"/>
              <a:t>     </a:t>
            </a:r>
            <a:r>
              <a:rPr lang="nb-NO" sz="2400" dirty="0" err="1" smtClean="0"/>
              <a:t>Fieldwork</a:t>
            </a:r>
            <a:r>
              <a:rPr lang="nb-NO" sz="2400" dirty="0" smtClean="0"/>
              <a:t> </a:t>
            </a:r>
            <a:r>
              <a:rPr lang="nb-NO" sz="2400" dirty="0" err="1" smtClean="0"/>
              <a:t>methods</a:t>
            </a:r>
            <a:endParaRPr lang="nb-NO" sz="2400" dirty="0" smtClean="0"/>
          </a:p>
          <a:p>
            <a:pPr marL="0" indent="0">
              <a:buNone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20877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Qualitative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Qualitative</a:t>
            </a:r>
            <a:r>
              <a:rPr lang="nb-NO" dirty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allows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researchers</a:t>
            </a:r>
            <a:r>
              <a:rPr lang="nb-NO" dirty="0" smtClean="0"/>
              <a:t> to </a:t>
            </a:r>
            <a:r>
              <a:rPr lang="nb-NO" dirty="0" err="1" smtClean="0"/>
              <a:t>see</a:t>
            </a:r>
            <a:r>
              <a:rPr lang="nb-NO" dirty="0" smtClean="0"/>
              <a:t> and understand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b="1" dirty="0" err="1" smtClean="0"/>
              <a:t>context</a:t>
            </a:r>
            <a:r>
              <a:rPr lang="nb-NO" dirty="0" smtClean="0"/>
              <a:t> </a:t>
            </a:r>
            <a:r>
              <a:rPr lang="nb-NO" dirty="0" err="1" smtClean="0"/>
              <a:t>within</a:t>
            </a:r>
            <a:r>
              <a:rPr lang="nb-NO" dirty="0" smtClean="0"/>
              <a:t> </a:t>
            </a:r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decissions</a:t>
            </a:r>
            <a:r>
              <a:rPr lang="nb-NO" dirty="0" smtClean="0"/>
              <a:t> and </a:t>
            </a:r>
            <a:r>
              <a:rPr lang="nb-NO" dirty="0" err="1" smtClean="0"/>
              <a:t>actions</a:t>
            </a:r>
            <a:r>
              <a:rPr lang="nb-NO" dirty="0" smtClean="0"/>
              <a:t> </a:t>
            </a:r>
            <a:r>
              <a:rPr lang="nb-NO" dirty="0" err="1" smtClean="0"/>
              <a:t>take</a:t>
            </a:r>
            <a:r>
              <a:rPr lang="nb-NO" dirty="0" smtClean="0"/>
              <a:t> </a:t>
            </a:r>
            <a:r>
              <a:rPr lang="nb-NO" dirty="0" err="1" smtClean="0"/>
              <a:t>place</a:t>
            </a:r>
            <a:r>
              <a:rPr lang="nb-NO" dirty="0" smtClean="0"/>
              <a:t>. It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b="1" dirty="0" err="1" smtClean="0"/>
              <a:t>context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helps</a:t>
            </a:r>
            <a:r>
              <a:rPr lang="nb-NO" dirty="0" smtClean="0"/>
              <a:t> </a:t>
            </a:r>
            <a:r>
              <a:rPr lang="nb-NO" dirty="0" err="1" smtClean="0"/>
              <a:t>explain</a:t>
            </a:r>
            <a:r>
              <a:rPr lang="nb-NO" dirty="0" smtClean="0"/>
              <a:t> </a:t>
            </a:r>
            <a:r>
              <a:rPr lang="nb-NO" dirty="0" err="1" smtClean="0"/>
              <a:t>why</a:t>
            </a:r>
            <a:r>
              <a:rPr lang="nb-NO" dirty="0" smtClean="0"/>
              <a:t> </a:t>
            </a:r>
            <a:r>
              <a:rPr lang="nb-NO" dirty="0" err="1" smtClean="0"/>
              <a:t>someone</a:t>
            </a:r>
            <a:r>
              <a:rPr lang="nb-NO" dirty="0" smtClean="0"/>
              <a:t> </a:t>
            </a:r>
            <a:r>
              <a:rPr lang="nb-NO" dirty="0" err="1" smtClean="0"/>
              <a:t>acted</a:t>
            </a:r>
            <a:r>
              <a:rPr lang="nb-NO" dirty="0" smtClean="0"/>
              <a:t> as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did</a:t>
            </a:r>
            <a:r>
              <a:rPr lang="nb-NO" dirty="0" smtClean="0"/>
              <a:t>. And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context</a:t>
            </a:r>
            <a:r>
              <a:rPr lang="nb-NO" dirty="0" smtClean="0"/>
              <a:t> (or multiple </a:t>
            </a:r>
            <a:r>
              <a:rPr lang="nb-NO" dirty="0" err="1" smtClean="0"/>
              <a:t>context</a:t>
            </a:r>
            <a:r>
              <a:rPr lang="nb-NO" dirty="0" smtClean="0"/>
              <a:t>) is best </a:t>
            </a:r>
            <a:r>
              <a:rPr lang="nb-NO" dirty="0" err="1" smtClean="0"/>
              <a:t>understood</a:t>
            </a:r>
            <a:r>
              <a:rPr lang="nb-NO" dirty="0" smtClean="0"/>
              <a:t> by </a:t>
            </a:r>
            <a:r>
              <a:rPr lang="nb-NO" dirty="0" err="1" smtClean="0"/>
              <a:t>talking</a:t>
            </a:r>
            <a:r>
              <a:rPr lang="nb-NO" dirty="0" smtClean="0"/>
              <a:t> to </a:t>
            </a:r>
            <a:r>
              <a:rPr lang="nb-NO" dirty="0" err="1" smtClean="0"/>
              <a:t>people</a:t>
            </a:r>
            <a:r>
              <a:rPr lang="nb-NO" dirty="0" smtClean="0"/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251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What</a:t>
            </a:r>
            <a:r>
              <a:rPr lang="nb-NO" dirty="0" smtClean="0"/>
              <a:t> is happening </a:t>
            </a:r>
            <a:r>
              <a:rPr lang="nb-NO" dirty="0" err="1" smtClean="0"/>
              <a:t>here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Why</a:t>
            </a:r>
            <a:r>
              <a:rPr lang="nb-NO" dirty="0" smtClean="0"/>
              <a:t> is it happening?</a:t>
            </a:r>
          </a:p>
          <a:p>
            <a:r>
              <a:rPr lang="nb-NO" dirty="0" smtClean="0"/>
              <a:t>How has it </a:t>
            </a:r>
            <a:r>
              <a:rPr lang="nb-NO" dirty="0" err="1" smtClean="0"/>
              <a:t>come</a:t>
            </a:r>
            <a:r>
              <a:rPr lang="nb-NO" dirty="0" smtClean="0"/>
              <a:t> to </a:t>
            </a:r>
            <a:r>
              <a:rPr lang="nb-NO" dirty="0" err="1" smtClean="0"/>
              <a:t>happen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way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When</a:t>
            </a:r>
            <a:r>
              <a:rPr lang="nb-NO" dirty="0" smtClean="0"/>
              <a:t> </a:t>
            </a:r>
            <a:r>
              <a:rPr lang="nb-NO" dirty="0" err="1" smtClean="0"/>
              <a:t>did</a:t>
            </a:r>
            <a:r>
              <a:rPr lang="nb-NO" dirty="0" smtClean="0"/>
              <a:t> it </a:t>
            </a:r>
            <a:r>
              <a:rPr lang="nb-NO" dirty="0" err="1" smtClean="0"/>
              <a:t>happen</a:t>
            </a:r>
            <a:r>
              <a:rPr lang="nb-NO" dirty="0" smtClean="0"/>
              <a:t>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021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Model for </a:t>
            </a:r>
            <a:r>
              <a:rPr lang="nb-NO" dirty="0" err="1" smtClean="0"/>
              <a:t>qualitive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design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Philosophical</a:t>
            </a:r>
            <a:r>
              <a:rPr lang="nb-NO" dirty="0" smtClean="0"/>
              <a:t> </a:t>
            </a:r>
            <a:r>
              <a:rPr lang="nb-NO" dirty="0" err="1" smtClean="0"/>
              <a:t>assumptions</a:t>
            </a:r>
            <a:endParaRPr lang="nb-NO" dirty="0" smtClean="0"/>
          </a:p>
          <a:p>
            <a:r>
              <a:rPr lang="nb-NO" dirty="0" smtClean="0"/>
              <a:t>Research </a:t>
            </a:r>
            <a:r>
              <a:rPr lang="nb-NO" dirty="0" err="1" smtClean="0"/>
              <a:t>method</a:t>
            </a:r>
            <a:endParaRPr lang="nb-NO" dirty="0" smtClean="0"/>
          </a:p>
          <a:p>
            <a:r>
              <a:rPr lang="nb-NO" dirty="0" smtClean="0"/>
              <a:t>Data </a:t>
            </a:r>
            <a:r>
              <a:rPr lang="nb-NO" dirty="0" err="1" smtClean="0"/>
              <a:t>collection</a:t>
            </a:r>
            <a:r>
              <a:rPr lang="nb-NO" dirty="0" smtClean="0"/>
              <a:t> </a:t>
            </a:r>
            <a:r>
              <a:rPr lang="nb-NO" dirty="0" err="1" smtClean="0"/>
              <a:t>technique</a:t>
            </a:r>
            <a:endParaRPr lang="nb-NO" dirty="0" smtClean="0"/>
          </a:p>
          <a:p>
            <a:r>
              <a:rPr lang="nb-NO" dirty="0" smtClean="0"/>
              <a:t>Data </a:t>
            </a:r>
            <a:r>
              <a:rPr lang="nb-NO" dirty="0" err="1" smtClean="0"/>
              <a:t>analysis</a:t>
            </a:r>
            <a:r>
              <a:rPr lang="nb-NO" dirty="0" smtClean="0"/>
              <a:t> </a:t>
            </a:r>
            <a:r>
              <a:rPr lang="nb-NO" dirty="0" err="1" smtClean="0"/>
              <a:t>approach</a:t>
            </a:r>
            <a:endParaRPr lang="nb-NO" dirty="0" smtClean="0"/>
          </a:p>
          <a:p>
            <a:r>
              <a:rPr lang="nb-NO" dirty="0" err="1" smtClean="0"/>
              <a:t>Written</a:t>
            </a:r>
            <a:r>
              <a:rPr lang="nb-NO" dirty="0" smtClean="0"/>
              <a:t> </a:t>
            </a:r>
            <a:r>
              <a:rPr lang="nb-NO" dirty="0" err="1" smtClean="0"/>
              <a:t>record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998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role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questions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organize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project</a:t>
            </a:r>
            <a:r>
              <a:rPr lang="nb-NO" dirty="0" smtClean="0"/>
              <a:t> and </a:t>
            </a:r>
            <a:r>
              <a:rPr lang="nb-NO" dirty="0" err="1" smtClean="0"/>
              <a:t>give</a:t>
            </a:r>
            <a:r>
              <a:rPr lang="nb-NO" dirty="0" smtClean="0"/>
              <a:t> it </a:t>
            </a:r>
            <a:r>
              <a:rPr lang="nb-NO" dirty="0" err="1" smtClean="0"/>
              <a:t>direction</a:t>
            </a:r>
            <a:r>
              <a:rPr lang="nb-NO" dirty="0" smtClean="0"/>
              <a:t> and </a:t>
            </a:r>
            <a:r>
              <a:rPr lang="nb-NO" dirty="0" err="1" smtClean="0"/>
              <a:t>coherence</a:t>
            </a:r>
            <a:endParaRPr lang="nb-NO" dirty="0" smtClean="0"/>
          </a:p>
          <a:p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delimit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project</a:t>
            </a:r>
            <a:r>
              <a:rPr lang="nb-NO" dirty="0" smtClean="0"/>
              <a:t>, </a:t>
            </a:r>
            <a:r>
              <a:rPr lang="nb-NO" dirty="0" err="1" smtClean="0"/>
              <a:t>showing</a:t>
            </a:r>
            <a:r>
              <a:rPr lang="nb-NO" dirty="0" smtClean="0"/>
              <a:t> </a:t>
            </a:r>
            <a:r>
              <a:rPr lang="nb-NO" dirty="0" err="1" smtClean="0"/>
              <a:t>its</a:t>
            </a:r>
            <a:r>
              <a:rPr lang="nb-NO" dirty="0" smtClean="0"/>
              <a:t> </a:t>
            </a:r>
            <a:r>
              <a:rPr lang="nb-NO" dirty="0" err="1" smtClean="0"/>
              <a:t>boundaries</a:t>
            </a:r>
            <a:endParaRPr lang="nb-NO" dirty="0" smtClean="0"/>
          </a:p>
          <a:p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keep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researcher</a:t>
            </a:r>
            <a:r>
              <a:rPr lang="nb-NO" dirty="0" smtClean="0"/>
              <a:t> </a:t>
            </a:r>
            <a:r>
              <a:rPr lang="nb-NO" dirty="0" err="1" smtClean="0"/>
              <a:t>focused</a:t>
            </a:r>
            <a:endParaRPr lang="nb-NO" dirty="0" smtClean="0"/>
          </a:p>
          <a:p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provide</a:t>
            </a:r>
            <a:r>
              <a:rPr lang="nb-NO" dirty="0" smtClean="0"/>
              <a:t> a </a:t>
            </a:r>
            <a:r>
              <a:rPr lang="nb-NO" dirty="0" err="1" smtClean="0"/>
              <a:t>framework</a:t>
            </a:r>
            <a:r>
              <a:rPr lang="nb-NO" dirty="0" smtClean="0"/>
              <a:t> </a:t>
            </a:r>
            <a:r>
              <a:rPr lang="nb-NO" dirty="0" err="1" smtClean="0"/>
              <a:t>when</a:t>
            </a:r>
            <a:r>
              <a:rPr lang="nb-NO" dirty="0" smtClean="0"/>
              <a:t>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write</a:t>
            </a:r>
            <a:r>
              <a:rPr lang="nb-NO" dirty="0" smtClean="0"/>
              <a:t> up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endParaRPr lang="nb-NO" dirty="0" smtClean="0"/>
          </a:p>
          <a:p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point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methods</a:t>
            </a:r>
            <a:r>
              <a:rPr lang="nb-NO" dirty="0" smtClean="0"/>
              <a:t> and data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be </a:t>
            </a:r>
            <a:r>
              <a:rPr lang="nb-NO" dirty="0" err="1" smtClean="0"/>
              <a:t>needed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2664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Deductive</a:t>
            </a:r>
            <a:r>
              <a:rPr lang="nb-NO" dirty="0" smtClean="0"/>
              <a:t> </a:t>
            </a:r>
            <a:r>
              <a:rPr lang="nb-NO" dirty="0" err="1"/>
              <a:t>r</a:t>
            </a:r>
            <a:r>
              <a:rPr lang="nb-NO" dirty="0" err="1" smtClean="0"/>
              <a:t>easoning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researcher</a:t>
            </a:r>
            <a:r>
              <a:rPr lang="nb-NO" dirty="0" smtClean="0"/>
              <a:t> starts </a:t>
            </a:r>
            <a:r>
              <a:rPr lang="nb-NO" dirty="0" err="1" smtClean="0"/>
              <a:t>top</a:t>
            </a:r>
            <a:r>
              <a:rPr lang="nb-NO" dirty="0" smtClean="0"/>
              <a:t> </a:t>
            </a:r>
            <a:r>
              <a:rPr lang="nb-NO" dirty="0" err="1" smtClean="0"/>
              <a:t>down</a:t>
            </a:r>
            <a:endParaRPr lang="nb-NO" dirty="0" smtClean="0"/>
          </a:p>
          <a:p>
            <a:r>
              <a:rPr lang="nb-NO" dirty="0" smtClean="0"/>
              <a:t>Starts </a:t>
            </a:r>
            <a:r>
              <a:rPr lang="nb-NO" dirty="0" err="1" smtClean="0"/>
              <a:t>with</a:t>
            </a:r>
            <a:r>
              <a:rPr lang="nb-NO" dirty="0" smtClean="0"/>
              <a:t> a </a:t>
            </a:r>
            <a:r>
              <a:rPr lang="nb-NO" dirty="0" err="1" smtClean="0"/>
              <a:t>theory</a:t>
            </a:r>
            <a:r>
              <a:rPr lang="nb-NO" dirty="0" smtClean="0"/>
              <a:t> or </a:t>
            </a:r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hypothesisshe</a:t>
            </a:r>
            <a:r>
              <a:rPr lang="nb-NO" dirty="0" smtClean="0"/>
              <a:t> </a:t>
            </a:r>
            <a:r>
              <a:rPr lang="nb-NO" dirty="0" err="1" smtClean="0"/>
              <a:t>wants</a:t>
            </a:r>
            <a:r>
              <a:rPr lang="nb-NO" dirty="0" smtClean="0"/>
              <a:t> to test</a:t>
            </a:r>
          </a:p>
          <a:p>
            <a:r>
              <a:rPr lang="nb-NO" dirty="0" err="1" smtClean="0"/>
              <a:t>Confirmatory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err="1" smtClean="0"/>
              <a:t>Inductive</a:t>
            </a:r>
            <a:r>
              <a:rPr lang="nb-NO" dirty="0" smtClean="0"/>
              <a:t> </a:t>
            </a:r>
            <a:r>
              <a:rPr lang="nb-NO" dirty="0" err="1" smtClean="0"/>
              <a:t>reasoning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researcher</a:t>
            </a:r>
            <a:r>
              <a:rPr lang="nb-NO" dirty="0" smtClean="0"/>
              <a:t> starts </a:t>
            </a:r>
            <a:r>
              <a:rPr lang="nb-NO" dirty="0" err="1" smtClean="0"/>
              <a:t>dottom</a:t>
            </a:r>
            <a:r>
              <a:rPr lang="nb-NO" dirty="0" smtClean="0"/>
              <a:t> up</a:t>
            </a:r>
          </a:p>
          <a:p>
            <a:r>
              <a:rPr lang="nb-NO" dirty="0" smtClean="0"/>
              <a:t>Starts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empirical</a:t>
            </a:r>
            <a:r>
              <a:rPr lang="nb-NO" dirty="0" smtClean="0"/>
              <a:t> data from </a:t>
            </a:r>
            <a:r>
              <a:rPr lang="nb-NO" dirty="0" err="1" smtClean="0"/>
              <a:t>whish</a:t>
            </a:r>
            <a:r>
              <a:rPr lang="nb-NO" dirty="0" smtClean="0"/>
              <a:t> </a:t>
            </a:r>
            <a:r>
              <a:rPr lang="nb-NO" dirty="0" err="1" smtClean="0"/>
              <a:t>she</a:t>
            </a:r>
            <a:r>
              <a:rPr lang="nb-NO" dirty="0" smtClean="0"/>
              <a:t> </a:t>
            </a:r>
            <a:r>
              <a:rPr lang="nb-NO" dirty="0" err="1" smtClean="0"/>
              <a:t>wants</a:t>
            </a:r>
            <a:r>
              <a:rPr lang="nb-NO" dirty="0" smtClean="0"/>
              <a:t> to </a:t>
            </a:r>
            <a:r>
              <a:rPr lang="nb-NO" dirty="0" err="1" smtClean="0"/>
              <a:t>build</a:t>
            </a:r>
            <a:r>
              <a:rPr lang="nb-NO" dirty="0" smtClean="0"/>
              <a:t> a </a:t>
            </a:r>
            <a:r>
              <a:rPr lang="nb-NO" dirty="0" err="1" smtClean="0"/>
              <a:t>theory</a:t>
            </a:r>
            <a:endParaRPr lang="nb-NO" dirty="0" smtClean="0"/>
          </a:p>
          <a:p>
            <a:r>
              <a:rPr lang="nb-NO" dirty="0" err="1" smtClean="0"/>
              <a:t>Explanatory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6753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4294967295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endParaRPr lang="nb-NO" dirty="0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Focusing Research</a:t>
            </a:r>
            <a:endParaRPr lang="en-US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</a:t>
            </a:r>
            <a:r>
              <a:rPr lang="en-US" dirty="0" smtClean="0"/>
              <a:t>crutinizing and clarifying our research </a:t>
            </a:r>
            <a:r>
              <a:rPr lang="en-US" dirty="0"/>
              <a:t>– what are we really doing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Research without focus is inefficient</a:t>
            </a:r>
          </a:p>
          <a:p>
            <a:pPr lvl="1"/>
            <a:r>
              <a:rPr lang="en-US" dirty="0" smtClean="0"/>
              <a:t>We don’t do the things that really matters to us</a:t>
            </a:r>
          </a:p>
          <a:p>
            <a:pPr lvl="1"/>
            <a:r>
              <a:rPr lang="en-US" dirty="0" smtClean="0"/>
              <a:t>We get isolated as we do not communicate what we are doing</a:t>
            </a:r>
          </a:p>
          <a:p>
            <a:endParaRPr lang="en-US" dirty="0" smtClean="0"/>
          </a:p>
          <a:p>
            <a:r>
              <a:rPr lang="en-US" dirty="0" smtClean="0"/>
              <a:t> The 7 steps on the next page:</a:t>
            </a:r>
          </a:p>
          <a:p>
            <a:pPr lvl="1"/>
            <a:r>
              <a:rPr lang="en-US" dirty="0" smtClean="0"/>
              <a:t>Should make sense when writing a paper or a thesis</a:t>
            </a:r>
          </a:p>
          <a:p>
            <a:pPr lvl="1"/>
            <a:r>
              <a:rPr lang="en-US" dirty="0" smtClean="0"/>
              <a:t>Should be done in the given sequence</a:t>
            </a:r>
          </a:p>
          <a:p>
            <a:pPr lvl="1"/>
            <a:r>
              <a:rPr lang="en-US" dirty="0" smtClean="0"/>
              <a:t>Must result in no more than a title and </a:t>
            </a:r>
            <a:r>
              <a:rPr lang="en-US" dirty="0"/>
              <a:t>6</a:t>
            </a:r>
            <a:r>
              <a:rPr lang="en-US" dirty="0" smtClean="0"/>
              <a:t> sentences</a:t>
            </a:r>
          </a:p>
          <a:p>
            <a:pPr lvl="1"/>
            <a:r>
              <a:rPr lang="en-US" dirty="0" smtClean="0"/>
              <a:t>Must be aligned, e.g. the method must fit the research question</a:t>
            </a:r>
          </a:p>
          <a:p>
            <a:pPr lvl="1"/>
            <a:r>
              <a:rPr lang="en-US" dirty="0" smtClean="0"/>
              <a:t>Can be repeated at any time </a:t>
            </a:r>
          </a:p>
          <a:p>
            <a:pPr lvl="1"/>
            <a:r>
              <a:rPr lang="en-US" dirty="0" smtClean="0"/>
              <a:t>Will not in it self lead to excellent research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97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7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600" dirty="0" smtClean="0"/>
              <a:t>State your main </a:t>
            </a:r>
            <a:r>
              <a:rPr lang="en-US" sz="1600" dirty="0"/>
              <a:t>research problem motivating the research (one sentence)</a:t>
            </a:r>
          </a:p>
          <a:p>
            <a:pPr marL="514350" indent="-514350">
              <a:buFont typeface="+mj-lt"/>
              <a:buAutoNum type="arabicPeriod"/>
            </a:pPr>
            <a:endParaRPr lang="en-US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1600" dirty="0" smtClean="0"/>
              <a:t>State your main research </a:t>
            </a:r>
            <a:r>
              <a:rPr lang="en-US" sz="1600" dirty="0"/>
              <a:t>question addressing the problem (one sentence)</a:t>
            </a:r>
          </a:p>
          <a:p>
            <a:pPr marL="514350" indent="-514350">
              <a:buFont typeface="+mj-lt"/>
              <a:buAutoNum type="arabicPeriod"/>
            </a:pPr>
            <a:endParaRPr lang="en-US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Define the key concept used in the thesis (one sentence)</a:t>
            </a:r>
          </a:p>
          <a:p>
            <a:pPr marL="0" indent="0">
              <a:buNone/>
            </a:pPr>
            <a:endParaRPr lang="en-US" sz="1600" dirty="0" smtClean="0"/>
          </a:p>
          <a:p>
            <a:pPr marL="514350" indent="-514350">
              <a:buFont typeface="+mj-lt"/>
              <a:buAutoNum type="arabicPeriod" startAt="4"/>
            </a:pPr>
            <a:r>
              <a:rPr lang="en-US" sz="1600" dirty="0" smtClean="0"/>
              <a:t>State your unit </a:t>
            </a:r>
            <a:r>
              <a:rPr lang="en-US" sz="1600" dirty="0"/>
              <a:t>of </a:t>
            </a:r>
            <a:r>
              <a:rPr lang="en-US" sz="1600" dirty="0" smtClean="0"/>
              <a:t>analysis and empirical setting (one </a:t>
            </a:r>
            <a:r>
              <a:rPr lang="en-US" sz="1600" dirty="0"/>
              <a:t>sentence</a:t>
            </a:r>
            <a:r>
              <a:rPr lang="en-US" sz="1600" dirty="0" smtClean="0"/>
              <a:t>)</a:t>
            </a:r>
          </a:p>
          <a:p>
            <a:pPr marL="514350" indent="-514350">
              <a:buFont typeface="+mj-lt"/>
              <a:buAutoNum type="arabicPeriod" startAt="4"/>
            </a:pPr>
            <a:endParaRPr lang="en-US" sz="1600" dirty="0" smtClean="0"/>
          </a:p>
          <a:p>
            <a:pPr marL="514350" indent="-514350">
              <a:buFont typeface="+mj-lt"/>
              <a:buAutoNum type="arabicPeriod" startAt="4"/>
            </a:pPr>
            <a:r>
              <a:rPr lang="en-US" sz="1600" dirty="0" smtClean="0"/>
              <a:t>State your research approach/method (one sentence) </a:t>
            </a:r>
            <a:endParaRPr lang="en-US" sz="1600" dirty="0"/>
          </a:p>
          <a:p>
            <a:pPr marL="514350" indent="-514350">
              <a:buFont typeface="+mj-lt"/>
              <a:buAutoNum type="arabicPeriod" startAt="4"/>
            </a:pPr>
            <a:endParaRPr lang="en-US" sz="1600" dirty="0" smtClean="0"/>
          </a:p>
          <a:p>
            <a:pPr marL="514350" indent="-514350">
              <a:buFont typeface="+mj-lt"/>
              <a:buAutoNum type="arabicPeriod" startAt="4"/>
            </a:pPr>
            <a:r>
              <a:rPr lang="en-US" sz="1600" dirty="0" smtClean="0"/>
              <a:t>State your main (expected) contribution </a:t>
            </a:r>
            <a:r>
              <a:rPr lang="en-US" sz="1600" dirty="0"/>
              <a:t>(one sentence</a:t>
            </a:r>
            <a:r>
              <a:rPr lang="en-US" sz="1600" dirty="0" smtClean="0"/>
              <a:t>)</a:t>
            </a:r>
            <a:endParaRPr lang="en-US" sz="1600" dirty="0"/>
          </a:p>
          <a:p>
            <a:pPr marL="514350" indent="-514350">
              <a:buFont typeface="+mj-lt"/>
              <a:buAutoNum type="arabicPeriod" startAt="4"/>
            </a:pPr>
            <a:endParaRPr lang="en-US" sz="1600" dirty="0" smtClean="0"/>
          </a:p>
          <a:p>
            <a:pPr marL="514350" indent="-514350">
              <a:buFont typeface="+mj-lt"/>
              <a:buAutoNum type="arabicPeriod" startAt="4"/>
            </a:pPr>
            <a:r>
              <a:rPr lang="en-US" sz="1600" dirty="0" smtClean="0"/>
              <a:t>Write </a:t>
            </a:r>
            <a:r>
              <a:rPr lang="en-US" sz="1600" dirty="0"/>
              <a:t>a title that </a:t>
            </a:r>
            <a:r>
              <a:rPr lang="en-US" sz="1600" dirty="0" smtClean="0"/>
              <a:t>communicates </a:t>
            </a:r>
            <a:r>
              <a:rPr lang="en-US" sz="1600" dirty="0"/>
              <a:t>the </a:t>
            </a:r>
            <a:r>
              <a:rPr lang="en-US" sz="1600" dirty="0" smtClean="0"/>
              <a:t>essence of the research</a:t>
            </a:r>
            <a:endParaRPr lang="en-US" sz="1600" dirty="0"/>
          </a:p>
          <a:p>
            <a:pPr marL="514350" indent="-514350">
              <a:buFont typeface="+mj-lt"/>
              <a:buAutoNum type="arabicPeriod" startAt="4"/>
            </a:pPr>
            <a:endParaRPr lang="en-US" sz="16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6812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955675"/>
          </a:xfrm>
        </p:spPr>
        <p:txBody>
          <a:bodyPr/>
          <a:lstStyle/>
          <a:p>
            <a:r>
              <a:rPr lang="nb-NO" dirty="0" err="1" smtClean="0"/>
              <a:t>Qualitative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:        A </a:t>
            </a:r>
            <a:r>
              <a:rPr lang="nb-NO" dirty="0" err="1" smtClean="0"/>
              <a:t>focus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text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Action </a:t>
            </a:r>
            <a:r>
              <a:rPr lang="nb-NO" dirty="0" err="1" smtClean="0"/>
              <a:t>research</a:t>
            </a:r>
            <a:endParaRPr lang="nb-NO" dirty="0" smtClean="0"/>
          </a:p>
          <a:p>
            <a:r>
              <a:rPr lang="nb-NO" dirty="0" smtClean="0"/>
              <a:t>Case </a:t>
            </a:r>
            <a:r>
              <a:rPr lang="nb-NO" dirty="0" err="1" smtClean="0"/>
              <a:t>study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endParaRPr lang="nb-NO" dirty="0" smtClean="0"/>
          </a:p>
          <a:p>
            <a:r>
              <a:rPr lang="nb-NO" dirty="0" err="1" smtClean="0"/>
              <a:t>Etnography</a:t>
            </a:r>
            <a:endParaRPr lang="nb-NO" dirty="0" smtClean="0"/>
          </a:p>
          <a:p>
            <a:r>
              <a:rPr lang="nb-NO" dirty="0" err="1" smtClean="0"/>
              <a:t>Grounded</a:t>
            </a:r>
            <a:r>
              <a:rPr lang="nb-NO" dirty="0" smtClean="0"/>
              <a:t> </a:t>
            </a:r>
            <a:r>
              <a:rPr lang="nb-NO" dirty="0" err="1" smtClean="0"/>
              <a:t>Theory</a:t>
            </a:r>
            <a:endParaRPr lang="nb-NO" dirty="0" smtClean="0"/>
          </a:p>
          <a:p>
            <a:r>
              <a:rPr lang="nb-NO" dirty="0" err="1" smtClean="0"/>
              <a:t>Semiotics</a:t>
            </a:r>
            <a:endParaRPr lang="nb-NO" dirty="0" smtClean="0"/>
          </a:p>
          <a:p>
            <a:r>
              <a:rPr lang="nb-NO" dirty="0" err="1" smtClean="0"/>
              <a:t>Discurse</a:t>
            </a:r>
            <a:r>
              <a:rPr lang="nb-NO" dirty="0" smtClean="0"/>
              <a:t> </a:t>
            </a:r>
            <a:r>
              <a:rPr lang="nb-NO" dirty="0" err="1" smtClean="0"/>
              <a:t>analysis</a:t>
            </a:r>
            <a:endParaRPr lang="nb-NO" dirty="0" smtClean="0"/>
          </a:p>
          <a:p>
            <a:r>
              <a:rPr lang="nb-NO" dirty="0" smtClean="0"/>
              <a:t>Narrative and </a:t>
            </a:r>
            <a:r>
              <a:rPr lang="nb-NO" dirty="0" err="1" smtClean="0"/>
              <a:t>metaphor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8200" y="1219200"/>
            <a:ext cx="4041775" cy="639762"/>
          </a:xfrm>
        </p:spPr>
        <p:txBody>
          <a:bodyPr/>
          <a:lstStyle/>
          <a:p>
            <a:r>
              <a:rPr lang="nb-NO" dirty="0" err="1" smtClean="0"/>
              <a:t>Quantitative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:     A </a:t>
            </a:r>
            <a:r>
              <a:rPr lang="nb-NO" dirty="0" err="1" smtClean="0"/>
              <a:t>focus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numbers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nb-NO" dirty="0" smtClean="0"/>
              <a:t>Surveys</a:t>
            </a:r>
          </a:p>
          <a:p>
            <a:r>
              <a:rPr lang="nb-NO" dirty="0" smtClean="0"/>
              <a:t>Laboratory </a:t>
            </a:r>
            <a:r>
              <a:rPr lang="nb-NO" dirty="0" err="1" smtClean="0"/>
              <a:t>experiments</a:t>
            </a:r>
            <a:endParaRPr lang="nb-NO" dirty="0" smtClean="0"/>
          </a:p>
          <a:p>
            <a:r>
              <a:rPr lang="nb-NO" dirty="0" err="1" smtClean="0"/>
              <a:t>Simulations</a:t>
            </a:r>
            <a:endParaRPr lang="nb-NO" dirty="0" smtClean="0"/>
          </a:p>
          <a:p>
            <a:r>
              <a:rPr lang="nb-NO" dirty="0" smtClean="0"/>
              <a:t>Mathematical </a:t>
            </a:r>
            <a:r>
              <a:rPr lang="nb-NO" dirty="0" err="1" smtClean="0"/>
              <a:t>modeling</a:t>
            </a:r>
            <a:endParaRPr lang="nb-NO" dirty="0" smtClean="0"/>
          </a:p>
          <a:p>
            <a:r>
              <a:rPr lang="nb-NO" dirty="0" err="1" smtClean="0"/>
              <a:t>Structured</a:t>
            </a:r>
            <a:r>
              <a:rPr lang="nb-NO" dirty="0" smtClean="0"/>
              <a:t> </a:t>
            </a:r>
            <a:r>
              <a:rPr lang="nb-NO" dirty="0" err="1" smtClean="0"/>
              <a:t>equation</a:t>
            </a:r>
            <a:r>
              <a:rPr lang="nb-NO" dirty="0" smtClean="0"/>
              <a:t> </a:t>
            </a:r>
            <a:r>
              <a:rPr lang="nb-NO" dirty="0" err="1" smtClean="0"/>
              <a:t>modeling</a:t>
            </a:r>
            <a:endParaRPr lang="nb-NO" dirty="0" smtClean="0"/>
          </a:p>
          <a:p>
            <a:r>
              <a:rPr lang="nb-NO" dirty="0" smtClean="0"/>
              <a:t>Statistical </a:t>
            </a:r>
            <a:r>
              <a:rPr lang="nb-NO" dirty="0" err="1" smtClean="0"/>
              <a:t>analysis</a:t>
            </a:r>
            <a:endParaRPr lang="nb-NO" dirty="0" smtClean="0"/>
          </a:p>
          <a:p>
            <a:r>
              <a:rPr lang="nb-NO" dirty="0" err="1" smtClean="0"/>
              <a:t>Econometrics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557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Action </a:t>
            </a:r>
            <a:r>
              <a:rPr lang="nb-NO" dirty="0" err="1" smtClean="0"/>
              <a:t>research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Action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aims</a:t>
            </a:r>
            <a:r>
              <a:rPr lang="nb-NO" dirty="0" smtClean="0"/>
              <a:t> to </a:t>
            </a:r>
            <a:r>
              <a:rPr lang="nb-NO" dirty="0" err="1" smtClean="0"/>
              <a:t>solve</a:t>
            </a:r>
            <a:r>
              <a:rPr lang="nb-NO" dirty="0" smtClean="0"/>
              <a:t> </a:t>
            </a:r>
            <a:r>
              <a:rPr lang="nb-NO" dirty="0" err="1" smtClean="0"/>
              <a:t>current</a:t>
            </a:r>
            <a:r>
              <a:rPr lang="nb-NO" dirty="0" smtClean="0"/>
              <a:t> </a:t>
            </a:r>
            <a:r>
              <a:rPr lang="nb-NO" dirty="0" err="1" smtClean="0"/>
              <a:t>practical</a:t>
            </a:r>
            <a:r>
              <a:rPr lang="nb-NO" dirty="0" smtClean="0"/>
              <a:t> problems </a:t>
            </a:r>
            <a:r>
              <a:rPr lang="nb-NO" dirty="0" err="1" smtClean="0"/>
              <a:t>while</a:t>
            </a:r>
            <a:r>
              <a:rPr lang="nb-NO" dirty="0" smtClean="0"/>
              <a:t> </a:t>
            </a:r>
            <a:r>
              <a:rPr lang="nb-NO" dirty="0" err="1" smtClean="0"/>
              <a:t>expanding</a:t>
            </a:r>
            <a:r>
              <a:rPr lang="nb-NO" dirty="0" smtClean="0"/>
              <a:t> </a:t>
            </a:r>
            <a:r>
              <a:rPr lang="nb-NO" dirty="0" err="1" smtClean="0"/>
              <a:t>scientific</a:t>
            </a:r>
            <a:r>
              <a:rPr lang="nb-NO" dirty="0" smtClean="0"/>
              <a:t> </a:t>
            </a:r>
            <a:r>
              <a:rPr lang="nb-NO" dirty="0" err="1" smtClean="0"/>
              <a:t>knowledge</a:t>
            </a:r>
            <a:r>
              <a:rPr lang="nb-NO" dirty="0" smtClean="0"/>
              <a:t>-</a:t>
            </a:r>
          </a:p>
          <a:p>
            <a:r>
              <a:rPr lang="nb-NO" dirty="0" smtClean="0"/>
              <a:t>The action </a:t>
            </a:r>
            <a:r>
              <a:rPr lang="nb-NO" dirty="0" err="1" smtClean="0"/>
              <a:t>resercher</a:t>
            </a:r>
            <a:r>
              <a:rPr lang="nb-NO" dirty="0" smtClean="0"/>
              <a:t> is </a:t>
            </a:r>
            <a:r>
              <a:rPr lang="nb-NO" dirty="0" err="1" smtClean="0"/>
              <a:t>concerned</a:t>
            </a:r>
            <a:r>
              <a:rPr lang="nb-NO" dirty="0" smtClean="0"/>
              <a:t> to </a:t>
            </a:r>
            <a:r>
              <a:rPr lang="nb-NO" dirty="0" err="1" smtClean="0"/>
              <a:t>create</a:t>
            </a:r>
            <a:r>
              <a:rPr lang="nb-NO" dirty="0" smtClean="0"/>
              <a:t> </a:t>
            </a:r>
            <a:r>
              <a:rPr lang="nb-NO" dirty="0" err="1" smtClean="0"/>
              <a:t>organizational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/>
              <a:t> </a:t>
            </a:r>
            <a:r>
              <a:rPr lang="nb-NO" dirty="0" smtClean="0"/>
              <a:t>and </a:t>
            </a:r>
            <a:r>
              <a:rPr lang="nb-NO" dirty="0" err="1" smtClean="0"/>
              <a:t>simultaneously</a:t>
            </a:r>
            <a:r>
              <a:rPr lang="nb-NO" dirty="0" smtClean="0"/>
              <a:t> to </a:t>
            </a:r>
            <a:r>
              <a:rPr lang="nb-NO" dirty="0" err="1" smtClean="0"/>
              <a:t>study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process</a:t>
            </a:r>
            <a:r>
              <a:rPr lang="nb-NO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125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Action Research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«Action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aims</a:t>
            </a:r>
            <a:r>
              <a:rPr lang="nb-NO" dirty="0"/>
              <a:t> to </a:t>
            </a:r>
            <a:r>
              <a:rPr lang="nb-NO" dirty="0" err="1"/>
              <a:t>contibute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practical</a:t>
            </a:r>
            <a:r>
              <a:rPr lang="nb-NO" dirty="0"/>
              <a:t> </a:t>
            </a:r>
            <a:r>
              <a:rPr lang="nb-NO" dirty="0" err="1"/>
              <a:t>concerns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people</a:t>
            </a:r>
            <a:r>
              <a:rPr lang="nb-NO" dirty="0"/>
              <a:t> in an </a:t>
            </a:r>
            <a:r>
              <a:rPr lang="nb-NO" dirty="0" err="1"/>
              <a:t>intermediate</a:t>
            </a:r>
            <a:r>
              <a:rPr lang="nb-NO" dirty="0"/>
              <a:t> </a:t>
            </a:r>
            <a:r>
              <a:rPr lang="nb-NO" dirty="0" err="1"/>
              <a:t>problematic</a:t>
            </a:r>
            <a:r>
              <a:rPr lang="nb-NO" dirty="0"/>
              <a:t> </a:t>
            </a:r>
            <a:r>
              <a:rPr lang="nb-NO" dirty="0" err="1"/>
              <a:t>situation</a:t>
            </a:r>
            <a:r>
              <a:rPr lang="nb-NO" dirty="0"/>
              <a:t> and to </a:t>
            </a:r>
            <a:r>
              <a:rPr lang="nb-NO" dirty="0" err="1"/>
              <a:t>the</a:t>
            </a:r>
            <a:r>
              <a:rPr lang="nb-NO" dirty="0"/>
              <a:t> goals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science</a:t>
            </a:r>
            <a:r>
              <a:rPr lang="nb-NO" dirty="0"/>
              <a:t> by joint </a:t>
            </a:r>
            <a:r>
              <a:rPr lang="nb-NO" dirty="0" err="1"/>
              <a:t>collaboration</a:t>
            </a:r>
            <a:r>
              <a:rPr lang="nb-NO" dirty="0"/>
              <a:t> </a:t>
            </a:r>
            <a:r>
              <a:rPr lang="nb-NO" dirty="0" err="1"/>
              <a:t>within</a:t>
            </a:r>
            <a:r>
              <a:rPr lang="nb-NO" dirty="0"/>
              <a:t> a </a:t>
            </a:r>
            <a:r>
              <a:rPr lang="nb-NO" dirty="0" err="1"/>
              <a:t>mutually</a:t>
            </a:r>
            <a:r>
              <a:rPr lang="nb-NO" dirty="0"/>
              <a:t> </a:t>
            </a:r>
            <a:r>
              <a:rPr lang="nb-NO" dirty="0" err="1"/>
              <a:t>acceptable</a:t>
            </a:r>
            <a:r>
              <a:rPr lang="nb-NO" dirty="0"/>
              <a:t> </a:t>
            </a:r>
            <a:r>
              <a:rPr lang="nb-NO" dirty="0" err="1"/>
              <a:t>ethical</a:t>
            </a:r>
            <a:r>
              <a:rPr lang="nb-NO" dirty="0"/>
              <a:t> </a:t>
            </a:r>
            <a:r>
              <a:rPr lang="nb-NO" dirty="0" err="1"/>
              <a:t>framework</a:t>
            </a:r>
            <a:r>
              <a:rPr lang="nb-NO" dirty="0"/>
              <a:t>» </a:t>
            </a:r>
            <a:r>
              <a:rPr lang="nb-NO" dirty="0" err="1"/>
              <a:t>Rappoport</a:t>
            </a:r>
            <a:r>
              <a:rPr lang="nb-NO" dirty="0"/>
              <a:t> (1970)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79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err="1" smtClean="0"/>
              <a:t>Connecting</a:t>
            </a:r>
            <a:r>
              <a:rPr lang="nb-NO" sz="3200" dirty="0" smtClean="0"/>
              <a:t> research </a:t>
            </a:r>
            <a:r>
              <a:rPr lang="nb-NO" sz="3200" dirty="0" err="1" smtClean="0"/>
              <a:t>interest</a:t>
            </a:r>
            <a:r>
              <a:rPr lang="nb-NO" sz="3200" dirty="0" smtClean="0"/>
              <a:t> and problem </a:t>
            </a:r>
            <a:r>
              <a:rPr lang="nb-NO" sz="3200" dirty="0" err="1" smtClean="0"/>
              <a:t>solving</a:t>
            </a:r>
            <a:r>
              <a:rPr lang="nb-NO" sz="3200" dirty="0" smtClean="0"/>
              <a:t>: Integrated </a:t>
            </a:r>
            <a:r>
              <a:rPr lang="nb-NO" sz="3200" dirty="0" err="1" smtClean="0"/>
              <a:t>model</a:t>
            </a:r>
            <a:endParaRPr lang="nb-NO" sz="32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/>
          <a:p>
            <a:fld id="{CA8B181C-1188-4A0C-8866-3C42C9F7CA9E}" type="slidenum">
              <a:rPr lang="ko-KR" altLang="en-US" smtClean="0"/>
              <a:pPr/>
              <a:t>19</a:t>
            </a:fld>
            <a:endParaRPr lang="en-US" altLang="ko-K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44824"/>
            <a:ext cx="7128792" cy="3961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1187624" y="6309320"/>
            <a:ext cx="7632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Kay and Marshall (2001)</a:t>
            </a:r>
            <a:r>
              <a:rPr lang="en-US" sz="1400" b="1" dirty="0"/>
              <a:t> </a:t>
            </a:r>
            <a:r>
              <a:rPr lang="en-US" sz="1400" dirty="0"/>
              <a:t>The dual imperatives of </a:t>
            </a:r>
            <a:r>
              <a:rPr lang="en-US" sz="1400" dirty="0" smtClean="0"/>
              <a:t>action </a:t>
            </a:r>
            <a:r>
              <a:rPr lang="nb-NO" sz="1400" dirty="0" smtClean="0"/>
              <a:t>research. 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143030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/>
          <a:p>
            <a:fld id="{CA8B181C-1188-4A0C-8866-3C42C9F7CA9E}" type="slidenum">
              <a:rPr lang="ko-KR" altLang="en-US" smtClean="0"/>
              <a:pPr/>
              <a:t>20</a:t>
            </a:fld>
            <a:endParaRPr lang="en-US" altLang="ko-KR"/>
          </a:p>
        </p:txBody>
      </p:sp>
      <p:graphicFrame>
        <p:nvGraphicFramePr>
          <p:cNvPr id="8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586199"/>
              </p:ext>
            </p:extLst>
          </p:nvPr>
        </p:nvGraphicFramePr>
        <p:xfrm>
          <a:off x="611560" y="2636912"/>
          <a:ext cx="3167218" cy="2554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Plassholder for innhold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4224636"/>
              </p:ext>
            </p:extLst>
          </p:nvPr>
        </p:nvGraphicFramePr>
        <p:xfrm>
          <a:off x="4860032" y="2582219"/>
          <a:ext cx="3385510" cy="2770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1738579" y="3603291"/>
            <a:ext cx="912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600" b="1" dirty="0" smtClean="0"/>
              <a:t>Action</a:t>
            </a:r>
          </a:p>
          <a:p>
            <a:r>
              <a:rPr lang="nb-NO" sz="1600" b="1" dirty="0" err="1" smtClean="0"/>
              <a:t>research</a:t>
            </a:r>
            <a:endParaRPr lang="nb-NO" sz="1600" b="1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6156176" y="3711303"/>
            <a:ext cx="8739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600" b="1" dirty="0" err="1" smtClean="0"/>
              <a:t>Theory</a:t>
            </a:r>
            <a:endParaRPr lang="nb-NO" sz="1600" b="1" dirty="0" smtClean="0"/>
          </a:p>
          <a:p>
            <a:pPr algn="ctr"/>
            <a:r>
              <a:rPr lang="nb-NO" sz="1600" b="1" dirty="0" err="1" smtClean="0"/>
              <a:t>building</a:t>
            </a:r>
            <a:endParaRPr lang="nb-NO" sz="1600" b="1" dirty="0" smtClean="0"/>
          </a:p>
        </p:txBody>
      </p:sp>
      <p:sp>
        <p:nvSpPr>
          <p:cNvPr id="12" name="Pil mot venstre og høyre 11"/>
          <p:cNvSpPr/>
          <p:nvPr/>
        </p:nvSpPr>
        <p:spPr>
          <a:xfrm>
            <a:off x="4096914" y="3895679"/>
            <a:ext cx="432048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err="1" smtClean="0"/>
              <a:t>Connecting</a:t>
            </a:r>
            <a:r>
              <a:rPr lang="nb-NO" sz="3200" dirty="0" smtClean="0"/>
              <a:t> research </a:t>
            </a:r>
            <a:r>
              <a:rPr lang="nb-NO" sz="3200" dirty="0" err="1" smtClean="0"/>
              <a:t>interest</a:t>
            </a:r>
            <a:r>
              <a:rPr lang="nb-NO" sz="3200" dirty="0" smtClean="0"/>
              <a:t> and problem </a:t>
            </a:r>
            <a:r>
              <a:rPr lang="nb-NO" sz="3200" dirty="0" err="1" smtClean="0"/>
              <a:t>solving</a:t>
            </a:r>
            <a:r>
              <a:rPr lang="nb-NO" sz="3200" dirty="0" smtClean="0"/>
              <a:t>: Parallell </a:t>
            </a:r>
            <a:r>
              <a:rPr lang="nb-NO" sz="3200" dirty="0" err="1" smtClean="0"/>
              <a:t>model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382318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1143000"/>
          </a:xfrm>
        </p:spPr>
        <p:txBody>
          <a:bodyPr/>
          <a:lstStyle/>
          <a:p>
            <a:r>
              <a:rPr lang="en-US" smtClean="0"/>
              <a:t>Representations of the action research cycle</a:t>
            </a:r>
          </a:p>
        </p:txBody>
      </p:sp>
      <p:pic>
        <p:nvPicPr>
          <p:cNvPr id="30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3825" y="1474788"/>
            <a:ext cx="6356350" cy="4525962"/>
          </a:xfrm>
          <a:noFill/>
        </p:spPr>
      </p:pic>
      <p:sp>
        <p:nvSpPr>
          <p:cNvPr id="3076" name="TextBox 4"/>
          <p:cNvSpPr txBox="1">
            <a:spLocks noChangeArrowheads="1"/>
          </p:cNvSpPr>
          <p:nvPr/>
        </p:nvSpPr>
        <p:spPr bwMode="auto">
          <a:xfrm>
            <a:off x="500063" y="6286500"/>
            <a:ext cx="82597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/>
              <a:t>(A: McKay, 2000; B: Susman and Evered, 1978; C: Burns, 1994; D: Checkland,</a:t>
            </a:r>
          </a:p>
          <a:p>
            <a:pPr eaLnBrk="1" hangingPunct="1"/>
            <a:r>
              <a:rPr lang="en-US"/>
              <a:t>1991)</a:t>
            </a:r>
          </a:p>
        </p:txBody>
      </p:sp>
    </p:spTree>
    <p:extLst>
      <p:ext uri="{BB962C8B-B14F-4D97-AF65-F5344CB8AC3E}">
        <p14:creationId xmlns:p14="http://schemas.microsoft.com/office/powerpoint/2010/main" val="233888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Action Research Cycle</a:t>
            </a:r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8088" y="1600200"/>
            <a:ext cx="6727825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414427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1143000"/>
          </a:xfrm>
        </p:spPr>
        <p:txBody>
          <a:bodyPr/>
          <a:lstStyle/>
          <a:p>
            <a:r>
              <a:rPr lang="en-US" altLang="nb-NO" smtClean="0"/>
              <a:t>Action Research cycle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01625" y="1143000"/>
            <a:ext cx="8504238" cy="4813300"/>
          </a:xfrm>
        </p:spPr>
        <p:txBody>
          <a:bodyPr/>
          <a:lstStyle/>
          <a:p>
            <a:r>
              <a:rPr lang="en-US" altLang="nb-NO" sz="2800" b="1" smtClean="0"/>
              <a:t>Diagnosing</a:t>
            </a:r>
            <a:r>
              <a:rPr lang="en-US" altLang="nb-NO" sz="2800" smtClean="0"/>
              <a:t> refers to the joint (researcher and practitioner) identification of situated problems and their underlying causes. </a:t>
            </a:r>
          </a:p>
          <a:p>
            <a:pPr lvl="1"/>
            <a:r>
              <a:rPr lang="en-US" altLang="nb-NO" sz="2400" smtClean="0"/>
              <a:t>During this phase, researchers and practitioners jointly formulate a working hypothesis of the research phenomenon to be used in the subsequent phases of the action research cycle. </a:t>
            </a:r>
            <a:endParaRPr lang="nb-NO" altLang="nb-NO" sz="2400" smtClean="0"/>
          </a:p>
          <a:p>
            <a:r>
              <a:rPr lang="en-US" altLang="nb-NO" sz="2800" b="1" smtClean="0"/>
              <a:t>Action planning</a:t>
            </a:r>
            <a:r>
              <a:rPr lang="en-US" altLang="nb-NO" sz="2800" smtClean="0"/>
              <a:t> is the process of specifying the actions that can improve the problem situation. </a:t>
            </a:r>
          </a:p>
          <a:p>
            <a:pPr lvl="1"/>
            <a:r>
              <a:rPr lang="en-US" altLang="nb-NO" sz="2400" smtClean="0"/>
              <a:t>Typically, this process includes specifications of IT-prototypes based on problems discovered in the diagnosing phase. </a:t>
            </a:r>
            <a:endParaRPr lang="nb-NO" altLang="nb-NO" sz="2400" smtClean="0"/>
          </a:p>
          <a:p>
            <a:r>
              <a:rPr lang="en-US" altLang="nb-NO" sz="2800" b="1" smtClean="0"/>
              <a:t>Intervention </a:t>
            </a:r>
            <a:r>
              <a:rPr lang="en-US" altLang="nb-NO" sz="2800" smtClean="0"/>
              <a:t>refers to the implementation of the intervention specified in the action planning phase. </a:t>
            </a:r>
            <a:endParaRPr lang="nb-NO" altLang="nb-NO" sz="2800" smtClean="0"/>
          </a:p>
          <a:p>
            <a:endParaRPr lang="en-US" altLang="nb-NO" sz="2800" smtClean="0"/>
          </a:p>
        </p:txBody>
      </p:sp>
    </p:spTree>
    <p:extLst>
      <p:ext uri="{BB962C8B-B14F-4D97-AF65-F5344CB8AC3E}">
        <p14:creationId xmlns:p14="http://schemas.microsoft.com/office/powerpoint/2010/main" val="92189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mtClean="0"/>
              <a:t>AR cycle continue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01625" y="1187450"/>
            <a:ext cx="8504238" cy="4884738"/>
          </a:xfrm>
        </p:spPr>
        <p:txBody>
          <a:bodyPr/>
          <a:lstStyle/>
          <a:p>
            <a:r>
              <a:rPr lang="en-US" altLang="nb-NO" sz="2800" b="1" smtClean="0"/>
              <a:t>Evaluation</a:t>
            </a:r>
            <a:r>
              <a:rPr lang="en-US" altLang="nb-NO" sz="2800" smtClean="0"/>
              <a:t> entails the joint assessment of the intervention by practitioners and researchers. </a:t>
            </a:r>
          </a:p>
          <a:p>
            <a:pPr lvl="1"/>
            <a:r>
              <a:rPr lang="en-US" altLang="nb-NO" sz="2400" smtClean="0"/>
              <a:t>This is typically done in the practical problem situation in which the initial diagnosis was conducted.</a:t>
            </a:r>
            <a:endParaRPr lang="nb-NO" altLang="nb-NO" sz="2400" smtClean="0"/>
          </a:p>
          <a:p>
            <a:r>
              <a:rPr lang="en-US" altLang="nb-NO" sz="2800" b="1" smtClean="0"/>
              <a:t>Specifying learning </a:t>
            </a:r>
            <a:r>
              <a:rPr lang="en-US" altLang="nb-NO" sz="2800" smtClean="0"/>
              <a:t>denotes the ongoing process of documenting and summing up the learning outcomes of the action research cycle. </a:t>
            </a:r>
          </a:p>
          <a:p>
            <a:pPr lvl="1"/>
            <a:r>
              <a:rPr lang="en-US" altLang="nb-NO" sz="2400" smtClean="0"/>
              <a:t>These learning outcomes should constitute knowledge contributions to both theory and practice, but they are also recognized as temporary understandings that serve as the starting point for a new cycle of inquiry.</a:t>
            </a:r>
            <a:endParaRPr lang="nb-NO" altLang="nb-NO" sz="2400" smtClean="0"/>
          </a:p>
          <a:p>
            <a:endParaRPr lang="en-US" altLang="nb-NO" sz="2800" smtClean="0"/>
          </a:p>
        </p:txBody>
      </p:sp>
    </p:spTree>
    <p:extLst>
      <p:ext uri="{BB962C8B-B14F-4D97-AF65-F5344CB8AC3E}">
        <p14:creationId xmlns:p14="http://schemas.microsoft.com/office/powerpoint/2010/main" val="220474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mtClean="0"/>
              <a:t>Principles for Canonical Action Research (Davison et al (2004)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928813"/>
            <a:ext cx="8229600" cy="4197350"/>
          </a:xfrm>
        </p:spPr>
        <p:txBody>
          <a:bodyPr/>
          <a:lstStyle/>
          <a:p>
            <a:r>
              <a:rPr lang="en-US" altLang="nb-NO" sz="2800" smtClean="0"/>
              <a:t>AR praised for the relevance of its results</a:t>
            </a:r>
          </a:p>
          <a:p>
            <a:pPr lvl="1"/>
            <a:r>
              <a:rPr lang="en-US" altLang="nb-NO" sz="2400" smtClean="0"/>
              <a:t>Depending of context</a:t>
            </a:r>
          </a:p>
          <a:p>
            <a:pPr lvl="1"/>
            <a:r>
              <a:rPr lang="en-US" altLang="nb-NO" sz="2400" smtClean="0"/>
              <a:t>To whom and what is the study relevant</a:t>
            </a:r>
          </a:p>
          <a:p>
            <a:r>
              <a:rPr lang="en-US" altLang="nb-NO" sz="2800" smtClean="0"/>
              <a:t>Criticized for lacking rigor</a:t>
            </a:r>
          </a:p>
          <a:p>
            <a:pPr lvl="1"/>
            <a:r>
              <a:rPr lang="en-US" altLang="nb-NO" sz="2400" smtClean="0"/>
              <a:t>To be informed by principles that are accepted by a research community based on a theoretically base</a:t>
            </a:r>
          </a:p>
          <a:p>
            <a:r>
              <a:rPr lang="en-US" altLang="nb-NO" sz="2800" smtClean="0"/>
              <a:t>CAR iterative, rigorous and collaborative, involving a focus on both organizational development and the generation of knowledge</a:t>
            </a:r>
          </a:p>
          <a:p>
            <a:endParaRPr lang="en-US" altLang="nb-NO" sz="2800" smtClean="0"/>
          </a:p>
        </p:txBody>
      </p:sp>
    </p:spTree>
    <p:extLst>
      <p:ext uri="{BB962C8B-B14F-4D97-AF65-F5344CB8AC3E}">
        <p14:creationId xmlns:p14="http://schemas.microsoft.com/office/powerpoint/2010/main" val="401213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mtClean="0"/>
              <a:t>Principles for Cannonical action Research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altLang="nb-NO" smtClean="0"/>
              <a:t>the Principle of the Researcher–Client Agreement (RCA)</a:t>
            </a:r>
            <a:endParaRPr lang="nb-NO" altLang="nb-NO" smtClean="0"/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altLang="nb-NO" smtClean="0"/>
              <a:t>the Principle of the Cyclical Process Model (CPM)</a:t>
            </a:r>
            <a:endParaRPr lang="nb-NO" altLang="nb-NO" smtClean="0"/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altLang="nb-NO" smtClean="0"/>
              <a:t>the Principle of Theory</a:t>
            </a:r>
            <a:endParaRPr lang="nb-NO" altLang="nb-NO" smtClean="0"/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altLang="nb-NO" smtClean="0"/>
              <a:t>the Principle of Change through Action</a:t>
            </a:r>
            <a:endParaRPr lang="nb-NO" altLang="nb-NO" smtClean="0"/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altLang="nb-NO" smtClean="0"/>
              <a:t>the Principle of Learning through Reflection.</a:t>
            </a:r>
            <a:endParaRPr lang="nb-NO" altLang="nb-NO" smtClean="0"/>
          </a:p>
        </p:txBody>
      </p:sp>
    </p:spTree>
    <p:extLst>
      <p:ext uri="{BB962C8B-B14F-4D97-AF65-F5344CB8AC3E}">
        <p14:creationId xmlns:p14="http://schemas.microsoft.com/office/powerpoint/2010/main" val="207599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686800" cy="1143000"/>
          </a:xfrm>
        </p:spPr>
        <p:txBody>
          <a:bodyPr/>
          <a:lstStyle/>
          <a:p>
            <a:r>
              <a:rPr lang="en-US" altLang="nb-NO" smtClean="0"/>
              <a:t/>
            </a:r>
            <a:br>
              <a:rPr lang="en-US" altLang="nb-NO" smtClean="0"/>
            </a:br>
            <a:r>
              <a:rPr lang="en-US" altLang="nb-NO" smtClean="0"/>
              <a:t/>
            </a:r>
            <a:br>
              <a:rPr lang="en-US" altLang="nb-NO" smtClean="0"/>
            </a:br>
            <a:r>
              <a:rPr lang="en-US" altLang="nb-NO" sz="4000" smtClean="0"/>
              <a:t> </a:t>
            </a:r>
            <a:br>
              <a:rPr lang="en-US" altLang="nb-NO" sz="4000" smtClean="0"/>
            </a:br>
            <a:r>
              <a:rPr lang="en-US" altLang="nb-NO" smtClean="0"/>
              <a:t> Criteria for the Principle of the Researcher–Client Agreement (RCA)</a:t>
            </a:r>
            <a:r>
              <a:rPr lang="nb-NO" altLang="nb-NO" sz="4800" smtClean="0"/>
              <a:t/>
            </a:r>
            <a:br>
              <a:rPr lang="nb-NO" altLang="nb-NO" sz="4800" smtClean="0"/>
            </a:br>
            <a:r>
              <a:rPr lang="en-US" altLang="nb-NO" i="1" smtClean="0"/>
              <a:t/>
            </a:r>
            <a:br>
              <a:rPr lang="en-US" altLang="nb-NO" i="1" smtClean="0"/>
            </a:br>
            <a:r>
              <a:rPr lang="nb-NO" altLang="nb-NO" smtClean="0"/>
              <a:t/>
            </a:r>
            <a:br>
              <a:rPr lang="nb-NO" altLang="nb-NO" smtClean="0"/>
            </a:br>
            <a:endParaRPr lang="en-US" altLang="nb-NO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357188" y="1760538"/>
            <a:ext cx="8786812" cy="4525962"/>
          </a:xfrm>
        </p:spPr>
        <p:txBody>
          <a:bodyPr/>
          <a:lstStyle/>
          <a:p>
            <a:r>
              <a:rPr lang="en-US" altLang="nb-NO" sz="2400" smtClean="0"/>
              <a:t>Did both the researcher and the client agree that CAR was the appropriate approach for the organizational situation?</a:t>
            </a:r>
          </a:p>
          <a:p>
            <a:r>
              <a:rPr lang="en-US" altLang="nb-NO" sz="2400" smtClean="0"/>
              <a:t>Was the focus of the research project specified clearly and explicitly?</a:t>
            </a:r>
            <a:endParaRPr lang="nb-NO" altLang="nb-NO" sz="2400" smtClean="0"/>
          </a:p>
          <a:p>
            <a:r>
              <a:rPr lang="en-US" altLang="nb-NO" sz="2400" smtClean="0"/>
              <a:t>Did the client make an explicit commitment to the project?</a:t>
            </a:r>
            <a:endParaRPr lang="nb-NO" altLang="nb-NO" sz="2400" smtClean="0"/>
          </a:p>
          <a:p>
            <a:r>
              <a:rPr lang="en-US" altLang="nb-NO" sz="2400" smtClean="0"/>
              <a:t>Were the roles and responsibilities of the researcher and client organization members specified explicitly?</a:t>
            </a:r>
            <a:endParaRPr lang="nb-NO" altLang="nb-NO" sz="2400" smtClean="0"/>
          </a:p>
          <a:p>
            <a:r>
              <a:rPr lang="en-US" altLang="nb-NO" sz="2400" smtClean="0"/>
              <a:t>Were project objectives and evaluation measures specified explicitly?</a:t>
            </a:r>
            <a:endParaRPr lang="nb-NO" altLang="nb-NO" sz="2400" smtClean="0"/>
          </a:p>
          <a:p>
            <a:r>
              <a:rPr lang="en-US" altLang="nb-NO" sz="2400" smtClean="0"/>
              <a:t>Were the data collection and analysis methods specified explicitly?</a:t>
            </a:r>
            <a:endParaRPr lang="nb-NO" altLang="nb-NO" sz="2400" smtClean="0"/>
          </a:p>
          <a:p>
            <a:endParaRPr lang="en-US" altLang="nb-NO" sz="2400" smtClean="0"/>
          </a:p>
        </p:txBody>
      </p:sp>
    </p:spTree>
    <p:extLst>
      <p:ext uri="{BB962C8B-B14F-4D97-AF65-F5344CB8AC3E}">
        <p14:creationId xmlns:p14="http://schemas.microsoft.com/office/powerpoint/2010/main" val="281885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nb-NO" smtClean="0"/>
              <a:t>Criteria for the Principle of the Cyclical Process Model (CPM)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142875" y="1760538"/>
            <a:ext cx="9115425" cy="4525962"/>
          </a:xfrm>
        </p:spPr>
        <p:txBody>
          <a:bodyPr/>
          <a:lstStyle/>
          <a:p>
            <a:r>
              <a:rPr lang="en-US" altLang="nb-NO" sz="2400" smtClean="0"/>
              <a:t>Did the project follow the CPM or justify any deviation from it?</a:t>
            </a:r>
          </a:p>
          <a:p>
            <a:r>
              <a:rPr lang="en-US" altLang="nb-NO" sz="2400" smtClean="0"/>
              <a:t> Did the researcher conduct an independent diagnosis of the organizational situation?</a:t>
            </a:r>
          </a:p>
          <a:p>
            <a:r>
              <a:rPr lang="en-US" altLang="nb-NO" sz="2400" smtClean="0"/>
              <a:t>Were the planned actions based explicitly on the results of the diagnosis?</a:t>
            </a:r>
          </a:p>
          <a:p>
            <a:r>
              <a:rPr lang="en-US" altLang="nb-NO" sz="2400" smtClean="0"/>
              <a:t>Were the planned actions implemented and evaluated?</a:t>
            </a:r>
          </a:p>
          <a:p>
            <a:r>
              <a:rPr lang="en-US" altLang="nb-NO" sz="2400" smtClean="0"/>
              <a:t>Did the researcher reflect on the outcomes of the intervention?</a:t>
            </a:r>
          </a:p>
          <a:p>
            <a:r>
              <a:rPr lang="en-US" altLang="nb-NO" sz="2400" smtClean="0"/>
              <a:t>Was this reflection followed by an explicit decision on whether or not to proceed through an additional process cycle?</a:t>
            </a:r>
          </a:p>
          <a:p>
            <a:r>
              <a:rPr lang="en-US" altLang="nb-NO" sz="2400" smtClean="0"/>
              <a:t>Were both the exit of the researcher and the conclusion of the project due to either the project objectives being met or some other clearly articulated justification?</a:t>
            </a:r>
          </a:p>
        </p:txBody>
      </p:sp>
    </p:spTree>
    <p:extLst>
      <p:ext uri="{BB962C8B-B14F-4D97-AF65-F5344CB8AC3E}">
        <p14:creationId xmlns:p14="http://schemas.microsoft.com/office/powerpoint/2010/main" val="403603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mtClean="0"/>
              <a:t>Criteria for the Principle of Theory</a:t>
            </a:r>
            <a:r>
              <a:rPr lang="nb-NO" altLang="nb-NO" smtClean="0"/>
              <a:t/>
            </a:r>
            <a:br>
              <a:rPr lang="nb-NO" altLang="nb-NO" smtClean="0"/>
            </a:br>
            <a:endParaRPr lang="en-US" altLang="nb-NO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117600"/>
            <a:ext cx="8686800" cy="4525963"/>
          </a:xfrm>
        </p:spPr>
        <p:txBody>
          <a:bodyPr/>
          <a:lstStyle/>
          <a:p>
            <a:r>
              <a:rPr lang="en-US" altLang="nb-NO" sz="2800" smtClean="0"/>
              <a:t>Were the project activities guided by a theory or set of theories?</a:t>
            </a:r>
            <a:endParaRPr lang="nb-NO" altLang="nb-NO" sz="2800" smtClean="0"/>
          </a:p>
          <a:p>
            <a:r>
              <a:rPr lang="en-US" altLang="nb-NO" sz="2800" smtClean="0"/>
              <a:t>Was the domain of investigation, and the specific problem setting, relevant and significant to the interests of the</a:t>
            </a:r>
            <a:r>
              <a:rPr lang="nb-NO" altLang="nb-NO" sz="2800" smtClean="0"/>
              <a:t> </a:t>
            </a:r>
            <a:r>
              <a:rPr lang="en-US" altLang="nb-NO" sz="2800" smtClean="0"/>
              <a:t>researcher’s community of peers as well as the client?</a:t>
            </a:r>
            <a:endParaRPr lang="nb-NO" altLang="nb-NO" sz="2800" smtClean="0"/>
          </a:p>
          <a:p>
            <a:r>
              <a:rPr lang="en-US" altLang="nb-NO" sz="2800" smtClean="0"/>
              <a:t>Was a theoretically based model used to derive the causes of the observed problem?</a:t>
            </a:r>
            <a:endParaRPr lang="nb-NO" altLang="nb-NO" sz="2800" smtClean="0"/>
          </a:p>
          <a:p>
            <a:r>
              <a:rPr lang="en-US" altLang="nb-NO" sz="2800" smtClean="0"/>
              <a:t>Did the planned intervention follow from this theoretically based model?</a:t>
            </a:r>
            <a:endParaRPr lang="nb-NO" altLang="nb-NO" sz="2800" smtClean="0"/>
          </a:p>
          <a:p>
            <a:r>
              <a:rPr lang="en-US" altLang="nb-NO" sz="2800" smtClean="0"/>
              <a:t>Was the guiding theory, or any other theory, used to evaluate the outcomes of the intervention?</a:t>
            </a:r>
            <a:endParaRPr lang="nb-NO" altLang="nb-NO" sz="2800" smtClean="0"/>
          </a:p>
          <a:p>
            <a:pPr>
              <a:buFont typeface="Arial" charset="0"/>
              <a:buNone/>
            </a:pPr>
            <a:r>
              <a:rPr lang="en-US" altLang="nb-NO" sz="2400" smtClean="0"/>
              <a:t> </a:t>
            </a:r>
            <a:endParaRPr lang="nb-NO" altLang="nb-NO" sz="2400" smtClean="0"/>
          </a:p>
          <a:p>
            <a:endParaRPr lang="en-US" altLang="nb-NO" sz="2400" smtClean="0"/>
          </a:p>
        </p:txBody>
      </p:sp>
    </p:spTree>
    <p:extLst>
      <p:ext uri="{BB962C8B-B14F-4D97-AF65-F5344CB8AC3E}">
        <p14:creationId xmlns:p14="http://schemas.microsoft.com/office/powerpoint/2010/main" val="334759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mtClean="0"/>
              <a:t/>
            </a:r>
            <a:br>
              <a:rPr lang="en-US" altLang="nb-NO" smtClean="0"/>
            </a:br>
            <a:r>
              <a:rPr lang="en-US" altLang="nb-NO" smtClean="0"/>
              <a:t>Criteria for the Principle of Change through Action</a:t>
            </a:r>
            <a:r>
              <a:rPr lang="nb-NO" altLang="nb-NO" smtClean="0"/>
              <a:t/>
            </a:r>
            <a:br>
              <a:rPr lang="nb-NO" altLang="nb-NO" smtClean="0"/>
            </a:br>
            <a:endParaRPr lang="en-US" altLang="nb-NO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sz="2400" smtClean="0"/>
              <a:t> Were both the researcher and client motivated to improve the situation?</a:t>
            </a:r>
            <a:endParaRPr lang="nb-NO" altLang="nb-NO" sz="2400" smtClean="0"/>
          </a:p>
          <a:p>
            <a:r>
              <a:rPr lang="en-US" altLang="nb-NO" sz="2400" smtClean="0"/>
              <a:t>Were the problem and its hypothesized cause(s) specified as a result of the diagnosis?</a:t>
            </a:r>
            <a:endParaRPr lang="nb-NO" altLang="nb-NO" sz="2400" smtClean="0"/>
          </a:p>
          <a:p>
            <a:r>
              <a:rPr lang="en-US" altLang="nb-NO" sz="2400" smtClean="0"/>
              <a:t>Were the planned actions designed to address the hypothesized cause(s)?</a:t>
            </a:r>
            <a:endParaRPr lang="nb-NO" altLang="nb-NO" sz="2400" smtClean="0"/>
          </a:p>
          <a:p>
            <a:r>
              <a:rPr lang="en-US" altLang="nb-NO" sz="2400" smtClean="0"/>
              <a:t>Did the client approve the planned actions before they were implemented?</a:t>
            </a:r>
            <a:endParaRPr lang="nb-NO" altLang="nb-NO" sz="2400" smtClean="0"/>
          </a:p>
          <a:p>
            <a:r>
              <a:rPr lang="en-US" altLang="nb-NO" sz="2400" smtClean="0"/>
              <a:t>Was the organization situation assessed comprehensively both before and after the intervention?</a:t>
            </a:r>
            <a:endParaRPr lang="nb-NO" altLang="nb-NO" sz="2400" smtClean="0"/>
          </a:p>
          <a:p>
            <a:r>
              <a:rPr lang="en-US" altLang="nb-NO" sz="2400" smtClean="0"/>
              <a:t>Were the timing and nature of the actions taken clearly and completely documented?</a:t>
            </a:r>
            <a:endParaRPr lang="nb-NO" altLang="nb-NO" sz="2400" smtClean="0"/>
          </a:p>
          <a:p>
            <a:endParaRPr lang="en-US" altLang="nb-NO" sz="2400" smtClean="0"/>
          </a:p>
        </p:txBody>
      </p:sp>
    </p:spTree>
    <p:extLst>
      <p:ext uri="{BB962C8B-B14F-4D97-AF65-F5344CB8AC3E}">
        <p14:creationId xmlns:p14="http://schemas.microsoft.com/office/powerpoint/2010/main" val="398551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686800" cy="1143000"/>
          </a:xfrm>
        </p:spPr>
        <p:txBody>
          <a:bodyPr/>
          <a:lstStyle/>
          <a:p>
            <a:r>
              <a:rPr lang="en-US" altLang="nb-NO" sz="4000" smtClean="0"/>
              <a:t>Criteria for the Principle of Learning through Reflection</a:t>
            </a:r>
            <a:r>
              <a:rPr lang="nb-NO" altLang="nb-NO" smtClean="0"/>
              <a:t/>
            </a:r>
            <a:br>
              <a:rPr lang="nb-NO" altLang="nb-NO" smtClean="0"/>
            </a:br>
            <a:endParaRPr lang="en-US" altLang="nb-NO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57188" y="1000125"/>
            <a:ext cx="8786812" cy="4929188"/>
          </a:xfrm>
        </p:spPr>
        <p:txBody>
          <a:bodyPr/>
          <a:lstStyle/>
          <a:p>
            <a:r>
              <a:rPr lang="en-US" altLang="nb-NO" sz="2400" smtClean="0"/>
              <a:t>Did the researcher provide progress reports to the client and organizational members?</a:t>
            </a:r>
            <a:endParaRPr lang="nb-NO" altLang="nb-NO" sz="2400" smtClean="0"/>
          </a:p>
          <a:p>
            <a:r>
              <a:rPr lang="en-US" altLang="nb-NO" sz="2400" smtClean="0"/>
              <a:t>Did both the researcher and the client reflect upon the outcomes of the project?</a:t>
            </a:r>
            <a:endParaRPr lang="nb-NO" altLang="nb-NO" sz="2400" smtClean="0"/>
          </a:p>
          <a:p>
            <a:r>
              <a:rPr lang="en-US" altLang="nb-NO" sz="2400" smtClean="0"/>
              <a:t>Were the research activities and outcomes reported clearly and completely?</a:t>
            </a:r>
            <a:endParaRPr lang="nb-NO" altLang="nb-NO" sz="2400" smtClean="0"/>
          </a:p>
          <a:p>
            <a:r>
              <a:rPr lang="en-US" altLang="nb-NO" sz="2400" smtClean="0"/>
              <a:t>Were the results considered in terms of implications for further action in this situation?</a:t>
            </a:r>
            <a:endParaRPr lang="nb-NO" altLang="nb-NO" sz="2400" smtClean="0"/>
          </a:p>
          <a:p>
            <a:r>
              <a:rPr lang="en-US" altLang="nb-NO" sz="2400" smtClean="0"/>
              <a:t>Were the results considered in terms of implications for action to be taken in related research domains?</a:t>
            </a:r>
            <a:endParaRPr lang="nb-NO" altLang="nb-NO" sz="2400" smtClean="0"/>
          </a:p>
          <a:p>
            <a:r>
              <a:rPr lang="en-US" altLang="nb-NO" sz="2400" smtClean="0"/>
              <a:t>Were the results considered in terms of implications for the research community (general knowledge, </a:t>
            </a:r>
            <a:r>
              <a:rPr lang="nb-NO" altLang="nb-NO" sz="2400" smtClean="0"/>
              <a:t>informing/re-informing theory)?</a:t>
            </a:r>
          </a:p>
          <a:p>
            <a:r>
              <a:rPr lang="en-US" altLang="nb-NO" sz="2400" smtClean="0"/>
              <a:t>Were the results considered in terms of the general applicability of CAR?</a:t>
            </a:r>
            <a:endParaRPr lang="nb-NO" altLang="nb-NO" sz="2400" smtClean="0"/>
          </a:p>
          <a:p>
            <a:endParaRPr lang="en-US" altLang="nb-NO" sz="2000" smtClean="0"/>
          </a:p>
        </p:txBody>
      </p:sp>
    </p:spTree>
    <p:extLst>
      <p:ext uri="{BB962C8B-B14F-4D97-AF65-F5344CB8AC3E}">
        <p14:creationId xmlns:p14="http://schemas.microsoft.com/office/powerpoint/2010/main" val="64839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Case </a:t>
            </a:r>
            <a:r>
              <a:rPr lang="nb-NO" dirty="0" err="1" smtClean="0"/>
              <a:t>study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 </a:t>
            </a:r>
            <a:r>
              <a:rPr lang="nb-NO" dirty="0" err="1" smtClean="0"/>
              <a:t>detailed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single </a:t>
            </a:r>
            <a:r>
              <a:rPr lang="nb-NO" dirty="0" err="1" smtClean="0"/>
              <a:t>social</a:t>
            </a:r>
            <a:r>
              <a:rPr lang="nb-NO" dirty="0" smtClean="0"/>
              <a:t> unit</a:t>
            </a:r>
          </a:p>
          <a:p>
            <a:r>
              <a:rPr lang="nb-NO" dirty="0" smtClean="0"/>
              <a:t>The </a:t>
            </a:r>
            <a:r>
              <a:rPr lang="nb-NO" dirty="0" err="1" smtClean="0"/>
              <a:t>social</a:t>
            </a:r>
            <a:r>
              <a:rPr lang="nb-NO" dirty="0" smtClean="0"/>
              <a:t> unit is </a:t>
            </a:r>
            <a:r>
              <a:rPr lang="nb-NO" dirty="0" err="1" smtClean="0"/>
              <a:t>usually</a:t>
            </a:r>
            <a:r>
              <a:rPr lang="nb-NO" dirty="0" smtClean="0"/>
              <a:t> </a:t>
            </a:r>
            <a:r>
              <a:rPr lang="nb-NO" dirty="0" err="1" smtClean="0"/>
              <a:t>located</a:t>
            </a:r>
            <a:r>
              <a:rPr lang="nb-NO" dirty="0" smtClean="0"/>
              <a:t> in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physical</a:t>
            </a:r>
            <a:r>
              <a:rPr lang="nb-NO" dirty="0" smtClean="0"/>
              <a:t> </a:t>
            </a:r>
            <a:r>
              <a:rPr lang="nb-NO" dirty="0" err="1" smtClean="0"/>
              <a:t>space</a:t>
            </a:r>
            <a:r>
              <a:rPr lang="nb-NO" dirty="0" smtClean="0"/>
              <a:t>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people</a:t>
            </a:r>
            <a:r>
              <a:rPr lang="nb-NO" dirty="0" smtClean="0"/>
              <a:t> </a:t>
            </a:r>
            <a:r>
              <a:rPr lang="nb-NO" dirty="0" err="1" smtClean="0"/>
              <a:t>making</a:t>
            </a:r>
            <a:r>
              <a:rPr lang="nb-NO" dirty="0" smtClean="0"/>
              <a:t> up </a:t>
            </a:r>
            <a:r>
              <a:rPr lang="nb-NO" dirty="0" err="1" smtClean="0"/>
              <a:t>the</a:t>
            </a:r>
            <a:r>
              <a:rPr lang="nb-NO" dirty="0" smtClean="0"/>
              <a:t> unit </a:t>
            </a:r>
            <a:r>
              <a:rPr lang="nb-NO" dirty="0" err="1"/>
              <a:t>being</a:t>
            </a:r>
            <a:r>
              <a:rPr lang="nb-NO" dirty="0"/>
              <a:t> </a:t>
            </a:r>
            <a:r>
              <a:rPr lang="nb-NO" dirty="0" err="1"/>
              <a:t>differentiated</a:t>
            </a:r>
            <a:r>
              <a:rPr lang="nb-NO" dirty="0"/>
              <a:t> from </a:t>
            </a:r>
            <a:r>
              <a:rPr lang="nb-NO" dirty="0" err="1"/>
              <a:t>others</a:t>
            </a:r>
            <a:r>
              <a:rPr lang="nb-NO" dirty="0"/>
              <a:t> </a:t>
            </a:r>
            <a:r>
              <a:rPr lang="nb-NO" dirty="0" err="1"/>
              <a:t>who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smtClean="0"/>
              <a:t>not part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smtClean="0"/>
              <a:t>it. The unit has </a:t>
            </a:r>
            <a:r>
              <a:rPr lang="nb-NO" dirty="0" err="1" smtClean="0"/>
              <a:t>clear</a:t>
            </a:r>
            <a:r>
              <a:rPr lang="nb-NO" dirty="0" smtClean="0"/>
              <a:t> </a:t>
            </a:r>
            <a:r>
              <a:rPr lang="nb-NO" dirty="0" err="1" smtClean="0"/>
              <a:t>boundaries</a:t>
            </a:r>
            <a:r>
              <a:rPr lang="nb-NO" dirty="0" smtClean="0"/>
              <a:t> </a:t>
            </a:r>
            <a:r>
              <a:rPr lang="nb-NO" dirty="0" err="1" smtClean="0"/>
              <a:t>which</a:t>
            </a:r>
            <a:r>
              <a:rPr lang="nb-NO" dirty="0" smtClean="0"/>
              <a:t> make it </a:t>
            </a:r>
            <a:r>
              <a:rPr lang="nb-NO" dirty="0" err="1" smtClean="0"/>
              <a:t>easy</a:t>
            </a:r>
            <a:r>
              <a:rPr lang="nb-NO" dirty="0" smtClean="0"/>
              <a:t> to </a:t>
            </a:r>
            <a:r>
              <a:rPr lang="nb-NO" dirty="0" err="1" smtClean="0"/>
              <a:t>identify</a:t>
            </a:r>
            <a:endParaRPr lang="nb-NO" dirty="0" smtClean="0"/>
          </a:p>
          <a:p>
            <a:r>
              <a:rPr lang="nb-NO" dirty="0" smtClean="0"/>
              <a:t>A case </a:t>
            </a:r>
            <a:r>
              <a:rPr lang="nb-NO" dirty="0" err="1" smtClean="0"/>
              <a:t>study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social</a:t>
            </a:r>
            <a:r>
              <a:rPr lang="nb-NO" dirty="0" smtClean="0"/>
              <a:t> </a:t>
            </a:r>
            <a:r>
              <a:rPr lang="nb-NO" dirty="0" err="1" smtClean="0"/>
              <a:t>process</a:t>
            </a:r>
            <a:r>
              <a:rPr lang="nb-NO" dirty="0" smtClean="0"/>
              <a:t>, an </a:t>
            </a:r>
            <a:r>
              <a:rPr lang="nb-NO" dirty="0" err="1" smtClean="0"/>
              <a:t>organization</a:t>
            </a:r>
            <a:r>
              <a:rPr lang="nb-NO" dirty="0" smtClean="0"/>
              <a:t>, or </a:t>
            </a:r>
            <a:r>
              <a:rPr lang="nb-NO" dirty="0" err="1" smtClean="0"/>
              <a:t>any</a:t>
            </a:r>
            <a:r>
              <a:rPr lang="nb-NO" dirty="0" smtClean="0"/>
              <a:t> </a:t>
            </a:r>
            <a:r>
              <a:rPr lang="nb-NO" dirty="0" err="1" smtClean="0"/>
              <a:t>social</a:t>
            </a:r>
            <a:r>
              <a:rPr lang="nb-NO" dirty="0" smtClean="0"/>
              <a:t> </a:t>
            </a:r>
            <a:r>
              <a:rPr lang="nb-NO" dirty="0" err="1" smtClean="0"/>
              <a:t>process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6624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err="1" smtClean="0"/>
              <a:t>When</a:t>
            </a:r>
            <a:r>
              <a:rPr lang="nb-NO" altLang="nb-NO" dirty="0" smtClean="0"/>
              <a:t> case studies?</a:t>
            </a:r>
            <a:endParaRPr lang="nb-NO" altLang="nb-NO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nb-NO" altLang="nb-NO" dirty="0" err="1" smtClean="0"/>
              <a:t>When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what</a:t>
            </a:r>
            <a:r>
              <a:rPr lang="nb-NO" altLang="nb-NO" dirty="0" smtClean="0"/>
              <a:t> and </a:t>
            </a:r>
            <a:r>
              <a:rPr lang="nb-NO" altLang="nb-NO" dirty="0" err="1" smtClean="0"/>
              <a:t>why</a:t>
            </a:r>
            <a:r>
              <a:rPr lang="nb-NO" altLang="nb-NO" dirty="0" smtClean="0"/>
              <a:t> is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question</a:t>
            </a:r>
            <a:endParaRPr lang="nb-NO" altLang="nb-NO" dirty="0" smtClean="0"/>
          </a:p>
          <a:p>
            <a:pPr marL="514350" indent="-514350">
              <a:buFontTx/>
              <a:buAutoNum type="arabicPeriod"/>
            </a:pPr>
            <a:r>
              <a:rPr lang="nb-NO" altLang="nb-NO" dirty="0" err="1" smtClean="0"/>
              <a:t>When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you</a:t>
            </a:r>
            <a:r>
              <a:rPr lang="nb-NO" altLang="nb-NO" dirty="0" smtClean="0"/>
              <a:t> have </a:t>
            </a:r>
            <a:r>
              <a:rPr lang="nb-NO" altLang="nb-NO" dirty="0" err="1" smtClean="0"/>
              <a:t>little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control</a:t>
            </a:r>
            <a:r>
              <a:rPr lang="nb-NO" altLang="nb-NO" dirty="0" smtClean="0"/>
              <a:t> over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«action» </a:t>
            </a:r>
          </a:p>
          <a:p>
            <a:pPr marL="514350" indent="-514350">
              <a:buFontTx/>
              <a:buAutoNum type="arabicPeriod"/>
            </a:pPr>
            <a:r>
              <a:rPr lang="nb-NO" altLang="nb-NO" dirty="0" smtClean="0"/>
              <a:t>A </a:t>
            </a:r>
            <a:r>
              <a:rPr lang="nb-NO" altLang="nb-NO" dirty="0" err="1" smtClean="0"/>
              <a:t>contemporary</a:t>
            </a:r>
            <a:r>
              <a:rPr lang="nb-NO" altLang="nb-NO" dirty="0" smtClean="0"/>
              <a:t> problem in a real </a:t>
            </a:r>
            <a:r>
              <a:rPr lang="nb-NO" altLang="nb-NO" dirty="0" err="1" smtClean="0"/>
              <a:t>life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context</a:t>
            </a:r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271745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Case </a:t>
            </a:r>
            <a:r>
              <a:rPr lang="nb-NO" dirty="0" err="1" smtClean="0"/>
              <a:t>study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uses</a:t>
            </a:r>
            <a:r>
              <a:rPr lang="nb-NO" dirty="0" smtClean="0"/>
              <a:t> </a:t>
            </a:r>
            <a:r>
              <a:rPr lang="nb-NO" dirty="0" err="1" smtClean="0"/>
              <a:t>empirical</a:t>
            </a:r>
            <a:r>
              <a:rPr lang="nb-NO" dirty="0" smtClean="0"/>
              <a:t> </a:t>
            </a:r>
            <a:r>
              <a:rPr lang="nb-NO" dirty="0" err="1" smtClean="0"/>
              <a:t>evidence</a:t>
            </a:r>
            <a:r>
              <a:rPr lang="nb-NO" dirty="0" smtClean="0"/>
              <a:t> from </a:t>
            </a:r>
            <a:r>
              <a:rPr lang="nb-NO" dirty="0" err="1" smtClean="0"/>
              <a:t>one</a:t>
            </a:r>
            <a:r>
              <a:rPr lang="nb-NO" dirty="0" smtClean="0"/>
              <a:t> or more </a:t>
            </a:r>
            <a:r>
              <a:rPr lang="nb-NO" dirty="0" err="1" smtClean="0"/>
              <a:t>organizations</a:t>
            </a:r>
            <a:r>
              <a:rPr lang="nb-NO" dirty="0" smtClean="0"/>
              <a:t> </a:t>
            </a:r>
            <a:r>
              <a:rPr lang="nb-NO" dirty="0" err="1" smtClean="0"/>
              <a:t>where</a:t>
            </a:r>
            <a:r>
              <a:rPr lang="nb-NO" dirty="0" smtClean="0"/>
              <a:t> an </a:t>
            </a:r>
            <a:r>
              <a:rPr lang="nb-NO" dirty="0" err="1" smtClean="0"/>
              <a:t>attempt</a:t>
            </a:r>
            <a:r>
              <a:rPr lang="nb-NO" dirty="0" smtClean="0"/>
              <a:t> is </a:t>
            </a:r>
            <a:r>
              <a:rPr lang="nb-NO" dirty="0" err="1" smtClean="0"/>
              <a:t>made</a:t>
            </a:r>
            <a:r>
              <a:rPr lang="nb-NO" dirty="0" smtClean="0"/>
              <a:t> to </a:t>
            </a:r>
            <a:r>
              <a:rPr lang="nb-NO" dirty="0" err="1" smtClean="0"/>
              <a:t>study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subject</a:t>
            </a:r>
            <a:r>
              <a:rPr lang="nb-NO" dirty="0" smtClean="0"/>
              <a:t> matter in </a:t>
            </a:r>
            <a:r>
              <a:rPr lang="nb-NO" dirty="0" err="1" smtClean="0"/>
              <a:t>context</a:t>
            </a:r>
            <a:r>
              <a:rPr lang="nb-NO" dirty="0" smtClean="0"/>
              <a:t>, Multiple </a:t>
            </a:r>
            <a:r>
              <a:rPr lang="nb-NO" dirty="0" err="1" smtClean="0"/>
              <a:t>sources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evidence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used, </a:t>
            </a:r>
            <a:r>
              <a:rPr lang="nb-NO" dirty="0" err="1" smtClean="0"/>
              <a:t>although</a:t>
            </a:r>
            <a:r>
              <a:rPr lang="nb-NO" dirty="0" smtClean="0"/>
              <a:t> most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evidence</a:t>
            </a:r>
            <a:r>
              <a:rPr lang="nb-NO" dirty="0" smtClean="0"/>
              <a:t> </a:t>
            </a:r>
            <a:r>
              <a:rPr lang="nb-NO" dirty="0" err="1" smtClean="0"/>
              <a:t>comes</a:t>
            </a:r>
            <a:r>
              <a:rPr lang="nb-NO" dirty="0" smtClean="0"/>
              <a:t> from </a:t>
            </a:r>
            <a:r>
              <a:rPr lang="nb-NO" dirty="0" err="1" smtClean="0"/>
              <a:t>interviews</a:t>
            </a:r>
            <a:r>
              <a:rPr lang="nb-NO" dirty="0" smtClean="0"/>
              <a:t> and </a:t>
            </a:r>
            <a:r>
              <a:rPr lang="nb-NO" dirty="0" err="1" smtClean="0"/>
              <a:t>documents</a:t>
            </a:r>
            <a:r>
              <a:rPr lang="nb-NO" dirty="0" smtClean="0"/>
              <a:t>. Michal Myers 2009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000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977900"/>
            <a:ext cx="7459662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533400"/>
            <a:ext cx="75392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 err="1" smtClean="0"/>
              <a:t>When</a:t>
            </a:r>
            <a:r>
              <a:rPr lang="nb-NO" sz="3200" dirty="0" smtClean="0"/>
              <a:t> </a:t>
            </a:r>
            <a:r>
              <a:rPr lang="nb-NO" sz="3200" dirty="0" err="1" smtClean="0"/>
              <a:t>the</a:t>
            </a:r>
            <a:r>
              <a:rPr lang="nb-NO" sz="3200" dirty="0" smtClean="0"/>
              <a:t> </a:t>
            </a:r>
            <a:r>
              <a:rPr lang="nb-NO" sz="3200" dirty="0" err="1" smtClean="0"/>
              <a:t>organization</a:t>
            </a:r>
            <a:r>
              <a:rPr lang="nb-NO" sz="3200" dirty="0" smtClean="0"/>
              <a:t> is </a:t>
            </a:r>
            <a:r>
              <a:rPr lang="nb-NO" sz="3200" dirty="0" err="1" smtClean="0"/>
              <a:t>your</a:t>
            </a:r>
            <a:r>
              <a:rPr lang="nb-NO" sz="3200" dirty="0" smtClean="0"/>
              <a:t> </a:t>
            </a:r>
            <a:r>
              <a:rPr lang="nb-NO" sz="3200" dirty="0" err="1" smtClean="0"/>
              <a:t>laboratory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168219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463" y="1292225"/>
            <a:ext cx="6283325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27103" y="710625"/>
            <a:ext cx="45784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 smtClean="0"/>
              <a:t>Field  </a:t>
            </a:r>
            <a:r>
              <a:rPr lang="nb-NO" sz="3200" dirty="0" err="1" smtClean="0"/>
              <a:t>research</a:t>
            </a:r>
            <a:r>
              <a:rPr lang="nb-NO" sz="3200" dirty="0" smtClean="0"/>
              <a:t> </a:t>
            </a:r>
            <a:r>
              <a:rPr lang="nb-NO" sz="3200" dirty="0" err="1" smtClean="0"/>
              <a:t>methods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74026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7696200" cy="4648200"/>
          </a:xfrm>
        </p:spPr>
        <p:txBody>
          <a:bodyPr/>
          <a:lstStyle/>
          <a:p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The problem statement </a:t>
            </a:r>
          </a:p>
          <a:p>
            <a:r>
              <a:rPr lang="nb-NO" dirty="0" smtClean="0"/>
              <a:t>The purpose statement</a:t>
            </a:r>
          </a:p>
          <a:p>
            <a:r>
              <a:rPr lang="nb-NO" dirty="0" smtClean="0"/>
              <a:t>The </a:t>
            </a:r>
            <a:r>
              <a:rPr lang="nb-NO" dirty="0" err="1" smtClean="0"/>
              <a:t>research</a:t>
            </a:r>
            <a:r>
              <a:rPr lang="nb-NO" dirty="0" smtClean="0"/>
              <a:t> questions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4732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990600" y="620713"/>
            <a:ext cx="7696200" cy="1143000"/>
          </a:xfrm>
        </p:spPr>
        <p:txBody>
          <a:bodyPr/>
          <a:lstStyle/>
          <a:p>
            <a:r>
              <a:rPr lang="nb-NO" altLang="nb-NO" dirty="0" smtClean="0"/>
              <a:t>Case </a:t>
            </a:r>
            <a:r>
              <a:rPr lang="nb-NO" altLang="nb-NO" dirty="0" err="1" smtClean="0"/>
              <a:t>study</a:t>
            </a:r>
            <a:endParaRPr lang="nb-NO" altLang="nb-NO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00213"/>
            <a:ext cx="7696200" cy="4114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nb-NO" altLang="nb-NO" dirty="0" err="1" smtClean="0"/>
              <a:t>Empirical</a:t>
            </a:r>
            <a:r>
              <a:rPr lang="nb-NO" altLang="nb-NO" dirty="0" smtClean="0"/>
              <a:t> studies </a:t>
            </a:r>
            <a:r>
              <a:rPr lang="nb-NO" altLang="nb-NO" dirty="0" err="1" smtClean="0"/>
              <a:t>that</a:t>
            </a:r>
            <a:r>
              <a:rPr lang="nb-NO" altLang="nb-NO" dirty="0" smtClean="0"/>
              <a:t>:</a:t>
            </a:r>
          </a:p>
          <a:p>
            <a:pPr marL="0" indent="0">
              <a:buFontTx/>
              <a:buAutoNum type="arabicPeriod"/>
            </a:pPr>
            <a:r>
              <a:rPr lang="nb-NO" altLang="nb-NO" dirty="0" smtClean="0"/>
              <a:t> «</a:t>
            </a:r>
            <a:r>
              <a:rPr lang="nb-NO" altLang="nb-NO" dirty="0" err="1" smtClean="0"/>
              <a:t>investigating</a:t>
            </a:r>
            <a:r>
              <a:rPr lang="nb-NO" altLang="nb-NO" dirty="0" smtClean="0"/>
              <a:t> a </a:t>
            </a:r>
            <a:r>
              <a:rPr lang="nb-NO" altLang="nb-NO" dirty="0" err="1" smtClean="0"/>
              <a:t>contemporary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phenomenon</a:t>
            </a:r>
            <a:endParaRPr lang="nb-NO" altLang="nb-NO" dirty="0" smtClean="0"/>
          </a:p>
          <a:p>
            <a:pPr marL="0" indent="0">
              <a:buFontTx/>
              <a:buAutoNum type="arabicPeriod"/>
            </a:pPr>
            <a:r>
              <a:rPr lang="nb-NO" altLang="nb-NO" dirty="0" smtClean="0"/>
              <a:t> </a:t>
            </a:r>
            <a:r>
              <a:rPr lang="nb-NO" altLang="nb-NO" dirty="0" err="1" smtClean="0"/>
              <a:t>within</a:t>
            </a:r>
            <a:r>
              <a:rPr lang="nb-NO" altLang="nb-NO" dirty="0" smtClean="0"/>
              <a:t> a real </a:t>
            </a:r>
            <a:r>
              <a:rPr lang="nb-NO" altLang="nb-NO" dirty="0" err="1" smtClean="0"/>
              <a:t>life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context</a:t>
            </a:r>
            <a:endParaRPr lang="nb-NO" altLang="nb-NO" dirty="0" smtClean="0"/>
          </a:p>
          <a:p>
            <a:pPr marL="0" indent="0">
              <a:buFontTx/>
              <a:buAutoNum type="arabicPeriod"/>
            </a:pPr>
            <a:r>
              <a:rPr lang="nb-NO" altLang="nb-NO" dirty="0" smtClean="0"/>
              <a:t> </a:t>
            </a:r>
            <a:r>
              <a:rPr lang="nb-NO" altLang="nb-NO" dirty="0" err="1" smtClean="0"/>
              <a:t>when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boundaries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between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phenomenon</a:t>
            </a:r>
            <a:r>
              <a:rPr lang="nb-NO" altLang="nb-NO" dirty="0" smtClean="0"/>
              <a:t> and </a:t>
            </a:r>
            <a:r>
              <a:rPr lang="nb-NO" altLang="nb-NO" dirty="0" err="1" smtClean="0"/>
              <a:t>context</a:t>
            </a:r>
            <a:r>
              <a:rPr lang="nb-NO" altLang="nb-NO" dirty="0" smtClean="0"/>
              <a:t> is not </a:t>
            </a:r>
            <a:r>
              <a:rPr lang="nb-NO" altLang="nb-NO" dirty="0" err="1" smtClean="0"/>
              <a:t>clearly</a:t>
            </a:r>
            <a:r>
              <a:rPr lang="nb-NO" altLang="nb-NO" dirty="0" smtClean="0"/>
              <a:t> evident</a:t>
            </a:r>
          </a:p>
          <a:p>
            <a:pPr marL="0" indent="0">
              <a:buFontTx/>
              <a:buAutoNum type="arabicPeriod"/>
            </a:pPr>
            <a:r>
              <a:rPr lang="nb-NO" altLang="nb-NO" dirty="0" smtClean="0"/>
              <a:t>I n </a:t>
            </a:r>
            <a:r>
              <a:rPr lang="nb-NO" altLang="nb-NO" dirty="0" err="1" smtClean="0"/>
              <a:t>which</a:t>
            </a:r>
            <a:r>
              <a:rPr lang="nb-NO" altLang="nb-NO" dirty="0" smtClean="0"/>
              <a:t> multiple </a:t>
            </a:r>
            <a:r>
              <a:rPr lang="nb-NO" altLang="nb-NO" dirty="0" err="1" smtClean="0"/>
              <a:t>sources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evidence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are</a:t>
            </a:r>
            <a:r>
              <a:rPr lang="nb-NO" altLang="nb-NO" dirty="0" smtClean="0"/>
              <a:t> used»(</a:t>
            </a:r>
            <a:r>
              <a:rPr lang="nb-NO" altLang="nb-NO" dirty="0" err="1" smtClean="0"/>
              <a:t>Yin</a:t>
            </a:r>
            <a:r>
              <a:rPr lang="nb-NO" altLang="nb-NO" dirty="0" smtClean="0"/>
              <a:t> 1989:23)</a:t>
            </a:r>
          </a:p>
          <a:p>
            <a:pPr marL="0" indent="0">
              <a:buFontTx/>
              <a:buNone/>
            </a:pPr>
            <a:r>
              <a:rPr lang="nb-NO" altLang="nb-NO" dirty="0" err="1" smtClean="0"/>
              <a:t>They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can</a:t>
            </a:r>
            <a:r>
              <a:rPr lang="nb-NO" altLang="nb-NO" dirty="0" smtClean="0"/>
              <a:t> be used in </a:t>
            </a:r>
            <a:r>
              <a:rPr lang="nb-NO" altLang="nb-NO" dirty="0" err="1" smtClean="0"/>
              <a:t>three</a:t>
            </a:r>
            <a:r>
              <a:rPr lang="nb-NO" altLang="nb-NO" dirty="0" smtClean="0"/>
              <a:t> modes: </a:t>
            </a:r>
            <a:r>
              <a:rPr lang="nb-NO" altLang="nb-NO" dirty="0" err="1" smtClean="0"/>
              <a:t>Explanatory</a:t>
            </a:r>
            <a:r>
              <a:rPr lang="nb-NO" altLang="nb-NO" dirty="0" smtClean="0"/>
              <a:t>, </a:t>
            </a:r>
            <a:r>
              <a:rPr lang="nb-NO" altLang="nb-NO" dirty="0" err="1" smtClean="0"/>
              <a:t>descriptive</a:t>
            </a:r>
            <a:r>
              <a:rPr lang="nb-NO" altLang="nb-NO" dirty="0" smtClean="0"/>
              <a:t> and </a:t>
            </a:r>
            <a:r>
              <a:rPr lang="nb-NO" altLang="nb-NO" dirty="0" err="1" smtClean="0"/>
              <a:t>exploratory</a:t>
            </a:r>
            <a:endParaRPr lang="nb-NO" altLang="nb-NO" dirty="0" smtClean="0"/>
          </a:p>
          <a:p>
            <a:pPr marL="0" indent="0">
              <a:buFontTx/>
              <a:buAutoNum type="arabicPeriod"/>
            </a:pP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300775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/>
          <a:p>
            <a:fld id="{CA8B181C-1188-4A0C-8866-3C42C9F7CA9E}" type="slidenum">
              <a:rPr lang="ko-KR" altLang="en-US" smtClean="0"/>
              <a:pPr/>
              <a:t>39</a:t>
            </a:fld>
            <a:endParaRPr lang="en-US" altLang="ko-KR"/>
          </a:p>
        </p:txBody>
      </p:sp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sz="3200" b="1" smtClean="0"/>
              <a:t>Vee heuristic</a:t>
            </a:r>
          </a:p>
        </p:txBody>
      </p:sp>
      <p:cxnSp>
        <p:nvCxnSpPr>
          <p:cNvPr id="7" name="Rett linje 6"/>
          <p:cNvCxnSpPr/>
          <p:nvPr/>
        </p:nvCxnSpPr>
        <p:spPr>
          <a:xfrm rot="16200000" flipH="1">
            <a:off x="964407" y="2964656"/>
            <a:ext cx="4000500" cy="1785937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 rot="5400000">
            <a:off x="2893219" y="2821781"/>
            <a:ext cx="4000500" cy="2071688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857250" y="1857375"/>
            <a:ext cx="1214438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/>
          <p:cNvCxnSpPr/>
          <p:nvPr/>
        </p:nvCxnSpPr>
        <p:spPr>
          <a:xfrm>
            <a:off x="5929313" y="1857375"/>
            <a:ext cx="1214437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Sylinder 13"/>
          <p:cNvSpPr txBox="1">
            <a:spLocks noChangeArrowheads="1"/>
          </p:cNvSpPr>
          <p:nvPr/>
        </p:nvSpPr>
        <p:spPr bwMode="auto">
          <a:xfrm>
            <a:off x="3214688" y="5929313"/>
            <a:ext cx="1465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 dirty="0" err="1">
                <a:cs typeface="Arial" charset="0"/>
              </a:rPr>
              <a:t>Observed</a:t>
            </a:r>
            <a:r>
              <a:rPr lang="nb-NO" sz="1200" b="1" dirty="0">
                <a:cs typeface="Arial" charset="0"/>
              </a:rPr>
              <a:t> </a:t>
            </a:r>
            <a:r>
              <a:rPr lang="nb-NO" sz="1200" b="1" dirty="0" err="1">
                <a:cs typeface="Arial" charset="0"/>
              </a:rPr>
              <a:t>events</a:t>
            </a:r>
            <a:r>
              <a:rPr lang="nb-NO" sz="1200" b="1" dirty="0">
                <a:cs typeface="Arial" charset="0"/>
              </a:rPr>
              <a:t> </a:t>
            </a:r>
          </a:p>
          <a:p>
            <a:pPr eaLnBrk="1" hangingPunct="1"/>
            <a:r>
              <a:rPr lang="nb-NO" sz="1200" b="1" dirty="0">
                <a:cs typeface="Arial" charset="0"/>
              </a:rPr>
              <a:t>and </a:t>
            </a:r>
            <a:r>
              <a:rPr lang="nb-NO" sz="1200" b="1" dirty="0" err="1">
                <a:cs typeface="Arial" charset="0"/>
              </a:rPr>
              <a:t>objects</a:t>
            </a:r>
            <a:endParaRPr lang="nb-NO" sz="1200" b="1" dirty="0">
              <a:cs typeface="Arial" charset="0"/>
            </a:endParaRPr>
          </a:p>
        </p:txBody>
      </p:sp>
      <p:sp>
        <p:nvSpPr>
          <p:cNvPr id="12" name="TekstSylinder 14"/>
          <p:cNvSpPr txBox="1">
            <a:spLocks noChangeArrowheads="1"/>
          </p:cNvSpPr>
          <p:nvPr/>
        </p:nvSpPr>
        <p:spPr bwMode="auto">
          <a:xfrm>
            <a:off x="2571750" y="5072063"/>
            <a:ext cx="1039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>
                <a:cs typeface="Arial" charset="0"/>
              </a:rPr>
              <a:t>Constructs,</a:t>
            </a:r>
          </a:p>
          <a:p>
            <a:pPr eaLnBrk="1" hangingPunct="1"/>
            <a:r>
              <a:rPr lang="nb-NO" sz="1200" b="1">
                <a:cs typeface="Arial" charset="0"/>
              </a:rPr>
              <a:t>variables</a:t>
            </a:r>
          </a:p>
        </p:txBody>
      </p:sp>
      <p:sp>
        <p:nvSpPr>
          <p:cNvPr id="13" name="TekstSylinder 15"/>
          <p:cNvSpPr txBox="1">
            <a:spLocks noChangeArrowheads="1"/>
          </p:cNvSpPr>
          <p:nvPr/>
        </p:nvSpPr>
        <p:spPr bwMode="auto">
          <a:xfrm>
            <a:off x="1857375" y="3714750"/>
            <a:ext cx="885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>
                <a:cs typeface="Arial" charset="0"/>
              </a:rPr>
              <a:t>Concepts</a:t>
            </a:r>
          </a:p>
        </p:txBody>
      </p:sp>
      <p:sp>
        <p:nvSpPr>
          <p:cNvPr id="14" name="TekstSylinder 16"/>
          <p:cNvSpPr txBox="1">
            <a:spLocks noChangeArrowheads="1"/>
          </p:cNvSpPr>
          <p:nvPr/>
        </p:nvSpPr>
        <p:spPr bwMode="auto">
          <a:xfrm>
            <a:off x="2357438" y="4357688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>
                <a:cs typeface="Arial" charset="0"/>
              </a:rPr>
              <a:t>Method</a:t>
            </a:r>
          </a:p>
        </p:txBody>
      </p:sp>
      <p:sp>
        <p:nvSpPr>
          <p:cNvPr id="15" name="TekstSylinder 17"/>
          <p:cNvSpPr txBox="1">
            <a:spLocks noChangeArrowheads="1"/>
          </p:cNvSpPr>
          <p:nvPr/>
        </p:nvSpPr>
        <p:spPr bwMode="auto">
          <a:xfrm>
            <a:off x="1785938" y="3143250"/>
            <a:ext cx="8255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 dirty="0" err="1">
                <a:cs typeface="Arial" charset="0"/>
              </a:rPr>
              <a:t>Theories</a:t>
            </a:r>
            <a:endParaRPr lang="nb-NO" sz="1200" b="1" dirty="0">
              <a:cs typeface="Arial" charset="0"/>
            </a:endParaRPr>
          </a:p>
        </p:txBody>
      </p:sp>
      <p:sp>
        <p:nvSpPr>
          <p:cNvPr id="16" name="TekstSylinder 18"/>
          <p:cNvSpPr txBox="1">
            <a:spLocks noChangeArrowheads="1"/>
          </p:cNvSpPr>
          <p:nvPr/>
        </p:nvSpPr>
        <p:spPr bwMode="auto">
          <a:xfrm>
            <a:off x="1214438" y="2500313"/>
            <a:ext cx="1193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>
                <a:cs typeface="Arial" charset="0"/>
              </a:rPr>
              <a:t>Epistemology</a:t>
            </a:r>
          </a:p>
        </p:txBody>
      </p:sp>
      <p:sp>
        <p:nvSpPr>
          <p:cNvPr id="17" name="TekstSylinder 19"/>
          <p:cNvSpPr txBox="1">
            <a:spLocks noChangeArrowheads="1"/>
          </p:cNvSpPr>
          <p:nvPr/>
        </p:nvSpPr>
        <p:spPr bwMode="auto">
          <a:xfrm>
            <a:off x="1143000" y="1857375"/>
            <a:ext cx="973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>
                <a:cs typeface="Arial" charset="0"/>
              </a:rPr>
              <a:t>Values, </a:t>
            </a:r>
          </a:p>
          <a:p>
            <a:pPr eaLnBrk="1" hangingPunct="1"/>
            <a:r>
              <a:rPr lang="nb-NO" sz="1200" b="1">
                <a:cs typeface="Arial" charset="0"/>
              </a:rPr>
              <a:t>world view</a:t>
            </a:r>
          </a:p>
        </p:txBody>
      </p:sp>
      <p:sp>
        <p:nvSpPr>
          <p:cNvPr id="18" name="TekstSylinder 20"/>
          <p:cNvSpPr txBox="1">
            <a:spLocks noChangeArrowheads="1"/>
          </p:cNvSpPr>
          <p:nvPr/>
        </p:nvSpPr>
        <p:spPr bwMode="auto">
          <a:xfrm>
            <a:off x="4286250" y="5143500"/>
            <a:ext cx="7985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 dirty="0" err="1">
                <a:cs typeface="Arial" charset="0"/>
              </a:rPr>
              <a:t>Records</a:t>
            </a:r>
            <a:endParaRPr lang="nb-NO" sz="1200" b="1" dirty="0">
              <a:cs typeface="Arial" charset="0"/>
            </a:endParaRPr>
          </a:p>
        </p:txBody>
      </p:sp>
      <p:sp>
        <p:nvSpPr>
          <p:cNvPr id="19" name="TekstSylinder 21"/>
          <p:cNvSpPr txBox="1">
            <a:spLocks noChangeArrowheads="1"/>
          </p:cNvSpPr>
          <p:nvPr/>
        </p:nvSpPr>
        <p:spPr bwMode="auto">
          <a:xfrm>
            <a:off x="4643438" y="4429125"/>
            <a:ext cx="828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 dirty="0" err="1">
                <a:cs typeface="Arial" charset="0"/>
              </a:rPr>
              <a:t>Findings</a:t>
            </a:r>
            <a:endParaRPr lang="nb-NO" sz="1200" b="1" dirty="0">
              <a:cs typeface="Arial" charset="0"/>
            </a:endParaRPr>
          </a:p>
        </p:txBody>
      </p:sp>
      <p:sp>
        <p:nvSpPr>
          <p:cNvPr id="20" name="TekstSylinder 22"/>
          <p:cNvSpPr txBox="1">
            <a:spLocks noChangeArrowheads="1"/>
          </p:cNvSpPr>
          <p:nvPr/>
        </p:nvSpPr>
        <p:spPr bwMode="auto">
          <a:xfrm>
            <a:off x="4929188" y="3714750"/>
            <a:ext cx="739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 dirty="0" err="1">
                <a:cs typeface="Arial" charset="0"/>
              </a:rPr>
              <a:t>Results</a:t>
            </a:r>
            <a:endParaRPr lang="nb-NO" sz="1200" b="1" dirty="0">
              <a:cs typeface="Arial" charset="0"/>
            </a:endParaRPr>
          </a:p>
        </p:txBody>
      </p:sp>
      <p:sp>
        <p:nvSpPr>
          <p:cNvPr id="21" name="TekstSylinder 23"/>
          <p:cNvSpPr txBox="1">
            <a:spLocks noChangeArrowheads="1"/>
          </p:cNvSpPr>
          <p:nvPr/>
        </p:nvSpPr>
        <p:spPr bwMode="auto">
          <a:xfrm>
            <a:off x="5286375" y="3071813"/>
            <a:ext cx="1262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 dirty="0" err="1">
                <a:cs typeface="Arial" charset="0"/>
              </a:rPr>
              <a:t>Interpretations</a:t>
            </a:r>
            <a:endParaRPr lang="nb-NO" sz="1200" b="1" dirty="0">
              <a:cs typeface="Arial" charset="0"/>
            </a:endParaRPr>
          </a:p>
          <a:p>
            <a:pPr eaLnBrk="1" hangingPunct="1"/>
            <a:r>
              <a:rPr lang="nb-NO" sz="1200" b="1" dirty="0" err="1">
                <a:cs typeface="Arial" charset="0"/>
              </a:rPr>
              <a:t>explanations</a:t>
            </a:r>
            <a:endParaRPr lang="nb-NO" sz="1200" b="1" dirty="0">
              <a:cs typeface="Arial" charset="0"/>
            </a:endParaRPr>
          </a:p>
        </p:txBody>
      </p:sp>
      <p:sp>
        <p:nvSpPr>
          <p:cNvPr id="22" name="TekstSylinder 24"/>
          <p:cNvSpPr txBox="1">
            <a:spLocks noChangeArrowheads="1"/>
          </p:cNvSpPr>
          <p:nvPr/>
        </p:nvSpPr>
        <p:spPr bwMode="auto">
          <a:xfrm>
            <a:off x="5643563" y="2500313"/>
            <a:ext cx="15287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 dirty="0">
                <a:cs typeface="Arial" charset="0"/>
              </a:rPr>
              <a:t>Knowledge </a:t>
            </a:r>
            <a:r>
              <a:rPr lang="nb-NO" sz="1200" b="1" dirty="0" err="1">
                <a:cs typeface="Arial" charset="0"/>
              </a:rPr>
              <a:t>claims</a:t>
            </a:r>
            <a:endParaRPr lang="nb-NO" sz="1200" b="1" dirty="0">
              <a:cs typeface="Arial" charset="0"/>
            </a:endParaRPr>
          </a:p>
        </p:txBody>
      </p:sp>
      <p:sp>
        <p:nvSpPr>
          <p:cNvPr id="23" name="TekstSylinder 25"/>
          <p:cNvSpPr txBox="1">
            <a:spLocks noChangeArrowheads="1"/>
          </p:cNvSpPr>
          <p:nvPr/>
        </p:nvSpPr>
        <p:spPr bwMode="auto">
          <a:xfrm>
            <a:off x="5929313" y="1928813"/>
            <a:ext cx="1108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>
                <a:cs typeface="Arial" charset="0"/>
              </a:rPr>
              <a:t>Value claims</a:t>
            </a:r>
          </a:p>
        </p:txBody>
      </p:sp>
      <p:sp>
        <p:nvSpPr>
          <p:cNvPr id="24" name="TekstSylinder 26"/>
          <p:cNvSpPr txBox="1">
            <a:spLocks noChangeArrowheads="1"/>
          </p:cNvSpPr>
          <p:nvPr/>
        </p:nvSpPr>
        <p:spPr bwMode="auto">
          <a:xfrm>
            <a:off x="698024" y="1513494"/>
            <a:ext cx="1252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 dirty="0">
                <a:cs typeface="Arial" charset="0"/>
              </a:rPr>
              <a:t>CONCEPTUAL</a:t>
            </a:r>
          </a:p>
        </p:txBody>
      </p:sp>
      <p:sp>
        <p:nvSpPr>
          <p:cNvPr id="25" name="TekstSylinder 27"/>
          <p:cNvSpPr txBox="1">
            <a:spLocks noChangeArrowheads="1"/>
          </p:cNvSpPr>
          <p:nvPr/>
        </p:nvSpPr>
        <p:spPr bwMode="auto">
          <a:xfrm>
            <a:off x="6000750" y="1500188"/>
            <a:ext cx="16652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>
                <a:cs typeface="Arial" charset="0"/>
              </a:rPr>
              <a:t>METHODOLOGICAL</a:t>
            </a:r>
          </a:p>
        </p:txBody>
      </p:sp>
      <p:sp>
        <p:nvSpPr>
          <p:cNvPr id="26" name="Nedoverbuet pil 25"/>
          <p:cNvSpPr/>
          <p:nvPr/>
        </p:nvSpPr>
        <p:spPr>
          <a:xfrm rot="16200000">
            <a:off x="3003106" y="2161005"/>
            <a:ext cx="1214438" cy="50006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chemeClr val="tx1"/>
              </a:solidFill>
            </a:endParaRPr>
          </a:p>
        </p:txBody>
      </p:sp>
      <p:sp>
        <p:nvSpPr>
          <p:cNvPr id="27" name="Nedoverbuet pil 26"/>
          <p:cNvSpPr/>
          <p:nvPr/>
        </p:nvSpPr>
        <p:spPr>
          <a:xfrm rot="5400000">
            <a:off x="4149693" y="2216250"/>
            <a:ext cx="1214437" cy="50006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chemeClr val="tx1"/>
              </a:solidFill>
            </a:endParaRPr>
          </a:p>
        </p:txBody>
      </p:sp>
      <p:sp>
        <p:nvSpPr>
          <p:cNvPr id="29" name="TekstSylinder 33"/>
          <p:cNvSpPr txBox="1">
            <a:spLocks noChangeArrowheads="1"/>
          </p:cNvSpPr>
          <p:nvPr/>
        </p:nvSpPr>
        <p:spPr bwMode="auto">
          <a:xfrm>
            <a:off x="5214938" y="6215063"/>
            <a:ext cx="40179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200" b="1" dirty="0" err="1"/>
              <a:t>After</a:t>
            </a:r>
            <a:r>
              <a:rPr lang="nb-NO" sz="1200" b="1" dirty="0"/>
              <a:t> </a:t>
            </a:r>
            <a:r>
              <a:rPr lang="nb-NO" sz="1200" b="1" dirty="0" err="1"/>
              <a:t>Novak</a:t>
            </a:r>
            <a:r>
              <a:rPr lang="nb-NO" sz="1200" b="1" dirty="0"/>
              <a:t>, J.D. and </a:t>
            </a:r>
            <a:r>
              <a:rPr lang="nb-NO" sz="1200" b="1" dirty="0" err="1"/>
              <a:t>Gowin</a:t>
            </a:r>
            <a:r>
              <a:rPr lang="nb-NO" sz="1200" b="1" dirty="0"/>
              <a:t>, D.B. (2004).</a:t>
            </a:r>
          </a:p>
          <a:p>
            <a:pPr eaLnBrk="1" hangingPunct="1"/>
            <a:r>
              <a:rPr lang="nb-NO" sz="1200" b="1" i="1" dirty="0"/>
              <a:t>Learning </a:t>
            </a:r>
            <a:r>
              <a:rPr lang="nb-NO" sz="1200" b="1" i="1" dirty="0" err="1"/>
              <a:t>how</a:t>
            </a:r>
            <a:r>
              <a:rPr lang="nb-NO" sz="1200" b="1" i="1" dirty="0"/>
              <a:t> to </a:t>
            </a:r>
            <a:r>
              <a:rPr lang="nb-NO" sz="1200" b="1" i="1" dirty="0" err="1"/>
              <a:t>Learn</a:t>
            </a:r>
            <a:r>
              <a:rPr lang="nb-NO" sz="1200" b="1" dirty="0"/>
              <a:t>. Cambridge </a:t>
            </a:r>
            <a:r>
              <a:rPr lang="nb-NO" sz="1200" b="1" dirty="0" err="1"/>
              <a:t>University</a:t>
            </a:r>
            <a:r>
              <a:rPr lang="nb-NO" sz="1200" b="1" dirty="0"/>
              <a:t> Press</a:t>
            </a:r>
          </a:p>
        </p:txBody>
      </p:sp>
      <p:sp>
        <p:nvSpPr>
          <p:cNvPr id="30" name="Rektangel 29"/>
          <p:cNvSpPr/>
          <p:nvPr/>
        </p:nvSpPr>
        <p:spPr>
          <a:xfrm>
            <a:off x="3643306" y="2143116"/>
            <a:ext cx="1223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ea typeface="굴림" charset="-127"/>
              </a:rPr>
              <a:t>Research</a:t>
            </a:r>
          </a:p>
          <a:p>
            <a:r>
              <a:rPr lang="en-US" altLang="ko-KR" b="1" dirty="0" smtClean="0">
                <a:ea typeface="굴림" charset="-127"/>
              </a:rPr>
              <a:t>question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797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1567653"/>
            <a:ext cx="7696201" cy="4909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446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Norad-hisp</Template>
  <TotalTime>17629</TotalTime>
  <Words>1878</Words>
  <Application>Microsoft Office PowerPoint</Application>
  <PresentationFormat>On-screen Show (4:3)</PresentationFormat>
  <Paragraphs>613</Paragraphs>
  <Slides>40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Blank Presentation</vt:lpstr>
      <vt:lpstr>Action Research workshop</vt:lpstr>
      <vt:lpstr>The research process</vt:lpstr>
      <vt:lpstr>Research method</vt:lpstr>
      <vt:lpstr>PowerPoint Presentation</vt:lpstr>
      <vt:lpstr>Research Design</vt:lpstr>
      <vt:lpstr>Research design</vt:lpstr>
      <vt:lpstr>Research Design</vt:lpstr>
      <vt:lpstr>Key choises of research design</vt:lpstr>
      <vt:lpstr>Qualitative research</vt:lpstr>
      <vt:lpstr>PowerPoint Presentation</vt:lpstr>
      <vt:lpstr>Model for qualitive research design</vt:lpstr>
      <vt:lpstr>The role of the research questions</vt:lpstr>
      <vt:lpstr>PowerPoint Presentation</vt:lpstr>
      <vt:lpstr>Focusing Research</vt:lpstr>
      <vt:lpstr>The 7 Steps</vt:lpstr>
      <vt:lpstr>PowerPoint Presentation</vt:lpstr>
      <vt:lpstr>Action research</vt:lpstr>
      <vt:lpstr>Action Research</vt:lpstr>
      <vt:lpstr>Connecting research interest and problem solving: Integrated model</vt:lpstr>
      <vt:lpstr>Connecting research interest and problem solving: Parallell model</vt:lpstr>
      <vt:lpstr>Representations of the action research cycle</vt:lpstr>
      <vt:lpstr>The Action Research Cycle</vt:lpstr>
      <vt:lpstr>Action Research cycle</vt:lpstr>
      <vt:lpstr>AR cycle continue</vt:lpstr>
      <vt:lpstr>Principles for Canonical Action Research (Davison et al (2004)</vt:lpstr>
      <vt:lpstr>Principles for Cannonical action Research</vt:lpstr>
      <vt:lpstr>     Criteria for the Principle of the Researcher–Client Agreement (RCA)   </vt:lpstr>
      <vt:lpstr>Criteria for the Principle of the Cyclical Process Model (CPM)</vt:lpstr>
      <vt:lpstr>Criteria for the Principle of Theory </vt:lpstr>
      <vt:lpstr> Criteria for the Principle of Change through Action </vt:lpstr>
      <vt:lpstr>Criteria for the Principle of Learning through Reflection </vt:lpstr>
      <vt:lpstr>Case study</vt:lpstr>
      <vt:lpstr>When case studies?</vt:lpstr>
      <vt:lpstr>PowerPoint Presentation</vt:lpstr>
      <vt:lpstr>PowerPoint Presentation</vt:lpstr>
      <vt:lpstr>PowerPoint Presentation</vt:lpstr>
      <vt:lpstr>PowerPoint Presentation</vt:lpstr>
      <vt:lpstr>Case study</vt:lpstr>
      <vt:lpstr>Vee heuristic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Extending Commons Based Peer Production to the South</dc:title>
  <dc:creator>knutst_adm</dc:creator>
  <cp:lastModifiedBy>Kristin Braa</cp:lastModifiedBy>
  <cp:revision>286</cp:revision>
  <dcterms:created xsi:type="dcterms:W3CDTF">2008-12-16T08:14:32Z</dcterms:created>
  <dcterms:modified xsi:type="dcterms:W3CDTF">2014-09-22T13:17:58Z</dcterms:modified>
</cp:coreProperties>
</file>