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1" r:id="rId1"/>
  </p:sldMasterIdLst>
  <p:notesMasterIdLst>
    <p:notesMasterId r:id="rId37"/>
  </p:notesMasterIdLst>
  <p:handoutMasterIdLst>
    <p:handoutMasterId r:id="rId38"/>
  </p:handoutMasterIdLst>
  <p:sldIdLst>
    <p:sldId id="567" r:id="rId2"/>
    <p:sldId id="545" r:id="rId3"/>
    <p:sldId id="538" r:id="rId4"/>
    <p:sldId id="526" r:id="rId5"/>
    <p:sldId id="536" r:id="rId6"/>
    <p:sldId id="534" r:id="rId7"/>
    <p:sldId id="535" r:id="rId8"/>
    <p:sldId id="529" r:id="rId9"/>
    <p:sldId id="537" r:id="rId10"/>
    <p:sldId id="603" r:id="rId11"/>
    <p:sldId id="531" r:id="rId12"/>
    <p:sldId id="532" r:id="rId13"/>
    <p:sldId id="533" r:id="rId14"/>
    <p:sldId id="568" r:id="rId15"/>
    <p:sldId id="539" r:id="rId16"/>
    <p:sldId id="540" r:id="rId17"/>
    <p:sldId id="541" r:id="rId18"/>
    <p:sldId id="542" r:id="rId19"/>
    <p:sldId id="543" r:id="rId20"/>
    <p:sldId id="544" r:id="rId21"/>
    <p:sldId id="569" r:id="rId22"/>
    <p:sldId id="548" r:id="rId23"/>
    <p:sldId id="588" r:id="rId24"/>
    <p:sldId id="589" r:id="rId25"/>
    <p:sldId id="604" r:id="rId26"/>
    <p:sldId id="590" r:id="rId27"/>
    <p:sldId id="592" r:id="rId28"/>
    <p:sldId id="595" r:id="rId29"/>
    <p:sldId id="596" r:id="rId30"/>
    <p:sldId id="597" r:id="rId31"/>
    <p:sldId id="598" r:id="rId32"/>
    <p:sldId id="599" r:id="rId33"/>
    <p:sldId id="600" r:id="rId34"/>
    <p:sldId id="601" r:id="rId35"/>
    <p:sldId id="602" r:id="rId36"/>
  </p:sldIdLst>
  <p:sldSz cx="9144000" cy="6858000" type="screen4x3"/>
  <p:notesSz cx="9906000" cy="67945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38" autoAdjust="0"/>
    <p:restoredTop sz="94684" autoAdjust="0"/>
  </p:normalViewPr>
  <p:slideViewPr>
    <p:cSldViewPr>
      <p:cViewPr varScale="1">
        <p:scale>
          <a:sx n="65" d="100"/>
          <a:sy n="65" d="100"/>
        </p:scale>
        <p:origin x="-108" y="-11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8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13402" y="1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4776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23" tIns="47711" rIns="95423" bIns="4771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13402" y="6454776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23" tIns="47711" rIns="95423" bIns="477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6707DAAB-7DBC-4B8A-8226-2637F6D866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97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 Narrow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109" y="1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 Narrow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8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54375" y="509588"/>
            <a:ext cx="3397250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597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23" tIns="47711" rIns="95423" bIns="4771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 Narrow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109" y="6453597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23" tIns="47711" rIns="95423" bIns="477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 Narrow" pitchFamily="34" charset="0"/>
              </a:defRPr>
            </a:lvl1pPr>
          </a:lstStyle>
          <a:p>
            <a:pPr>
              <a:defRPr/>
            </a:pPr>
            <a:fld id="{794F7B73-A948-43B8-89C6-AEBDA21692F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13289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8C8805-BE76-4999-A065-324C78F85EB4}" type="slidenum">
              <a:rPr lang="en-US"/>
              <a:pPr/>
              <a:t>9</a:t>
            </a:fld>
            <a:endParaRPr lang="en-US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252788" y="508000"/>
            <a:ext cx="3400425" cy="2549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89926" y="3226894"/>
            <a:ext cx="7926150" cy="305828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806DC06-E18E-45F9-94B3-2412E8B88DAF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FECB23-E420-4E0A-A6CC-E0E2D0B067DC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nb-NO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22F56A8D-0C70-446F-8946-EDD0F366C41E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nb-NO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86AA4482-804D-4B81-B6FB-DC8C1BEB8C5F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nb-NO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37631B-AD11-467F-AF32-9A8C0FCF721B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7FB74B3-5AE5-4623-93B6-05A878F53BD1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649E376-4CB0-4596-BACC-65E6C5D5C445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endParaRPr lang="nb-NO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37E2ABE6-FD3F-4E94-B699-DA35BDCD2DB6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>
              <a:defRPr/>
            </a:pP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671620-886C-4ED4-85A3-8BC1BEA5B3C9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>
              <a:defRPr/>
            </a:pPr>
            <a:fld id="{68C254A0-A4AA-4D12-8914-819BF22A12FD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DF6971D-6E15-4673-A5D6-A57C56CC1F66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7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0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7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33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4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6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6000" dirty="0" smtClean="0">
                <a:solidFill>
                  <a:srgbClr val="0033CC"/>
                </a:solidFill>
              </a:rPr>
              <a:t>INF5820/INF9820</a:t>
            </a:r>
            <a:r>
              <a:rPr lang="nb-NO" sz="3600" dirty="0" smtClean="0"/>
              <a:t/>
            </a:r>
            <a:br>
              <a:rPr lang="nb-NO" sz="3600" dirty="0" smtClean="0"/>
            </a:br>
            <a:r>
              <a:rPr lang="nb-NO" sz="2800" b="1" dirty="0" smtClean="0"/>
              <a:t>Language </a:t>
            </a:r>
            <a:r>
              <a:rPr lang="nb-NO" sz="2800" b="1" dirty="0" err="1" smtClean="0"/>
              <a:t>technological</a:t>
            </a:r>
            <a:r>
              <a:rPr lang="nb-NO" sz="2800" b="1" dirty="0" smtClean="0"/>
              <a:t> </a:t>
            </a:r>
            <a:r>
              <a:rPr lang="nb-NO" sz="2800" b="1" dirty="0" err="1" smtClean="0"/>
              <a:t>applications</a:t>
            </a:r>
            <a:endParaRPr lang="en-GB" sz="28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l" eaLnBrk="1" hangingPunct="1"/>
            <a:r>
              <a:rPr lang="nb-NO" sz="2800" dirty="0" smtClean="0"/>
              <a:t>Jan Tore Lønning, </a:t>
            </a:r>
            <a:r>
              <a:rPr lang="nb-NO" sz="2800" dirty="0" err="1" smtClean="0"/>
              <a:t>Lecture</a:t>
            </a:r>
            <a:r>
              <a:rPr lang="nb-NO" sz="2800" dirty="0" smtClean="0"/>
              <a:t> 4, </a:t>
            </a:r>
            <a:r>
              <a:rPr lang="nb-NO" sz="2800" dirty="0" smtClean="0"/>
              <a:t>14 </a:t>
            </a:r>
            <a:r>
              <a:rPr lang="nb-NO" sz="2800" dirty="0" smtClean="0"/>
              <a:t>Sep</a:t>
            </a:r>
            <a:r>
              <a:rPr lang="nb-NO" sz="2800" dirty="0" smtClean="0"/>
              <a:t>. 2016</a:t>
            </a:r>
            <a:endParaRPr lang="nb-NO" sz="2800" dirty="0" smtClean="0"/>
          </a:p>
          <a:p>
            <a:pPr algn="l" eaLnBrk="1" hangingPunct="1"/>
            <a:r>
              <a:rPr lang="nb-NO" sz="2800" dirty="0" smtClean="0"/>
              <a:t>jtl@ifi.uio.no</a:t>
            </a:r>
            <a:endParaRPr lang="en-GB" sz="28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06DC06-E18E-45F9-94B3-2412E8B88DAF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79574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Today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b-NO" dirty="0" err="1" smtClean="0"/>
              <a:t>Statistical</a:t>
            </a:r>
            <a:r>
              <a:rPr lang="nb-NO" dirty="0" smtClean="0"/>
              <a:t> </a:t>
            </a:r>
            <a:r>
              <a:rPr lang="nb-NO" dirty="0" err="1" smtClean="0"/>
              <a:t>machine</a:t>
            </a:r>
            <a:r>
              <a:rPr lang="nb-NO" dirty="0" smtClean="0"/>
              <a:t> </a:t>
            </a:r>
            <a:r>
              <a:rPr lang="nb-NO" dirty="0" err="1" smtClean="0"/>
              <a:t>translation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The </a:t>
            </a:r>
            <a:r>
              <a:rPr lang="nb-NO" dirty="0" err="1" smtClean="0"/>
              <a:t>noisy</a:t>
            </a:r>
            <a:r>
              <a:rPr lang="nb-NO" dirty="0" smtClean="0"/>
              <a:t> </a:t>
            </a:r>
            <a:r>
              <a:rPr lang="nb-NO" dirty="0" err="1" smtClean="0"/>
              <a:t>channel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nb-NO" dirty="0" smtClean="0"/>
          </a:p>
          <a:p>
            <a:pPr lvl="2"/>
            <a:r>
              <a:rPr lang="nb-NO" dirty="0" err="1" smtClean="0"/>
              <a:t>Word-based</a:t>
            </a:r>
            <a:endParaRPr lang="nb-NO" dirty="0" smtClean="0"/>
          </a:p>
          <a:p>
            <a:pPr lvl="3"/>
            <a:r>
              <a:rPr lang="nb-NO" dirty="0" smtClean="0"/>
              <a:t>IBM </a:t>
            </a:r>
            <a:r>
              <a:rPr lang="nb-NO" dirty="0" err="1" smtClean="0"/>
              <a:t>model</a:t>
            </a:r>
            <a:r>
              <a:rPr lang="nb-NO" dirty="0" smtClean="0"/>
              <a:t> 1</a:t>
            </a:r>
          </a:p>
          <a:p>
            <a:r>
              <a:rPr lang="nb-NO" dirty="0" err="1" smtClean="0"/>
              <a:t>Training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2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13" y="295275"/>
            <a:ext cx="9020175" cy="626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FB74B3-5AE5-4623-93B6-05A878F53BD1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SMT </a:t>
            </a:r>
            <a:r>
              <a:rPr lang="nb-NO" dirty="0" err="1" smtClean="0"/>
              <a:t>example</a:t>
            </a:r>
            <a:endParaRPr lang="nb-NO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</p:nvPr>
        </p:nvGraphicFramePr>
        <p:xfrm>
          <a:off x="2483768" y="4437112"/>
          <a:ext cx="6198273" cy="2225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32248"/>
                <a:gridCol w="864096"/>
                <a:gridCol w="2160240"/>
                <a:gridCol w="941689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Pos4</a:t>
                      </a:r>
                      <a:r>
                        <a:rPr lang="nb-NO" sz="1400" b="1" baseline="0" dirty="0" smtClean="0"/>
                        <a:t> – pos 6 (1x3x3 </a:t>
                      </a:r>
                      <a:r>
                        <a:rPr lang="nb-NO" sz="1400" b="1" baseline="0" dirty="0" err="1" smtClean="0"/>
                        <a:t>many</a:t>
                      </a:r>
                      <a:r>
                        <a:rPr lang="nb-NO" sz="1400" b="1" baseline="0" dirty="0" smtClean="0"/>
                        <a:t>)</a:t>
                      </a:r>
                      <a:endParaRPr lang="nb-NO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400" b="1" dirty="0" smtClean="0"/>
                        <a:t>Pos5</a:t>
                      </a:r>
                      <a:r>
                        <a:rPr lang="nb-NO" sz="1400" b="1" baseline="0" dirty="0" smtClean="0"/>
                        <a:t> – pos 7 (5x3x3 </a:t>
                      </a:r>
                      <a:r>
                        <a:rPr lang="nb-NO" sz="1400" b="1" baseline="0" dirty="0" err="1" smtClean="0"/>
                        <a:t>many</a:t>
                      </a:r>
                      <a:r>
                        <a:rPr lang="nb-NO" sz="1400" b="1" baseline="0" dirty="0" smtClean="0"/>
                        <a:t>)</a:t>
                      </a:r>
                      <a:endParaRPr lang="nb-NO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a right </a:t>
                      </a:r>
                      <a:r>
                        <a:rPr lang="nb-NO" sz="1400" b="1" dirty="0" err="1" smtClean="0"/>
                        <a:t>with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2.7x10</a:t>
                      </a:r>
                      <a:r>
                        <a:rPr lang="nb-NO" sz="1400" b="1" baseline="30000" dirty="0" smtClean="0"/>
                        <a:t>-12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right </a:t>
                      </a:r>
                      <a:r>
                        <a:rPr lang="nb-NO" sz="1400" b="1" dirty="0" err="1" smtClean="0"/>
                        <a:t>with</a:t>
                      </a:r>
                      <a:r>
                        <a:rPr lang="nb-NO" sz="1400" b="1" dirty="0" smtClean="0"/>
                        <a:t> </a:t>
                      </a:r>
                      <a:r>
                        <a:rPr lang="nb-NO" sz="1400" b="1" dirty="0" err="1" smtClean="0"/>
                        <a:t>building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1.7x10</a:t>
                      </a:r>
                      <a:r>
                        <a:rPr lang="nb-NO" sz="1400" b="1" baseline="30000" dirty="0" smtClean="0"/>
                        <a:t>-18</a:t>
                      </a:r>
                      <a:endParaRPr lang="nb-NO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a right </a:t>
                      </a:r>
                      <a:r>
                        <a:rPr lang="nb-NO" sz="1400" b="1" dirty="0" err="1" smtClean="0"/>
                        <a:t>of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1.5x10</a:t>
                      </a:r>
                      <a:r>
                        <a:rPr lang="nb-NO" sz="1400" b="1" baseline="30000" dirty="0" smtClean="0"/>
                        <a:t>-10</a:t>
                      </a:r>
                      <a:endParaRPr lang="nb-NO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right </a:t>
                      </a:r>
                      <a:r>
                        <a:rPr lang="nb-NO" sz="1400" b="1" dirty="0" err="1" smtClean="0"/>
                        <a:t>with</a:t>
                      </a:r>
                      <a:r>
                        <a:rPr lang="nb-NO" sz="1400" b="1" dirty="0" smtClean="0"/>
                        <a:t> </a:t>
                      </a:r>
                      <a:r>
                        <a:rPr lang="nb-NO" sz="1400" b="1" dirty="0" err="1" smtClean="0"/>
                        <a:t>construction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5.4x10</a:t>
                      </a:r>
                      <a:r>
                        <a:rPr lang="nb-NO" sz="1400" b="1" baseline="30000" dirty="0" smtClean="0"/>
                        <a:t>-18</a:t>
                      </a:r>
                      <a:endParaRPr lang="nb-NO" sz="14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a</a:t>
                      </a:r>
                      <a:r>
                        <a:rPr lang="nb-NO" sz="1400" b="1" baseline="0" dirty="0" smtClean="0"/>
                        <a:t> right by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9.7x10</a:t>
                      </a:r>
                      <a:r>
                        <a:rPr lang="nb-NO" sz="1400" b="1" baseline="30000" dirty="0" smtClean="0"/>
                        <a:t>-12</a:t>
                      </a:r>
                      <a:endParaRPr lang="nb-NO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right </a:t>
                      </a:r>
                      <a:r>
                        <a:rPr lang="nb-NO" sz="1400" b="1" dirty="0" err="1" smtClean="0"/>
                        <a:t>with</a:t>
                      </a:r>
                      <a:r>
                        <a:rPr lang="nb-NO" sz="1400" b="1" dirty="0" smtClean="0"/>
                        <a:t> </a:t>
                      </a:r>
                      <a:r>
                        <a:rPr lang="nb-NO" sz="1400" b="1" dirty="0" err="1" smtClean="0"/>
                        <a:t>barley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8.7x10</a:t>
                      </a:r>
                      <a:r>
                        <a:rPr lang="nb-NO" sz="1400" b="1" baseline="30000" dirty="0" smtClean="0"/>
                        <a:t>-19</a:t>
                      </a:r>
                      <a:endParaRPr lang="nb-NO" sz="14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…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…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a </a:t>
                      </a:r>
                      <a:r>
                        <a:rPr lang="nb-NO" sz="1400" b="1" dirty="0" err="1" smtClean="0"/>
                        <a:t>course</a:t>
                      </a:r>
                      <a:r>
                        <a:rPr lang="nb-NO" sz="1400" b="1" dirty="0" smtClean="0"/>
                        <a:t> </a:t>
                      </a:r>
                      <a:r>
                        <a:rPr lang="nb-NO" sz="1400" b="1" dirty="0" err="1" smtClean="0"/>
                        <a:t>of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1.5x10</a:t>
                      </a:r>
                      <a:r>
                        <a:rPr lang="nb-NO" sz="1400" b="1" baseline="30000" dirty="0" smtClean="0"/>
                        <a:t>-14</a:t>
                      </a:r>
                      <a:endParaRPr lang="nb-NO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course</a:t>
                      </a:r>
                      <a:r>
                        <a:rPr lang="nb-NO" sz="1400" b="1" dirty="0" smtClean="0"/>
                        <a:t> </a:t>
                      </a:r>
                      <a:r>
                        <a:rPr lang="nb-NO" sz="1400" b="1" dirty="0" err="1" smtClean="0"/>
                        <a:t>of</a:t>
                      </a:r>
                      <a:r>
                        <a:rPr lang="nb-NO" sz="1400" b="1" baseline="0" dirty="0" smtClean="0"/>
                        <a:t> </a:t>
                      </a:r>
                      <a:r>
                        <a:rPr lang="nb-NO" sz="1400" b="1" dirty="0" err="1" smtClean="0"/>
                        <a:t>barley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1.5x10</a:t>
                      </a:r>
                      <a:r>
                        <a:rPr lang="nb-NO" sz="1400" b="1" baseline="30000" dirty="0" smtClean="0"/>
                        <a:t>-16</a:t>
                      </a:r>
                      <a:endParaRPr lang="nb-NO" sz="1400" b="1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8219256" cy="2671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416"/>
                <a:gridCol w="936104"/>
                <a:gridCol w="1487701"/>
                <a:gridCol w="672539"/>
                <a:gridCol w="1224136"/>
                <a:gridCol w="936104"/>
                <a:gridCol w="1656184"/>
                <a:gridCol w="648072"/>
              </a:tblGrid>
              <a:tr h="381617">
                <a:tc>
                  <a:txBody>
                    <a:bodyPr/>
                    <a:lstStyle/>
                    <a:p>
                      <a:r>
                        <a:rPr lang="nb-NO" dirty="0" smtClean="0"/>
                        <a:t>En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kokk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lagde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en</a:t>
                      </a:r>
                      <a:r>
                        <a:rPr lang="nb-NO" baseline="0" dirty="0" smtClean="0"/>
                        <a:t> 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rett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med 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bygg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.</a:t>
                      </a:r>
                      <a:endParaRPr lang="nb-NO" dirty="0"/>
                    </a:p>
                  </a:txBody>
                  <a:tcPr/>
                </a:tc>
              </a:tr>
              <a:tr h="381617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a   0.9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chef</a:t>
                      </a:r>
                      <a:r>
                        <a:rPr lang="nb-NO" sz="1400" b="1" dirty="0" smtClean="0"/>
                        <a:t>  0.6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made</a:t>
                      </a:r>
                      <a:r>
                        <a:rPr lang="nb-NO" sz="1400" b="1" dirty="0" smtClean="0"/>
                        <a:t>    0.3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a 0.9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right   0.19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with</a:t>
                      </a:r>
                      <a:r>
                        <a:rPr lang="nb-NO" sz="1400" b="1" dirty="0" smtClean="0"/>
                        <a:t>  0.4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building</a:t>
                      </a:r>
                      <a:r>
                        <a:rPr lang="nb-NO" sz="1400" b="1" dirty="0" smtClean="0"/>
                        <a:t>   0.45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/>
                    </a:p>
                  </a:txBody>
                  <a:tcPr/>
                </a:tc>
              </a:tr>
              <a:tr h="381617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…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cook</a:t>
                      </a:r>
                      <a:r>
                        <a:rPr lang="nb-NO" sz="1400" b="1" dirty="0" smtClean="0"/>
                        <a:t>  0.3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created</a:t>
                      </a:r>
                      <a:r>
                        <a:rPr lang="nb-NO" sz="1400" b="1" dirty="0" smtClean="0"/>
                        <a:t>   0.25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…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straight  0.17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by   0.3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construction</a:t>
                      </a:r>
                      <a:r>
                        <a:rPr lang="nb-NO" sz="1400" b="1" dirty="0" smtClean="0"/>
                        <a:t>  0.33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/>
                    </a:p>
                  </a:txBody>
                  <a:tcPr/>
                </a:tc>
              </a:tr>
              <a:tr h="381617"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…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prepared</a:t>
                      </a:r>
                      <a:r>
                        <a:rPr lang="nb-NO" sz="1400" b="1" dirty="0" smtClean="0"/>
                        <a:t>  0.15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court</a:t>
                      </a:r>
                      <a:r>
                        <a:rPr lang="nb-NO" sz="1400" b="1" dirty="0" smtClean="0"/>
                        <a:t>   0.12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of</a:t>
                      </a:r>
                      <a:r>
                        <a:rPr lang="nb-NO" sz="1400" b="1" dirty="0" smtClean="0"/>
                        <a:t>  0.2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barley</a:t>
                      </a:r>
                      <a:r>
                        <a:rPr lang="nb-NO" sz="1400" b="1" dirty="0" smtClean="0"/>
                        <a:t>  0.11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/>
                    </a:p>
                  </a:txBody>
                  <a:tcPr/>
                </a:tc>
              </a:tr>
              <a:tr h="381617"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constructed</a:t>
                      </a:r>
                      <a:r>
                        <a:rPr lang="nb-NO" sz="1400" b="1" dirty="0" smtClean="0"/>
                        <a:t> 0.12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dish</a:t>
                      </a:r>
                      <a:r>
                        <a:rPr lang="nb-NO" sz="1400" b="1" dirty="0" smtClean="0"/>
                        <a:t>     0.11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…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…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/>
                    </a:p>
                  </a:txBody>
                  <a:tcPr/>
                </a:tc>
              </a:tr>
              <a:tr h="381617"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cooked</a:t>
                      </a:r>
                      <a:r>
                        <a:rPr lang="nb-NO" sz="1400" b="1" dirty="0" smtClean="0"/>
                        <a:t> 0.05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err="1" smtClean="0"/>
                        <a:t>course</a:t>
                      </a:r>
                      <a:r>
                        <a:rPr lang="nb-NO" sz="1400" b="1" dirty="0" smtClean="0"/>
                        <a:t>   0.07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/>
                    </a:p>
                  </a:txBody>
                  <a:tcPr/>
                </a:tc>
              </a:tr>
              <a:tr h="381617"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…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…</a:t>
                      </a:r>
                      <a:endParaRPr lang="nb-N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467544" y="4581128"/>
            <a:ext cx="1872208" cy="201622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Similarly</a:t>
            </a:r>
            <a:r>
              <a:rPr lang="nb-NO" dirty="0" smtClean="0"/>
              <a:t> for: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pos 0-2 (2x3)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pos 1-3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pos 2-4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pos 3-5 (4x5)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pos 6-8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22F56A8D-0C70-446F-8946-EDD0F366C41E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ig 25.17.jpg" descr="fig 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8610600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fig 25.21.jpg" descr="fig 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19400"/>
            <a:ext cx="8610600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fig 25.22.jpg" descr="fig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581128"/>
            <a:ext cx="8610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FB74B3-5AE5-4623-93B6-05A878F53BD1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Alignment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3429000"/>
            <a:ext cx="8153400" cy="2667000"/>
          </a:xfrm>
        </p:spPr>
        <p:txBody>
          <a:bodyPr>
            <a:normAutofit fontScale="92500" lnSpcReduction="10000"/>
          </a:bodyPr>
          <a:lstStyle/>
          <a:p>
            <a:r>
              <a:rPr lang="nb-NO" dirty="0" err="1" smtClean="0"/>
              <a:t>Length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English</a:t>
            </a:r>
            <a:r>
              <a:rPr lang="nb-NO" dirty="0" smtClean="0"/>
              <a:t> </a:t>
            </a:r>
            <a:r>
              <a:rPr lang="nb-NO" dirty="0" err="1" smtClean="0"/>
              <a:t>string</a:t>
            </a:r>
            <a:r>
              <a:rPr lang="nb-NO" dirty="0" smtClean="0"/>
              <a:t>: </a:t>
            </a:r>
            <a:r>
              <a:rPr lang="nb-NO" i="1" dirty="0" smtClean="0"/>
              <a:t>k</a:t>
            </a:r>
            <a:r>
              <a:rPr lang="nb-NO" dirty="0" smtClean="0"/>
              <a:t> (=7)</a:t>
            </a:r>
          </a:p>
          <a:p>
            <a:r>
              <a:rPr lang="nb-NO" dirty="0" err="1" smtClean="0"/>
              <a:t>Length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foreign </a:t>
            </a:r>
            <a:r>
              <a:rPr lang="nb-NO" dirty="0" err="1" smtClean="0"/>
              <a:t>string</a:t>
            </a:r>
            <a:r>
              <a:rPr lang="nb-NO" dirty="0" smtClean="0"/>
              <a:t>: </a:t>
            </a:r>
            <a:r>
              <a:rPr lang="nb-NO" i="1" dirty="0" smtClean="0"/>
              <a:t>m</a:t>
            </a:r>
            <a:r>
              <a:rPr lang="nb-NO" dirty="0" smtClean="0"/>
              <a:t> (=9)</a:t>
            </a:r>
          </a:p>
          <a:p>
            <a:r>
              <a:rPr lang="nb-NO" dirty="0" smtClean="0"/>
              <a:t>An </a:t>
            </a:r>
            <a:r>
              <a:rPr lang="nb-NO" dirty="0" err="1" smtClean="0"/>
              <a:t>alignment</a:t>
            </a:r>
            <a:r>
              <a:rPr lang="nb-NO" dirty="0" smtClean="0"/>
              <a:t> is a </a:t>
            </a:r>
            <a:r>
              <a:rPr lang="nb-NO" dirty="0" err="1" smtClean="0"/>
              <a:t>vector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length</a:t>
            </a:r>
            <a:r>
              <a:rPr lang="nb-NO" dirty="0" smtClean="0"/>
              <a:t> </a:t>
            </a:r>
            <a:r>
              <a:rPr lang="nb-NO" i="1" dirty="0" smtClean="0"/>
              <a:t>m</a:t>
            </a:r>
            <a:r>
              <a:rPr lang="nb-NO" dirty="0" smtClean="0"/>
              <a:t>,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entry</a:t>
            </a:r>
            <a:r>
              <a:rPr lang="nb-NO" dirty="0" smtClean="0"/>
              <a:t> a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0 and k</a:t>
            </a:r>
          </a:p>
          <a:p>
            <a:r>
              <a:rPr lang="nb-NO" dirty="0" smtClean="0"/>
              <a:t>The </a:t>
            </a:r>
            <a:r>
              <a:rPr lang="nb-NO" dirty="0" err="1" smtClean="0"/>
              <a:t>example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&lt;a</a:t>
            </a:r>
            <a:r>
              <a:rPr lang="nb-NO" baseline="-25000" dirty="0" smtClean="0"/>
              <a:t>1</a:t>
            </a:r>
            <a:r>
              <a:rPr lang="nb-NO" dirty="0" smtClean="0"/>
              <a:t>, a</a:t>
            </a:r>
            <a:r>
              <a:rPr lang="nb-NO" baseline="-25000" dirty="0" smtClean="0"/>
              <a:t>2</a:t>
            </a:r>
            <a:r>
              <a:rPr lang="nb-NO" dirty="0" smtClean="0"/>
              <a:t>, …, a</a:t>
            </a:r>
            <a:r>
              <a:rPr lang="nb-NO" baseline="-25000" dirty="0" smtClean="0"/>
              <a:t>9</a:t>
            </a:r>
            <a:r>
              <a:rPr lang="nb-NO" dirty="0" smtClean="0"/>
              <a:t>,&gt; = &lt;1, 3, 4, 4, 4, 0, 5, 7, 6&gt;</a:t>
            </a:r>
            <a:endParaRPr lang="nb-NO" dirty="0"/>
          </a:p>
        </p:txBody>
      </p:sp>
      <p:pic>
        <p:nvPicPr>
          <p:cNvPr id="7" name="fig 25.20.jpg" descr="fig 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6832"/>
            <a:ext cx="8610600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Alignment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4365104"/>
            <a:ext cx="8153400" cy="1730896"/>
          </a:xfrm>
        </p:spPr>
        <p:txBody>
          <a:bodyPr>
            <a:normAutofit fontScale="92500" lnSpcReduction="10000"/>
          </a:bodyPr>
          <a:lstStyle/>
          <a:p>
            <a:r>
              <a:rPr lang="nb-NO" dirty="0" err="1" smtClean="0"/>
              <a:t>Artificial</a:t>
            </a:r>
            <a:r>
              <a:rPr lang="nb-NO" dirty="0" smtClean="0"/>
              <a:t> </a:t>
            </a:r>
            <a:r>
              <a:rPr lang="nb-NO" dirty="0" err="1" smtClean="0"/>
              <a:t>restrictions</a:t>
            </a:r>
            <a:r>
              <a:rPr lang="nb-NO" dirty="0" smtClean="0"/>
              <a:t>:</a:t>
            </a:r>
          </a:p>
          <a:p>
            <a:pPr lvl="1"/>
            <a:r>
              <a:rPr lang="nb-NO" dirty="0" err="1" smtClean="0"/>
              <a:t>Several</a:t>
            </a:r>
            <a:r>
              <a:rPr lang="nb-NO" dirty="0" smtClean="0"/>
              <a:t> foreign </a:t>
            </a:r>
            <a:r>
              <a:rPr lang="nb-NO" dirty="0" err="1" smtClean="0"/>
              <a:t>words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be </a:t>
            </a:r>
            <a:r>
              <a:rPr lang="nb-NO" dirty="0" err="1" smtClean="0"/>
              <a:t>aligned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same E </a:t>
            </a:r>
            <a:r>
              <a:rPr lang="nb-NO" dirty="0" err="1" smtClean="0"/>
              <a:t>word</a:t>
            </a:r>
            <a:endParaRPr lang="nb-NO" dirty="0" smtClean="0"/>
          </a:p>
          <a:p>
            <a:pPr lvl="1"/>
            <a:r>
              <a:rPr lang="nb-NO" dirty="0" smtClean="0"/>
              <a:t>A foreign </a:t>
            </a:r>
            <a:r>
              <a:rPr lang="nb-NO" dirty="0" err="1" smtClean="0"/>
              <a:t>word</a:t>
            </a:r>
            <a:r>
              <a:rPr lang="nb-NO" dirty="0" smtClean="0"/>
              <a:t> </a:t>
            </a:r>
            <a:r>
              <a:rPr lang="nb-NO" dirty="0" err="1" smtClean="0"/>
              <a:t>cannot</a:t>
            </a:r>
            <a:r>
              <a:rPr lang="nb-NO" dirty="0" smtClean="0"/>
              <a:t> be </a:t>
            </a:r>
            <a:r>
              <a:rPr lang="nb-NO" dirty="0" err="1" smtClean="0"/>
              <a:t>aligned</a:t>
            </a:r>
            <a:r>
              <a:rPr lang="nb-NO" dirty="0" smtClean="0"/>
              <a:t> to more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E </a:t>
            </a:r>
            <a:r>
              <a:rPr lang="nb-NO" dirty="0" err="1" smtClean="0"/>
              <a:t>word</a:t>
            </a:r>
            <a:endParaRPr lang="nb-NO" dirty="0"/>
          </a:p>
        </p:txBody>
      </p:sp>
      <p:pic>
        <p:nvPicPr>
          <p:cNvPr id="7" name="fig 25.20.jpg" descr="fig 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996952"/>
            <a:ext cx="8610600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fig 25.17.jpg" descr="fig 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72816"/>
            <a:ext cx="8610600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IBM </a:t>
            </a:r>
            <a:r>
              <a:rPr lang="nb-NO" dirty="0" err="1" smtClean="0"/>
              <a:t>Model</a:t>
            </a:r>
            <a:r>
              <a:rPr lang="nb-NO" dirty="0" smtClean="0"/>
              <a:t> 1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628800"/>
            <a:ext cx="8153400" cy="4467200"/>
          </a:xfrm>
        </p:spPr>
        <p:txBody>
          <a:bodyPr/>
          <a:lstStyle/>
          <a:p>
            <a:r>
              <a:rPr lang="nb-NO" dirty="0" err="1" smtClean="0"/>
              <a:t>Consider</a:t>
            </a:r>
            <a:r>
              <a:rPr lang="nb-NO" dirty="0" smtClean="0"/>
              <a:t> all </a:t>
            </a:r>
            <a:r>
              <a:rPr lang="nb-NO" dirty="0" err="1" smtClean="0"/>
              <a:t>possible</a:t>
            </a:r>
            <a:r>
              <a:rPr lang="nb-NO" dirty="0" smtClean="0"/>
              <a:t> </a:t>
            </a:r>
            <a:r>
              <a:rPr lang="nb-NO" dirty="0" err="1" smtClean="0"/>
              <a:t>alignments</a:t>
            </a:r>
            <a:r>
              <a:rPr lang="nb-NO" dirty="0" smtClean="0"/>
              <a:t> </a:t>
            </a:r>
            <a:r>
              <a:rPr lang="nb-NO" b="1" dirty="0" smtClean="0"/>
              <a:t>a</a:t>
            </a:r>
            <a:r>
              <a:rPr lang="nb-NO" dirty="0" smtClean="0"/>
              <a:t>:</a:t>
            </a:r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For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alignment</a:t>
            </a:r>
            <a:r>
              <a:rPr lang="nb-NO" dirty="0" smtClean="0"/>
              <a:t>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generative </a:t>
            </a:r>
            <a:r>
              <a:rPr lang="nb-NO" dirty="0" err="1" smtClean="0"/>
              <a:t>model</a:t>
            </a:r>
            <a:r>
              <a:rPr lang="nb-NO" dirty="0" smtClean="0"/>
              <a:t>:</a:t>
            </a:r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err="1" smtClean="0"/>
              <a:t>Simplify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– make </a:t>
            </a:r>
            <a:r>
              <a:rPr lang="nb-NO" dirty="0" err="1" smtClean="0"/>
              <a:t>assumptions</a:t>
            </a:r>
            <a:endParaRPr lang="nb-NO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539552" y="3933056"/>
          <a:ext cx="7992888" cy="915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Formel" r:id="rId3" imgW="3987800" imgH="457200" progId="Equation.3">
                  <p:embed/>
                </p:oleObj>
              </mc:Choice>
              <mc:Fallback>
                <p:oleObj name="Formel" r:id="rId3" imgW="3987800" imgH="4572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3933056"/>
                        <a:ext cx="7992888" cy="9156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187624" y="2204864"/>
          <a:ext cx="2900322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Formel" r:id="rId5" imgW="1384300" imgH="342900" progId="Equation.3">
                  <p:embed/>
                </p:oleObj>
              </mc:Choice>
              <mc:Fallback>
                <p:oleObj name="Formel" r:id="rId5" imgW="1384300" imgH="3429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204864"/>
                        <a:ext cx="2900322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3213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b="1"/>
              <a:t>Figure 25.23</a:t>
            </a:r>
            <a:endParaRPr lang="en-US"/>
          </a:p>
        </p:txBody>
      </p:sp>
      <p:pic>
        <p:nvPicPr>
          <p:cNvPr id="274435" name="fig 25.23.jpg" descr="fig 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466850"/>
            <a:ext cx="8610600" cy="392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FB74B3-5AE5-4623-93B6-05A878F53BD1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FB74B3-5AE5-4623-93B6-05A878F53BD1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  <p:sp>
        <p:nvSpPr>
          <p:cNvPr id="3" name="Rectangle 2"/>
          <p:cNvSpPr/>
          <p:nvPr/>
        </p:nvSpPr>
        <p:spPr>
          <a:xfrm>
            <a:off x="594988" y="620688"/>
            <a:ext cx="864096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NULL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795788" y="620688"/>
            <a:ext cx="864096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witch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91720" y="620688"/>
            <a:ext cx="864096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Mary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27236" y="620688"/>
            <a:ext cx="648072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did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46768" y="620688"/>
            <a:ext cx="648072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not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699444" y="620688"/>
            <a:ext cx="864096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slap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779564" y="620688"/>
            <a:ext cx="720080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the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715668" y="620688"/>
            <a:ext cx="864096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green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94988" y="1700808"/>
            <a:ext cx="864096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Maria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884368" y="1707774"/>
            <a:ext cx="775516" cy="3530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verde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680044" y="1700808"/>
            <a:ext cx="548032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no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449036" y="1707774"/>
            <a:ext cx="520628" cy="3530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dio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190624" y="1700808"/>
            <a:ext cx="537200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una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948784" y="1700808"/>
            <a:ext cx="1279572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bofetada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5449316" y="1700808"/>
            <a:ext cx="520628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a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6959896" y="1707774"/>
            <a:ext cx="703508" cy="3530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bruja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190904" y="1700808"/>
            <a:ext cx="548032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la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6" idx="2"/>
            <a:endCxn id="12" idx="0"/>
          </p:cNvCxnSpPr>
          <p:nvPr/>
        </p:nvCxnSpPr>
        <p:spPr>
          <a:xfrm flipH="1">
            <a:off x="1027036" y="980728"/>
            <a:ext cx="1196732" cy="72008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14" idx="0"/>
          </p:cNvCxnSpPr>
          <p:nvPr/>
        </p:nvCxnSpPr>
        <p:spPr>
          <a:xfrm flipH="1">
            <a:off x="1954060" y="980728"/>
            <a:ext cx="1994724" cy="72008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2"/>
            <a:endCxn id="17" idx="0"/>
          </p:cNvCxnSpPr>
          <p:nvPr/>
        </p:nvCxnSpPr>
        <p:spPr>
          <a:xfrm flipH="1">
            <a:off x="4588570" y="980728"/>
            <a:ext cx="542922" cy="72008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9" idx="2"/>
            <a:endCxn id="16" idx="0"/>
          </p:cNvCxnSpPr>
          <p:nvPr/>
        </p:nvCxnSpPr>
        <p:spPr>
          <a:xfrm flipH="1">
            <a:off x="3459224" y="980728"/>
            <a:ext cx="1672268" cy="72008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9" idx="2"/>
            <a:endCxn id="15" idx="0"/>
          </p:cNvCxnSpPr>
          <p:nvPr/>
        </p:nvCxnSpPr>
        <p:spPr>
          <a:xfrm flipH="1">
            <a:off x="2709350" y="980728"/>
            <a:ext cx="2422142" cy="72704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3" idx="2"/>
            <a:endCxn id="18" idx="0"/>
          </p:cNvCxnSpPr>
          <p:nvPr/>
        </p:nvCxnSpPr>
        <p:spPr>
          <a:xfrm>
            <a:off x="1027036" y="980728"/>
            <a:ext cx="4682594" cy="72008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0" idx="2"/>
            <a:endCxn id="20" idx="0"/>
          </p:cNvCxnSpPr>
          <p:nvPr/>
        </p:nvCxnSpPr>
        <p:spPr>
          <a:xfrm>
            <a:off x="6139604" y="980728"/>
            <a:ext cx="325316" cy="72008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4" idx="2"/>
            <a:endCxn id="19" idx="0"/>
          </p:cNvCxnSpPr>
          <p:nvPr/>
        </p:nvCxnSpPr>
        <p:spPr>
          <a:xfrm flipH="1">
            <a:off x="7311650" y="980728"/>
            <a:ext cx="916186" cy="72704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13" idx="0"/>
          </p:cNvCxnSpPr>
          <p:nvPr/>
        </p:nvCxnSpPr>
        <p:spPr>
          <a:xfrm>
            <a:off x="7311650" y="980728"/>
            <a:ext cx="960476" cy="72704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94988" y="2708920"/>
            <a:ext cx="7793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 err="1">
                <a:latin typeface="+mn-lt"/>
              </a:rPr>
              <a:t>Choose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>
                <a:latin typeface="+mn-lt"/>
              </a:rPr>
              <a:t>the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>
                <a:latin typeface="+mn-lt"/>
              </a:rPr>
              <a:t>length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>
                <a:latin typeface="+mn-lt"/>
              </a:rPr>
              <a:t>of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>
                <a:latin typeface="+mn-lt"/>
              </a:rPr>
              <a:t>the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>
                <a:latin typeface="+mn-lt"/>
              </a:rPr>
              <a:t>foreign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 smtClean="0">
                <a:latin typeface="+mn-lt"/>
              </a:rPr>
              <a:t>string</a:t>
            </a:r>
            <a:endParaRPr lang="nb-NO" sz="2400" dirty="0">
              <a:latin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94988" y="3356992"/>
            <a:ext cx="7793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latin typeface="+mn-lt"/>
              </a:rPr>
              <a:t>Which</a:t>
            </a:r>
            <a:r>
              <a:rPr lang="nb-NO" sz="2400" dirty="0" smtClean="0">
                <a:latin typeface="+mn-lt"/>
              </a:rPr>
              <a:t> </a:t>
            </a:r>
            <a:r>
              <a:rPr lang="nb-NO" sz="2400" dirty="0">
                <a:latin typeface="+mn-lt"/>
              </a:rPr>
              <a:t>E </a:t>
            </a:r>
            <a:r>
              <a:rPr lang="nb-NO" sz="2400" dirty="0" err="1">
                <a:latin typeface="+mn-lt"/>
              </a:rPr>
              <a:t>word</a:t>
            </a:r>
            <a:r>
              <a:rPr lang="nb-NO" sz="2400" dirty="0">
                <a:latin typeface="+mn-lt"/>
              </a:rPr>
              <a:t> translates to </a:t>
            </a:r>
            <a:r>
              <a:rPr lang="nb-NO" sz="2400" dirty="0" err="1">
                <a:latin typeface="+mn-lt"/>
              </a:rPr>
              <a:t>the</a:t>
            </a:r>
            <a:r>
              <a:rPr lang="nb-NO" sz="2400" dirty="0">
                <a:latin typeface="+mn-lt"/>
              </a:rPr>
              <a:t> first F </a:t>
            </a:r>
            <a:r>
              <a:rPr lang="nb-NO" sz="2400" dirty="0" err="1" smtClean="0">
                <a:latin typeface="+mn-lt"/>
              </a:rPr>
              <a:t>word</a:t>
            </a:r>
            <a:r>
              <a:rPr lang="nb-NO" sz="2400" dirty="0" smtClean="0">
                <a:latin typeface="+mn-lt"/>
              </a:rPr>
              <a:t>?</a:t>
            </a:r>
            <a:endParaRPr lang="nb-NO" sz="2400" dirty="0">
              <a:latin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94988" y="4437112"/>
            <a:ext cx="77934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latin typeface="+mn-lt"/>
              </a:rPr>
              <a:t>Which</a:t>
            </a:r>
            <a:r>
              <a:rPr lang="nb-NO" sz="2400" dirty="0" smtClean="0">
                <a:latin typeface="+mn-lt"/>
              </a:rPr>
              <a:t> E </a:t>
            </a:r>
            <a:r>
              <a:rPr lang="nb-NO" sz="2400" dirty="0" err="1" smtClean="0">
                <a:latin typeface="+mn-lt"/>
              </a:rPr>
              <a:t>word</a:t>
            </a:r>
            <a:r>
              <a:rPr lang="nb-NO" sz="2400" dirty="0" smtClean="0">
                <a:latin typeface="+mn-lt"/>
              </a:rPr>
              <a:t> translates to </a:t>
            </a:r>
            <a:r>
              <a:rPr lang="nb-NO" sz="2400" dirty="0" err="1" smtClean="0">
                <a:latin typeface="+mn-lt"/>
              </a:rPr>
              <a:t>the</a:t>
            </a:r>
            <a:r>
              <a:rPr lang="nb-NO" sz="2400" dirty="0" smtClean="0">
                <a:latin typeface="+mn-lt"/>
              </a:rPr>
              <a:t> j-</a:t>
            </a:r>
            <a:r>
              <a:rPr lang="nb-NO" sz="2400" dirty="0" err="1" smtClean="0">
                <a:latin typeface="+mn-lt"/>
              </a:rPr>
              <a:t>th</a:t>
            </a:r>
            <a:r>
              <a:rPr lang="nb-NO" sz="2400" dirty="0" smtClean="0">
                <a:latin typeface="+mn-lt"/>
              </a:rPr>
              <a:t> </a:t>
            </a:r>
            <a:br>
              <a:rPr lang="nb-NO" sz="2400" dirty="0" smtClean="0">
                <a:latin typeface="+mn-lt"/>
              </a:rPr>
            </a:br>
            <a:r>
              <a:rPr lang="nb-NO" sz="2400" dirty="0" smtClean="0">
                <a:latin typeface="+mn-lt"/>
              </a:rPr>
              <a:t>F </a:t>
            </a:r>
            <a:r>
              <a:rPr lang="nb-NO" sz="2400" dirty="0" err="1" smtClean="0">
                <a:latin typeface="+mn-lt"/>
              </a:rPr>
              <a:t>word</a:t>
            </a:r>
            <a:r>
              <a:rPr lang="nb-NO" sz="2400" dirty="0" smtClean="0">
                <a:latin typeface="+mn-lt"/>
              </a:rPr>
              <a:t> given </a:t>
            </a:r>
            <a:r>
              <a:rPr lang="nb-NO" sz="2400" dirty="0" err="1" smtClean="0">
                <a:latin typeface="+mn-lt"/>
              </a:rPr>
              <a:t>the</a:t>
            </a:r>
            <a:r>
              <a:rPr lang="nb-NO" sz="2400" dirty="0" smtClean="0">
                <a:latin typeface="+mn-lt"/>
              </a:rPr>
              <a:t> </a:t>
            </a:r>
            <a:r>
              <a:rPr lang="nb-NO" sz="2400" dirty="0" err="1" smtClean="0">
                <a:latin typeface="+mn-lt"/>
              </a:rPr>
              <a:t>choices</a:t>
            </a:r>
            <a:r>
              <a:rPr lang="nb-NO" sz="2400" dirty="0" smtClean="0">
                <a:latin typeface="+mn-lt"/>
              </a:rPr>
              <a:t> so far?</a:t>
            </a:r>
            <a:endParaRPr lang="nb-NO" sz="2400" dirty="0">
              <a:latin typeface="+mn-lt"/>
            </a:endParaRPr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8714600"/>
              </p:ext>
            </p:extLst>
          </p:nvPr>
        </p:nvGraphicFramePr>
        <p:xfrm>
          <a:off x="7741391" y="2708920"/>
          <a:ext cx="10445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6" name="Formel" r:id="rId3" imgW="520474" imgH="203112" progId="Equation.3">
                  <p:embed/>
                </p:oleObj>
              </mc:Choice>
              <mc:Fallback>
                <p:oleObj name="Formel" r:id="rId3" imgW="520474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1391" y="2708920"/>
                        <a:ext cx="10445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3976144"/>
              </p:ext>
            </p:extLst>
          </p:nvPr>
        </p:nvGraphicFramePr>
        <p:xfrm>
          <a:off x="7385791" y="3356992"/>
          <a:ext cx="14001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7" name="Formel" r:id="rId5" imgW="698197" imgH="215806" progId="Equation.3">
                  <p:embed/>
                </p:oleObj>
              </mc:Choice>
              <mc:Fallback>
                <p:oleObj name="Formel" r:id="rId5" imgW="698197" imgH="21580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5791" y="3356992"/>
                        <a:ext cx="140017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763436"/>
              </p:ext>
            </p:extLst>
          </p:nvPr>
        </p:nvGraphicFramePr>
        <p:xfrm>
          <a:off x="7030191" y="3807627"/>
          <a:ext cx="17557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8" name="Formel" r:id="rId7" imgW="875920" imgH="215806" progId="Equation.3">
                  <p:embed/>
                </p:oleObj>
              </mc:Choice>
              <mc:Fallback>
                <p:oleObj name="Formel" r:id="rId7" imgW="875920" imgH="21580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0191" y="3807627"/>
                        <a:ext cx="175577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607968"/>
              </p:ext>
            </p:extLst>
          </p:nvPr>
        </p:nvGraphicFramePr>
        <p:xfrm>
          <a:off x="6139604" y="4581128"/>
          <a:ext cx="264636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9" name="Formel" r:id="rId9" imgW="1320227" imgH="253890" progId="Equation.3">
                  <p:embed/>
                </p:oleObj>
              </mc:Choice>
              <mc:Fallback>
                <p:oleObj name="Formel" r:id="rId9" imgW="1320227" imgH="25389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9604" y="4581128"/>
                        <a:ext cx="2646362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829484"/>
              </p:ext>
            </p:extLst>
          </p:nvPr>
        </p:nvGraphicFramePr>
        <p:xfrm>
          <a:off x="6317404" y="5517753"/>
          <a:ext cx="246856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60" name="Formel" r:id="rId11" imgW="1231366" imgH="253890" progId="Equation.3">
                  <p:embed/>
                </p:oleObj>
              </mc:Choice>
              <mc:Fallback>
                <p:oleObj name="Formel" r:id="rId11" imgW="1231366" imgH="25389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7404" y="5517753"/>
                        <a:ext cx="2468562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594988" y="3817482"/>
            <a:ext cx="7793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latin typeface="+mn-lt"/>
              </a:rPr>
              <a:t>What</a:t>
            </a:r>
            <a:r>
              <a:rPr lang="nb-NO" sz="2400" dirty="0" smtClean="0">
                <a:latin typeface="+mn-lt"/>
              </a:rPr>
              <a:t> </a:t>
            </a:r>
            <a:r>
              <a:rPr lang="nb-NO" sz="2400" dirty="0">
                <a:latin typeface="+mn-lt"/>
              </a:rPr>
              <a:t>is </a:t>
            </a:r>
            <a:r>
              <a:rPr lang="nb-NO" sz="2400" dirty="0" err="1">
                <a:latin typeface="+mn-lt"/>
              </a:rPr>
              <a:t>the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>
                <a:latin typeface="+mn-lt"/>
              </a:rPr>
              <a:t>translation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>
                <a:latin typeface="+mn-lt"/>
              </a:rPr>
              <a:t>of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>
                <a:latin typeface="+mn-lt"/>
              </a:rPr>
              <a:t>this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>
                <a:latin typeface="+mn-lt"/>
              </a:rPr>
              <a:t>word</a:t>
            </a:r>
            <a:r>
              <a:rPr lang="nb-NO" sz="2400" dirty="0" smtClean="0">
                <a:latin typeface="+mn-lt"/>
              </a:rPr>
              <a:t>?</a:t>
            </a:r>
            <a:endParaRPr lang="nb-NO" sz="2400" dirty="0">
              <a:latin typeface="+mn-l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94988" y="5294751"/>
            <a:ext cx="51502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 err="1">
                <a:latin typeface="+mn-lt"/>
              </a:rPr>
              <a:t>What</a:t>
            </a:r>
            <a:r>
              <a:rPr lang="nb-NO" sz="2400" dirty="0">
                <a:latin typeface="+mn-lt"/>
              </a:rPr>
              <a:t> is </a:t>
            </a:r>
            <a:r>
              <a:rPr lang="nb-NO" sz="2400" dirty="0" err="1">
                <a:latin typeface="+mn-lt"/>
              </a:rPr>
              <a:t>the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>
                <a:latin typeface="+mn-lt"/>
              </a:rPr>
              <a:t>translation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>
                <a:latin typeface="+mn-lt"/>
              </a:rPr>
              <a:t>of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>
                <a:latin typeface="+mn-lt"/>
              </a:rPr>
              <a:t>this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 smtClean="0">
                <a:latin typeface="+mn-lt"/>
              </a:rPr>
              <a:t>word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smtClean="0">
                <a:latin typeface="+mn-lt"/>
              </a:rPr>
              <a:t>given </a:t>
            </a:r>
            <a:r>
              <a:rPr lang="nb-NO" sz="2400" dirty="0" err="1">
                <a:latin typeface="+mn-lt"/>
              </a:rPr>
              <a:t>the</a:t>
            </a:r>
            <a:r>
              <a:rPr lang="nb-NO" sz="2400" dirty="0">
                <a:latin typeface="+mn-lt"/>
              </a:rPr>
              <a:t> </a:t>
            </a:r>
            <a:r>
              <a:rPr lang="nb-NO" sz="2400" dirty="0" err="1">
                <a:latin typeface="+mn-lt"/>
              </a:rPr>
              <a:t>choices</a:t>
            </a:r>
            <a:r>
              <a:rPr lang="nb-NO" sz="2400" dirty="0">
                <a:latin typeface="+mn-lt"/>
              </a:rPr>
              <a:t> so </a:t>
            </a:r>
            <a:r>
              <a:rPr lang="nb-NO" sz="2400" dirty="0" smtClean="0">
                <a:latin typeface="+mn-lt"/>
              </a:rPr>
              <a:t>far?</a:t>
            </a:r>
            <a:endParaRPr lang="nb-NO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675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47" grpId="0"/>
      <p:bldP spid="48" grpId="0"/>
      <p:bldP spid="49" grpId="0"/>
      <p:bldP spid="55" grpId="0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Assumptions</a:t>
            </a:r>
            <a:r>
              <a:rPr lang="nb-NO" dirty="0" smtClean="0"/>
              <a:t>, </a:t>
            </a:r>
            <a:r>
              <a:rPr lang="nb-NO" dirty="0" err="1" smtClean="0"/>
              <a:t>approximations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708920"/>
            <a:ext cx="8153400" cy="3384376"/>
          </a:xfrm>
        </p:spPr>
        <p:txBody>
          <a:bodyPr>
            <a:normAutofit/>
          </a:bodyPr>
          <a:lstStyle/>
          <a:p>
            <a:r>
              <a:rPr lang="nb-NO" dirty="0" smtClean="0"/>
              <a:t>             is a </a:t>
            </a:r>
            <a:r>
              <a:rPr lang="nb-NO" dirty="0" err="1" smtClean="0"/>
              <a:t>constant</a:t>
            </a:r>
            <a:r>
              <a:rPr lang="nb-NO" dirty="0" smtClean="0"/>
              <a:t>, independent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i="1" dirty="0" smtClean="0"/>
              <a:t>m</a:t>
            </a:r>
            <a:r>
              <a:rPr lang="nb-NO" dirty="0" smtClean="0"/>
              <a:t> and </a:t>
            </a:r>
            <a:r>
              <a:rPr lang="nb-NO" i="1" dirty="0" smtClean="0"/>
              <a:t>E</a:t>
            </a:r>
          </a:p>
          <a:p>
            <a:r>
              <a:rPr lang="nb-NO" i="1" dirty="0" smtClean="0"/>
              <a:t>  </a:t>
            </a:r>
          </a:p>
          <a:p>
            <a:pPr lvl="1"/>
            <a:r>
              <a:rPr lang="nb-NO" dirty="0" smtClean="0"/>
              <a:t>all </a:t>
            </a:r>
            <a:r>
              <a:rPr lang="nb-NO" dirty="0" err="1" smtClean="0"/>
              <a:t>alignments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probability</a:t>
            </a:r>
            <a:r>
              <a:rPr lang="nb-NO" dirty="0" smtClean="0"/>
              <a:t> (</a:t>
            </a:r>
            <a:r>
              <a:rPr lang="nb-NO" dirty="0" err="1" smtClean="0"/>
              <a:t>adds</a:t>
            </a:r>
            <a:r>
              <a:rPr lang="nb-NO" dirty="0" smtClean="0"/>
              <a:t> to 1)</a:t>
            </a:r>
          </a:p>
          <a:p>
            <a:r>
              <a:rPr lang="nb-NO" dirty="0" smtClean="0"/>
              <a:t> </a:t>
            </a:r>
          </a:p>
          <a:p>
            <a:pPr lvl="1"/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word</a:t>
            </a:r>
            <a:r>
              <a:rPr lang="nb-NO" dirty="0" smtClean="0"/>
              <a:t> </a:t>
            </a:r>
            <a:r>
              <a:rPr lang="nb-NO" dirty="0" err="1" smtClean="0"/>
              <a:t>translation</a:t>
            </a:r>
            <a:r>
              <a:rPr lang="nb-NO" dirty="0" smtClean="0"/>
              <a:t> </a:t>
            </a:r>
            <a:r>
              <a:rPr lang="nb-NO" dirty="0" err="1" smtClean="0"/>
              <a:t>probability</a:t>
            </a:r>
            <a:r>
              <a:rPr lang="nb-NO" dirty="0" smtClean="0"/>
              <a:t> </a:t>
            </a:r>
            <a:r>
              <a:rPr lang="nb-NO" dirty="0" err="1" smtClean="0"/>
              <a:t>only</a:t>
            </a:r>
            <a:r>
              <a:rPr lang="nb-NO" dirty="0" smtClean="0"/>
              <a:t> </a:t>
            </a:r>
            <a:r>
              <a:rPr lang="nb-NO" dirty="0" err="1" smtClean="0"/>
              <a:t>depends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source</a:t>
            </a:r>
            <a:r>
              <a:rPr lang="nb-NO" dirty="0" smtClean="0"/>
              <a:t> </a:t>
            </a:r>
            <a:r>
              <a:rPr lang="nb-NO" dirty="0" err="1" smtClean="0"/>
              <a:t>word</a:t>
            </a:r>
            <a:endParaRPr lang="nb-NO" dirty="0" smtClean="0"/>
          </a:p>
          <a:p>
            <a:endParaRPr lang="nb-NO" dirty="0"/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611560" y="1628800"/>
          <a:ext cx="799306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35" name="Formel" r:id="rId3" imgW="3987800" imgH="457200" progId="Equation.3">
                  <p:embed/>
                </p:oleObj>
              </mc:Choice>
              <mc:Fallback>
                <p:oleObj name="Formel" r:id="rId3" imgW="398780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628800"/>
                        <a:ext cx="7993062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1115616" y="2780928"/>
          <a:ext cx="10445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36" name="Formel" r:id="rId5" imgW="520560" imgH="203040" progId="Equation.3">
                  <p:embed/>
                </p:oleObj>
              </mc:Choice>
              <mc:Fallback>
                <p:oleObj name="Formel" r:id="rId5" imgW="52056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780928"/>
                        <a:ext cx="1044575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9" name="Object 5"/>
          <p:cNvGraphicFramePr>
            <a:graphicFrameLocks noChangeAspect="1"/>
          </p:cNvGraphicFramePr>
          <p:nvPr/>
        </p:nvGraphicFramePr>
        <p:xfrm>
          <a:off x="1081088" y="3213100"/>
          <a:ext cx="386873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37" name="Formel" r:id="rId7" imgW="1930320" imgH="253800" progId="Equation.3">
                  <p:embed/>
                </p:oleObj>
              </mc:Choice>
              <mc:Fallback>
                <p:oleObj name="Formel" r:id="rId7" imgW="1930320" imgH="253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088" y="3213100"/>
                        <a:ext cx="3868737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0" name="Object 6"/>
          <p:cNvGraphicFramePr>
            <a:graphicFrameLocks noChangeAspect="1"/>
          </p:cNvGraphicFramePr>
          <p:nvPr/>
        </p:nvGraphicFramePr>
        <p:xfrm>
          <a:off x="1043608" y="4293096"/>
          <a:ext cx="38941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38" name="Formel" r:id="rId9" imgW="1942920" imgH="266400" progId="Equation.3">
                  <p:embed/>
                </p:oleObj>
              </mc:Choice>
              <mc:Fallback>
                <p:oleObj name="Formel" r:id="rId9" imgW="1942920" imgH="2664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4293096"/>
                        <a:ext cx="389413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636912"/>
            <a:ext cx="8153400" cy="3888432"/>
          </a:xfrm>
        </p:spPr>
        <p:txBody>
          <a:bodyPr>
            <a:normAutofit lnSpcReduction="10000"/>
          </a:bodyPr>
          <a:lstStyle/>
          <a:p>
            <a:r>
              <a:rPr lang="nb-NO" dirty="0" err="1" smtClean="0"/>
              <a:t>Simplifies</a:t>
            </a:r>
            <a:r>
              <a:rPr lang="nb-NO" dirty="0" smtClean="0"/>
              <a:t> to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  <a:p>
            <a:pPr lvl="1"/>
            <a:r>
              <a:rPr lang="nb-NO" dirty="0" smtClean="0">
                <a:sym typeface="Symbol"/>
              </a:rPr>
              <a:t> </a:t>
            </a:r>
            <a:r>
              <a:rPr lang="nb-NO" dirty="0" smtClean="0"/>
              <a:t>is a </a:t>
            </a:r>
            <a:r>
              <a:rPr lang="nb-NO" dirty="0" err="1" smtClean="0"/>
              <a:t>normalisation</a:t>
            </a:r>
            <a:r>
              <a:rPr lang="nb-NO" dirty="0" smtClean="0"/>
              <a:t> </a:t>
            </a:r>
            <a:r>
              <a:rPr lang="nb-NO" dirty="0" err="1" smtClean="0"/>
              <a:t>factor</a:t>
            </a:r>
            <a:endParaRPr lang="nb-NO" dirty="0" smtClean="0"/>
          </a:p>
          <a:p>
            <a:pPr lvl="1"/>
            <a:r>
              <a:rPr lang="nb-NO" dirty="0" err="1" smtClean="0"/>
              <a:t>Formula</a:t>
            </a:r>
            <a:r>
              <a:rPr lang="nb-NO" dirty="0" smtClean="0"/>
              <a:t> 4.7 in </a:t>
            </a:r>
            <a:r>
              <a:rPr lang="nb-NO" dirty="0" err="1" smtClean="0"/>
              <a:t>the</a:t>
            </a:r>
            <a:r>
              <a:rPr lang="nb-NO" dirty="0" smtClean="0"/>
              <a:t> SMT book</a:t>
            </a:r>
          </a:p>
          <a:p>
            <a:pPr lvl="2"/>
            <a:r>
              <a:rPr lang="nb-NO" dirty="0" smtClean="0"/>
              <a:t>(The book </a:t>
            </a:r>
            <a:r>
              <a:rPr lang="nb-NO" dirty="0" err="1" smtClean="0"/>
              <a:t>goes</a:t>
            </a:r>
            <a:r>
              <a:rPr lang="nb-NO" dirty="0" smtClean="0"/>
              <a:t> </a:t>
            </a:r>
            <a:r>
              <a:rPr lang="nb-NO" dirty="0" err="1" smtClean="0"/>
              <a:t>f</a:t>
            </a:r>
            <a:r>
              <a:rPr lang="nb-NO" dirty="0" err="1" smtClean="0">
                <a:sym typeface="Wingdings" pitchFamily="2" charset="2"/>
              </a:rPr>
              <a:t></a:t>
            </a:r>
            <a:r>
              <a:rPr lang="nb-NO" dirty="0" smtClean="0">
                <a:sym typeface="Wingdings" pitchFamily="2" charset="2"/>
              </a:rPr>
              <a:t> e, not e  f)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10" name="Rounded Rectangle 9"/>
          <p:cNvSpPr/>
          <p:nvPr/>
        </p:nvSpPr>
        <p:spPr>
          <a:xfrm>
            <a:off x="971600" y="3212976"/>
            <a:ext cx="4032448" cy="16561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IBM </a:t>
            </a:r>
            <a:r>
              <a:rPr lang="nb-NO" dirty="0" err="1" smtClean="0"/>
              <a:t>model</a:t>
            </a:r>
            <a:r>
              <a:rPr lang="nb-NO" dirty="0" smtClean="0"/>
              <a:t> 1</a:t>
            </a:r>
            <a:endParaRPr lang="nb-NO" dirty="0"/>
          </a:p>
        </p:txBody>
      </p:sp>
      <p:graphicFrame>
        <p:nvGraphicFramePr>
          <p:cNvPr id="58370" name="Object 2"/>
          <p:cNvGraphicFramePr>
            <a:graphicFrameLocks noChangeAspect="1"/>
          </p:cNvGraphicFramePr>
          <p:nvPr/>
        </p:nvGraphicFramePr>
        <p:xfrm>
          <a:off x="611188" y="1628775"/>
          <a:ext cx="799306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37" name="Formel" r:id="rId3" imgW="3987800" imgH="457200" progId="Equation.3">
                  <p:embed/>
                </p:oleObj>
              </mc:Choice>
              <mc:Fallback>
                <p:oleObj name="Formel" r:id="rId3" imgW="398780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628775"/>
                        <a:ext cx="7993062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58371" name="Object 3"/>
          <p:cNvGraphicFramePr>
            <a:graphicFrameLocks noChangeAspect="1"/>
          </p:cNvGraphicFramePr>
          <p:nvPr/>
        </p:nvGraphicFramePr>
        <p:xfrm>
          <a:off x="1238250" y="3213100"/>
          <a:ext cx="3375025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38" name="Formel" r:id="rId5" imgW="2070000" imgH="457200" progId="Equation.3">
                  <p:embed/>
                </p:oleObj>
              </mc:Choice>
              <mc:Fallback>
                <p:oleObj name="Formel" r:id="rId5" imgW="207000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0" y="3213100"/>
                        <a:ext cx="3375025" cy="744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58373" name="Object 5"/>
          <p:cNvGraphicFramePr>
            <a:graphicFrameLocks noChangeAspect="1"/>
          </p:cNvGraphicFramePr>
          <p:nvPr/>
        </p:nvGraphicFramePr>
        <p:xfrm>
          <a:off x="1187624" y="3933056"/>
          <a:ext cx="3711632" cy="817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39" name="Formel" r:id="rId7" imgW="2082800" imgH="457200" progId="Equation.3">
                  <p:embed/>
                </p:oleObj>
              </mc:Choice>
              <mc:Fallback>
                <p:oleObj name="Formel" r:id="rId7" imgW="2082800" imgH="457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933056"/>
                        <a:ext cx="3711632" cy="8172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12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Parameter </a:t>
            </a:r>
            <a:r>
              <a:rPr lang="nb-NO" dirty="0" err="1" smtClean="0"/>
              <a:t>estimation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If </a:t>
            </a:r>
            <a:r>
              <a:rPr lang="nb-NO" dirty="0" err="1" smtClean="0"/>
              <a:t>the</a:t>
            </a:r>
            <a:r>
              <a:rPr lang="nb-NO" dirty="0" smtClean="0"/>
              <a:t> training corpus </a:t>
            </a:r>
            <a:r>
              <a:rPr lang="nb-NO" dirty="0" err="1" smtClean="0"/>
              <a:t>was</a:t>
            </a:r>
            <a:r>
              <a:rPr lang="nb-NO" dirty="0" smtClean="0"/>
              <a:t> </a:t>
            </a:r>
            <a:r>
              <a:rPr lang="nb-NO" dirty="0" err="1" smtClean="0"/>
              <a:t>aligned</a:t>
            </a:r>
            <a:r>
              <a:rPr lang="nb-NO" dirty="0" smtClean="0"/>
              <a:t>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could</a:t>
            </a:r>
            <a:r>
              <a:rPr lang="nb-NO" dirty="0" smtClean="0"/>
              <a:t> be </a:t>
            </a:r>
            <a:r>
              <a:rPr lang="nb-NO" dirty="0" err="1" smtClean="0"/>
              <a:t>learned</a:t>
            </a:r>
            <a:r>
              <a:rPr lang="nb-NO" dirty="0" smtClean="0"/>
              <a:t> by </a:t>
            </a:r>
            <a:r>
              <a:rPr lang="nb-NO" dirty="0" err="1" smtClean="0"/>
              <a:t>counting</a:t>
            </a:r>
            <a:r>
              <a:rPr lang="nb-NO" dirty="0" smtClean="0"/>
              <a:t>:</a:t>
            </a:r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had</a:t>
            </a:r>
            <a:r>
              <a:rPr lang="nb-NO" dirty="0" smtClean="0"/>
              <a:t> </a:t>
            </a:r>
            <a:r>
              <a:rPr lang="nb-NO" dirty="0" err="1" smtClean="0"/>
              <a:t>known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translation</a:t>
            </a:r>
            <a:r>
              <a:rPr lang="nb-NO" dirty="0" smtClean="0"/>
              <a:t> </a:t>
            </a:r>
            <a:r>
              <a:rPr lang="nb-NO" dirty="0" err="1" smtClean="0"/>
              <a:t>probabilities</a:t>
            </a:r>
            <a:r>
              <a:rPr lang="nb-NO" dirty="0" smtClean="0"/>
              <a:t>,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could</a:t>
            </a:r>
            <a:r>
              <a:rPr lang="nb-NO" dirty="0" smtClean="0"/>
              <a:t> have </a:t>
            </a:r>
            <a:r>
              <a:rPr lang="nb-NO" dirty="0" err="1" smtClean="0"/>
              <a:t>found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most probable </a:t>
            </a:r>
            <a:r>
              <a:rPr lang="nb-NO" dirty="0" err="1" smtClean="0"/>
              <a:t>alignment</a:t>
            </a:r>
            <a:r>
              <a:rPr lang="nb-NO" dirty="0" smtClean="0"/>
              <a:t>.</a:t>
            </a:r>
          </a:p>
          <a:p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neither</a:t>
            </a:r>
            <a:r>
              <a:rPr lang="nb-NO" dirty="0" smtClean="0"/>
              <a:t> know </a:t>
            </a:r>
            <a:r>
              <a:rPr lang="nb-NO" dirty="0" err="1" smtClean="0"/>
              <a:t>word</a:t>
            </a:r>
            <a:r>
              <a:rPr lang="nb-NO" dirty="0" smtClean="0"/>
              <a:t> </a:t>
            </a:r>
            <a:r>
              <a:rPr lang="nb-NO" dirty="0" err="1" smtClean="0"/>
              <a:t>probabilities</a:t>
            </a:r>
            <a:r>
              <a:rPr lang="nb-NO" dirty="0" smtClean="0"/>
              <a:t> nor </a:t>
            </a:r>
            <a:r>
              <a:rPr lang="nb-NO" dirty="0" err="1" smtClean="0"/>
              <a:t>alignment</a:t>
            </a:r>
            <a:r>
              <a:rPr lang="nb-NO" dirty="0" smtClean="0"/>
              <a:t>: </a:t>
            </a:r>
            <a:r>
              <a:rPr lang="nb-NO" dirty="0" err="1" smtClean="0"/>
              <a:t>Chicken</a:t>
            </a:r>
            <a:r>
              <a:rPr lang="nb-NO" dirty="0" smtClean="0"/>
              <a:t> and egg problem</a:t>
            </a:r>
          </a:p>
          <a:p>
            <a:r>
              <a:rPr lang="nb-NO" dirty="0" err="1" smtClean="0"/>
              <a:t>EM-algorithm</a:t>
            </a:r>
            <a:r>
              <a:rPr lang="nb-NO" dirty="0" smtClean="0"/>
              <a:t>: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learn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simultaneously</a:t>
            </a:r>
            <a:endParaRPr lang="nb-NO" dirty="0"/>
          </a:p>
        </p:txBody>
      </p:sp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59393" name="Object 1"/>
          <p:cNvGraphicFramePr>
            <a:graphicFrameLocks noChangeAspect="1"/>
          </p:cNvGraphicFramePr>
          <p:nvPr/>
        </p:nvGraphicFramePr>
        <p:xfrm>
          <a:off x="1187624" y="2492896"/>
          <a:ext cx="2376264" cy="918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5" name="Formel" r:id="rId3" imgW="1549400" imgH="596900" progId="Equation.3">
                  <p:embed/>
                </p:oleObj>
              </mc:Choice>
              <mc:Fallback>
                <p:oleObj name="Formel" r:id="rId3" imgW="1549400" imgH="5969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492896"/>
                        <a:ext cx="2376264" cy="9184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Training</a:t>
            </a:r>
            <a:r>
              <a:rPr lang="nb-NO" dirty="0" smtClean="0"/>
              <a:t> –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idea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 smtClean="0"/>
              <a:t>From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translation</a:t>
            </a:r>
            <a:r>
              <a:rPr lang="nb-NO" dirty="0" smtClean="0"/>
              <a:t> </a:t>
            </a:r>
            <a:r>
              <a:rPr lang="nb-NO" dirty="0" err="1" smtClean="0"/>
              <a:t>probabilities</a:t>
            </a:r>
            <a:r>
              <a:rPr lang="nb-NO" dirty="0" smtClean="0"/>
              <a:t>,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probabilities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various</a:t>
            </a:r>
            <a:r>
              <a:rPr lang="nb-NO" dirty="0" smtClean="0"/>
              <a:t> </a:t>
            </a:r>
            <a:r>
              <a:rPr lang="nb-NO" dirty="0" err="1" smtClean="0"/>
              <a:t>alignments</a:t>
            </a:r>
            <a:endParaRPr lang="nb-NO" dirty="0" smtClean="0"/>
          </a:p>
          <a:p>
            <a:pPr marL="834390" lvl="1" indent="-514350"/>
            <a:r>
              <a:rPr lang="nb-NO" dirty="0" smtClean="0"/>
              <a:t>(</a:t>
            </a:r>
            <a:r>
              <a:rPr lang="nb-NO" dirty="0" err="1" smtClean="0"/>
              <a:t>We</a:t>
            </a:r>
            <a:r>
              <a:rPr lang="nb-NO" dirty="0" smtClean="0"/>
              <a:t> do not </a:t>
            </a:r>
            <a:r>
              <a:rPr lang="nb-NO" dirty="0" err="1" smtClean="0"/>
              <a:t>choose</a:t>
            </a:r>
            <a:r>
              <a:rPr lang="nb-NO" dirty="0" smtClean="0"/>
              <a:t> </a:t>
            </a:r>
            <a:r>
              <a:rPr lang="nb-NO" dirty="0" err="1" smtClean="0"/>
              <a:t>only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best </a:t>
            </a:r>
            <a:r>
              <a:rPr lang="nb-NO" dirty="0" err="1" smtClean="0"/>
              <a:t>alignment</a:t>
            </a:r>
            <a:r>
              <a:rPr lang="nb-NO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From </a:t>
            </a:r>
            <a:r>
              <a:rPr lang="nb-NO" dirty="0" err="1" smtClean="0"/>
              <a:t>alignment</a:t>
            </a:r>
            <a:r>
              <a:rPr lang="nb-NO" dirty="0" smtClean="0"/>
              <a:t> </a:t>
            </a:r>
            <a:r>
              <a:rPr lang="nb-NO" dirty="0" err="1" smtClean="0"/>
              <a:t>probabilities</a:t>
            </a:r>
            <a:r>
              <a:rPr lang="nb-NO" dirty="0" smtClean="0"/>
              <a:t>,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recalculate</a:t>
            </a:r>
            <a:r>
              <a:rPr lang="nb-NO" dirty="0" smtClean="0"/>
              <a:t> </a:t>
            </a:r>
            <a:r>
              <a:rPr lang="nb-NO" dirty="0" err="1" smtClean="0"/>
              <a:t>translation</a:t>
            </a:r>
            <a:r>
              <a:rPr lang="nb-NO" dirty="0" smtClean="0"/>
              <a:t> </a:t>
            </a:r>
            <a:r>
              <a:rPr lang="nb-NO" dirty="0" err="1" smtClean="0"/>
              <a:t>probabilities</a:t>
            </a: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/>
            <a:r>
              <a:rPr lang="nb-NO" dirty="0" smtClean="0"/>
              <a:t>By alternating </a:t>
            </a:r>
            <a:r>
              <a:rPr lang="nb-NO" dirty="0" err="1" smtClean="0"/>
              <a:t>between</a:t>
            </a:r>
            <a:r>
              <a:rPr lang="nb-NO" dirty="0" smtClean="0"/>
              <a:t> (1) and (2),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numbers</a:t>
            </a:r>
            <a:r>
              <a:rPr lang="nb-NO" dirty="0" smtClean="0"/>
              <a:t> </a:t>
            </a:r>
            <a:r>
              <a:rPr lang="nb-NO" dirty="0" err="1" smtClean="0"/>
              <a:t>converge</a:t>
            </a:r>
            <a:r>
              <a:rPr lang="nb-NO" dirty="0" smtClean="0"/>
              <a:t> </a:t>
            </a:r>
            <a:r>
              <a:rPr lang="nb-NO" dirty="0" err="1" smtClean="0"/>
              <a:t>towards</a:t>
            </a:r>
            <a:r>
              <a:rPr lang="nb-NO" dirty="0" smtClean="0"/>
              <a:t> </a:t>
            </a:r>
            <a:r>
              <a:rPr lang="nb-NO" dirty="0" err="1" smtClean="0"/>
              <a:t>better</a:t>
            </a:r>
            <a:r>
              <a:rPr lang="nb-NO" dirty="0" smtClean="0"/>
              <a:t> </a:t>
            </a:r>
            <a:r>
              <a:rPr lang="nb-NO" dirty="0" err="1" smtClean="0"/>
              <a:t>results</a:t>
            </a:r>
            <a:endParaRPr lang="nb-NO" dirty="0" smtClean="0"/>
          </a:p>
          <a:p>
            <a:pPr marL="514350" indent="-514350"/>
            <a:r>
              <a:rPr lang="nb-NO" dirty="0" smtClean="0"/>
              <a:t>For IBM </a:t>
            </a:r>
            <a:r>
              <a:rPr lang="nb-NO" dirty="0" err="1" smtClean="0"/>
              <a:t>Model</a:t>
            </a:r>
            <a:r>
              <a:rPr lang="nb-NO" dirty="0" smtClean="0"/>
              <a:t> 1 it </a:t>
            </a:r>
            <a:r>
              <a:rPr lang="nb-NO" dirty="0" err="1" smtClean="0"/>
              <a:t>may</a:t>
            </a:r>
            <a:r>
              <a:rPr lang="nb-NO" dirty="0" smtClean="0"/>
              <a:t> be </a:t>
            </a:r>
            <a:r>
              <a:rPr lang="nb-NO" dirty="0" err="1" smtClean="0"/>
              <a:t>proved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converge</a:t>
            </a:r>
            <a:r>
              <a:rPr lang="nb-NO" dirty="0" smtClean="0"/>
              <a:t> </a:t>
            </a:r>
            <a:r>
              <a:rPr lang="nb-NO" dirty="0" err="1" smtClean="0"/>
              <a:t>towards</a:t>
            </a:r>
            <a:r>
              <a:rPr lang="nb-NO" dirty="0" smtClean="0"/>
              <a:t> a global optimum</a:t>
            </a:r>
          </a:p>
          <a:p>
            <a:pPr marL="514350" indent="-514350"/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058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53650" cy="717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FB74B3-5AE5-4623-93B6-05A878F53BD1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53650" cy="717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FB74B3-5AE5-4623-93B6-05A878F53BD1}" type="slidenum">
              <a:rPr lang="nb-NO" smtClean="0"/>
              <a:pPr>
                <a:defRPr/>
              </a:pPr>
              <a:t>16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53650" cy="717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FB74B3-5AE5-4623-93B6-05A878F53BD1}" type="slidenum">
              <a:rPr lang="nb-NO" smtClean="0"/>
              <a:pPr>
                <a:defRPr/>
              </a:pPr>
              <a:t>17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53650" cy="717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FB74B3-5AE5-4623-93B6-05A878F53BD1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53650" cy="717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FB74B3-5AE5-4623-93B6-05A878F53BD1}" type="slidenum">
              <a:rPr lang="nb-NO" smtClean="0"/>
              <a:pPr>
                <a:defRPr/>
              </a:pPr>
              <a:t>19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53650" cy="717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FB74B3-5AE5-4623-93B6-05A878F53BD1}" type="slidenum">
              <a:rPr lang="nb-NO" smtClean="0"/>
              <a:pPr>
                <a:defRPr/>
              </a:pPr>
              <a:t>20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ways</a:t>
            </a:r>
            <a:r>
              <a:rPr lang="nb-NO" dirty="0" smtClean="0"/>
              <a:t> to </a:t>
            </a:r>
            <a:r>
              <a:rPr lang="nb-NO" dirty="0" err="1" smtClean="0"/>
              <a:t>describe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algorithm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nb-NO" dirty="0" smtClean="0"/>
              <a:t>Intuitive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err="1" smtClean="0"/>
              <a:t>Proceed</a:t>
            </a:r>
            <a:endParaRPr lang="nb-NO" dirty="0" smtClean="0"/>
          </a:p>
          <a:p>
            <a:pPr lvl="1"/>
            <a:r>
              <a:rPr lang="nb-NO" dirty="0" smtClean="0"/>
              <a:t>1. </a:t>
            </a:r>
            <a:r>
              <a:rPr lang="nb-NO" dirty="0" err="1" smtClean="0"/>
              <a:t>Translation</a:t>
            </a:r>
            <a:r>
              <a:rPr lang="nb-NO" dirty="0" smtClean="0"/>
              <a:t> </a:t>
            </a:r>
            <a:r>
              <a:rPr lang="nb-NO" dirty="0" err="1" smtClean="0"/>
              <a:t>prob</a:t>
            </a:r>
            <a:endParaRPr lang="nb-NO" dirty="0" smtClean="0"/>
          </a:p>
          <a:p>
            <a:pPr lvl="1"/>
            <a:r>
              <a:rPr lang="nb-NO" dirty="0" smtClean="0"/>
              <a:t>1. </a:t>
            </a:r>
            <a:r>
              <a:rPr lang="nb-NO" dirty="0" err="1" smtClean="0"/>
              <a:t>Alignment</a:t>
            </a:r>
            <a:r>
              <a:rPr lang="nb-NO" dirty="0" smtClean="0"/>
              <a:t> </a:t>
            </a:r>
            <a:r>
              <a:rPr lang="nb-NO" dirty="0" err="1" smtClean="0"/>
              <a:t>prob</a:t>
            </a:r>
            <a:endParaRPr lang="nb-NO" dirty="0" smtClean="0"/>
          </a:p>
          <a:p>
            <a:pPr lvl="1"/>
            <a:r>
              <a:rPr lang="nb-NO" dirty="0" smtClean="0"/>
              <a:t>2. </a:t>
            </a:r>
            <a:r>
              <a:rPr lang="nb-NO" dirty="0" err="1" smtClean="0"/>
              <a:t>Translation</a:t>
            </a:r>
            <a:r>
              <a:rPr lang="nb-NO" dirty="0" smtClean="0"/>
              <a:t> </a:t>
            </a:r>
            <a:r>
              <a:rPr lang="nb-NO" dirty="0" err="1" smtClean="0"/>
              <a:t>prob</a:t>
            </a:r>
            <a:r>
              <a:rPr lang="nb-NO" dirty="0" smtClean="0"/>
              <a:t> </a:t>
            </a:r>
          </a:p>
          <a:p>
            <a:pPr lvl="1"/>
            <a:r>
              <a:rPr lang="nb-NO" dirty="0" smtClean="0"/>
              <a:t>2. </a:t>
            </a:r>
            <a:r>
              <a:rPr lang="nb-NO" dirty="0" err="1" smtClean="0"/>
              <a:t>Alignment</a:t>
            </a:r>
            <a:r>
              <a:rPr lang="nb-NO" dirty="0" smtClean="0"/>
              <a:t> </a:t>
            </a:r>
            <a:r>
              <a:rPr lang="nb-NO" dirty="0" err="1" smtClean="0"/>
              <a:t>prob</a:t>
            </a:r>
            <a:r>
              <a:rPr lang="nb-NO" dirty="0" smtClean="0"/>
              <a:t> </a:t>
            </a:r>
          </a:p>
          <a:p>
            <a:pPr lvl="1"/>
            <a:r>
              <a:rPr lang="nb-NO" dirty="0" smtClean="0"/>
              <a:t>3. </a:t>
            </a:r>
            <a:r>
              <a:rPr lang="nb-NO" dirty="0" err="1" smtClean="0"/>
              <a:t>Translation</a:t>
            </a:r>
            <a:r>
              <a:rPr lang="nb-NO" dirty="0" smtClean="0"/>
              <a:t> </a:t>
            </a:r>
            <a:r>
              <a:rPr lang="nb-NO" dirty="0" err="1" smtClean="0"/>
              <a:t>prob</a:t>
            </a:r>
            <a:r>
              <a:rPr lang="nb-NO" dirty="0" smtClean="0"/>
              <a:t> </a:t>
            </a:r>
          </a:p>
          <a:p>
            <a:pPr lvl="1"/>
            <a:r>
              <a:rPr lang="nb-NO" dirty="0" err="1" smtClean="0"/>
              <a:t>Etc</a:t>
            </a:r>
            <a:endParaRPr lang="nb-NO" dirty="0" smtClean="0"/>
          </a:p>
          <a:p>
            <a:r>
              <a:rPr lang="nb-NO" dirty="0" smtClean="0"/>
              <a:t>J&amp;M, sec 25.6.1, </a:t>
            </a:r>
            <a:r>
              <a:rPr lang="nb-NO" dirty="0" err="1" smtClean="0"/>
              <a:t>example</a:t>
            </a:r>
            <a:endParaRPr lang="nb-NO" dirty="0" smtClean="0"/>
          </a:p>
          <a:p>
            <a:r>
              <a:rPr lang="nb-NO" dirty="0" err="1" smtClean="0"/>
              <a:t>Intractable</a:t>
            </a:r>
            <a:r>
              <a:rPr lang="nb-NO" dirty="0" smtClean="0"/>
              <a:t> in </a:t>
            </a:r>
            <a:r>
              <a:rPr lang="nb-NO" dirty="0" err="1" smtClean="0"/>
              <a:t>practice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err="1" smtClean="0"/>
              <a:t>Efficient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err="1" smtClean="0"/>
              <a:t>Sidestep</a:t>
            </a:r>
            <a:r>
              <a:rPr lang="nb-NO" dirty="0" smtClean="0"/>
              <a:t> </a:t>
            </a:r>
            <a:r>
              <a:rPr lang="nb-NO" dirty="0" err="1" smtClean="0"/>
              <a:t>alignment</a:t>
            </a:r>
            <a:r>
              <a:rPr lang="nb-NO" dirty="0" smtClean="0"/>
              <a:t> </a:t>
            </a:r>
            <a:r>
              <a:rPr lang="nb-NO" dirty="0" err="1" smtClean="0"/>
              <a:t>probs</a:t>
            </a:r>
            <a:r>
              <a:rPr lang="nb-NO" dirty="0" smtClean="0"/>
              <a:t>:</a:t>
            </a:r>
          </a:p>
          <a:p>
            <a:pPr lvl="1"/>
            <a:r>
              <a:rPr lang="nb-NO" dirty="0"/>
              <a:t>1. </a:t>
            </a:r>
            <a:r>
              <a:rPr lang="nb-NO" dirty="0" err="1"/>
              <a:t>Translation</a:t>
            </a:r>
            <a:r>
              <a:rPr lang="nb-NO" dirty="0"/>
              <a:t> </a:t>
            </a:r>
            <a:r>
              <a:rPr lang="nb-NO" dirty="0" err="1" smtClean="0"/>
              <a:t>prob</a:t>
            </a:r>
            <a:endParaRPr lang="nb-NO" dirty="0"/>
          </a:p>
          <a:p>
            <a:pPr lvl="1"/>
            <a:r>
              <a:rPr lang="nb-NO" dirty="0"/>
              <a:t>2. </a:t>
            </a:r>
            <a:r>
              <a:rPr lang="nb-NO" dirty="0" err="1"/>
              <a:t>Translation</a:t>
            </a:r>
            <a:r>
              <a:rPr lang="nb-NO" dirty="0"/>
              <a:t> </a:t>
            </a:r>
            <a:r>
              <a:rPr lang="nb-NO" dirty="0" err="1"/>
              <a:t>prob</a:t>
            </a:r>
            <a:r>
              <a:rPr lang="nb-NO" dirty="0"/>
              <a:t> </a:t>
            </a:r>
          </a:p>
          <a:p>
            <a:pPr lvl="1"/>
            <a:r>
              <a:rPr lang="nb-NO" dirty="0" smtClean="0"/>
              <a:t>3</a:t>
            </a:r>
            <a:r>
              <a:rPr lang="nb-NO" dirty="0"/>
              <a:t>. </a:t>
            </a:r>
            <a:r>
              <a:rPr lang="nb-NO" dirty="0" err="1"/>
              <a:t>Translation</a:t>
            </a:r>
            <a:r>
              <a:rPr lang="nb-NO" dirty="0"/>
              <a:t> </a:t>
            </a:r>
            <a:r>
              <a:rPr lang="nb-NO" dirty="0" err="1"/>
              <a:t>prob</a:t>
            </a:r>
            <a:r>
              <a:rPr lang="nb-NO" dirty="0"/>
              <a:t> </a:t>
            </a:r>
          </a:p>
          <a:p>
            <a:pPr lvl="1"/>
            <a:r>
              <a:rPr lang="nb-NO" dirty="0" err="1" smtClean="0"/>
              <a:t>Etc</a:t>
            </a:r>
            <a:endParaRPr lang="nb-NO" dirty="0" smtClean="0"/>
          </a:p>
          <a:p>
            <a:r>
              <a:rPr lang="nb-NO" dirty="0" smtClean="0"/>
              <a:t>K:SMT, sec 4.2.3, </a:t>
            </a:r>
            <a:r>
              <a:rPr lang="nb-NO" dirty="0" err="1" smtClean="0"/>
              <a:t>example</a:t>
            </a:r>
            <a:endParaRPr lang="nb-NO" dirty="0" smtClean="0"/>
          </a:p>
          <a:p>
            <a:r>
              <a:rPr lang="nb-NO" dirty="0" smtClean="0"/>
              <a:t>This is </a:t>
            </a:r>
            <a:r>
              <a:rPr lang="nb-NO" dirty="0" err="1" smtClean="0"/>
              <a:t>how</a:t>
            </a:r>
            <a:r>
              <a:rPr lang="nb-NO" dirty="0" smtClean="0"/>
              <a:t> it </a:t>
            </a:r>
            <a:r>
              <a:rPr lang="nb-NO" dirty="0" err="1" smtClean="0"/>
              <a:t>gets</a:t>
            </a:r>
            <a:r>
              <a:rPr lang="nb-NO" dirty="0" smtClean="0"/>
              <a:t> </a:t>
            </a:r>
            <a:r>
              <a:rPr lang="nb-NO" dirty="0" err="1" smtClean="0"/>
              <a:t>implemented</a:t>
            </a:r>
            <a:endParaRPr lang="nb-NO" dirty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86AA4482-804D-4B81-B6FB-DC8C1BEB8C5F}" type="slidenum">
              <a:rPr lang="nb-NO" smtClean="0"/>
              <a:pPr>
                <a:defRPr/>
              </a:pPr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467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Training – </a:t>
            </a:r>
            <a:r>
              <a:rPr lang="nb-NO" dirty="0" err="1" smtClean="0"/>
              <a:t>the</a:t>
            </a:r>
            <a:r>
              <a:rPr lang="nb-NO" dirty="0" smtClean="0"/>
              <a:t> intuitive </a:t>
            </a:r>
            <a:r>
              <a:rPr lang="nb-NO" dirty="0" err="1" smtClean="0"/>
              <a:t>approach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 err="1" smtClean="0"/>
              <a:t>Initalize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parameter </a:t>
            </a:r>
            <a:r>
              <a:rPr lang="nb-NO" dirty="0" err="1" smtClean="0"/>
              <a:t>values</a:t>
            </a:r>
            <a:r>
              <a:rPr lang="nb-NO" dirty="0" smtClean="0"/>
              <a:t> 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t(f |e) </a:t>
            </a:r>
            <a:r>
              <a:rPr lang="nb-NO" dirty="0" smtClean="0"/>
              <a:t>for pairs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words</a:t>
            </a:r>
            <a:r>
              <a:rPr lang="nb-NO" dirty="0" smtClean="0"/>
              <a:t> 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nb-NO" dirty="0" smtClean="0"/>
              <a:t> and 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nb-NO" dirty="0" smtClean="0"/>
              <a:t> .</a:t>
            </a:r>
          </a:p>
          <a:p>
            <a:pPr marL="834390" lvl="1" indent="-514350"/>
            <a:r>
              <a:rPr lang="nb-NO" dirty="0" smtClean="0"/>
              <a:t>With </a:t>
            </a:r>
            <a:r>
              <a:rPr lang="nb-NO" dirty="0" err="1" smtClean="0"/>
              <a:t>no</a:t>
            </a:r>
            <a:r>
              <a:rPr lang="nb-NO" dirty="0" smtClean="0"/>
              <a:t> info, </a:t>
            </a:r>
            <a:r>
              <a:rPr lang="nb-NO" dirty="0" err="1" smtClean="0"/>
              <a:t>initalize</a:t>
            </a:r>
            <a:r>
              <a:rPr lang="nb-NO" dirty="0" smtClean="0"/>
              <a:t> </a:t>
            </a:r>
            <a:r>
              <a:rPr lang="nb-NO" dirty="0" err="1" smtClean="0"/>
              <a:t>them</a:t>
            </a:r>
            <a:r>
              <a:rPr lang="nb-NO" dirty="0" smtClean="0"/>
              <a:t> </a:t>
            </a:r>
            <a:r>
              <a:rPr lang="nb-NO" dirty="0" err="1" smtClean="0"/>
              <a:t>uniformly</a:t>
            </a:r>
            <a:r>
              <a:rPr lang="nb-NO" dirty="0" smtClean="0"/>
              <a:t>:</a:t>
            </a:r>
            <a:br>
              <a:rPr lang="nb-NO" dirty="0" smtClean="0"/>
            </a:b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word</a:t>
            </a:r>
            <a:r>
              <a:rPr lang="nb-NO" dirty="0" smtClean="0"/>
              <a:t> 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foreign</a:t>
            </a:r>
            <a:r>
              <a:rPr lang="nb-NO" dirty="0" smtClean="0"/>
              <a:t> </a:t>
            </a:r>
            <a:r>
              <a:rPr lang="nb-NO" dirty="0" err="1" smtClean="0"/>
              <a:t>language</a:t>
            </a:r>
            <a:r>
              <a:rPr lang="nb-NO" dirty="0" smtClean="0"/>
              <a:t> is an </a:t>
            </a:r>
            <a:r>
              <a:rPr lang="nb-NO" dirty="0" err="1" smtClean="0"/>
              <a:t>equally</a:t>
            </a:r>
            <a:r>
              <a:rPr lang="nb-NO" dirty="0" smtClean="0"/>
              <a:t> </a:t>
            </a:r>
            <a:r>
              <a:rPr lang="nb-NO" dirty="0" err="1" smtClean="0"/>
              <a:t>likely</a:t>
            </a:r>
            <a:r>
              <a:rPr lang="nb-NO" dirty="0" smtClean="0"/>
              <a:t> </a:t>
            </a:r>
            <a:r>
              <a:rPr lang="nb-NO" dirty="0" err="1" smtClean="0"/>
              <a:t>translation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word</a:t>
            </a:r>
            <a:r>
              <a:rPr lang="nb-NO" dirty="0" smtClean="0"/>
              <a:t> 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nb-NO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For </a:t>
            </a:r>
            <a:r>
              <a:rPr lang="nb-NO" dirty="0" err="1" smtClean="0"/>
              <a:t>each</a:t>
            </a:r>
            <a:r>
              <a:rPr lang="nb-NO" dirty="0" smtClean="0"/>
              <a:t> pair </a:t>
            </a:r>
            <a:r>
              <a:rPr lang="nb-NO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sentences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corpus</a:t>
            </a:r>
            <a:r>
              <a:rPr lang="nb-NO" dirty="0" smtClean="0"/>
              <a:t>,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nb-NO" dirty="0"/>
              <a:t> </a:t>
            </a:r>
            <a:r>
              <a:rPr lang="nb-NO" dirty="0" smtClean="0"/>
              <a:t> to </a:t>
            </a:r>
            <a:r>
              <a:rPr lang="nb-NO" dirty="0" err="1" smtClean="0"/>
              <a:t>calculate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probabilities</a:t>
            </a:r>
            <a:r>
              <a:rPr lang="nb-NO" dirty="0" smtClean="0"/>
              <a:t> 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P(</a:t>
            </a:r>
            <a:r>
              <a:rPr lang="nb-NO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| </a:t>
            </a:r>
            <a:r>
              <a:rPr lang="nb-NO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nb-NO" dirty="0" smtClean="0"/>
              <a:t>to all </a:t>
            </a:r>
            <a:r>
              <a:rPr lang="nb-NO" dirty="0" err="1" smtClean="0"/>
              <a:t>possible</a:t>
            </a:r>
            <a:r>
              <a:rPr lang="nb-NO" dirty="0" smtClean="0"/>
              <a:t> </a:t>
            </a:r>
            <a:r>
              <a:rPr lang="nb-NO" dirty="0" err="1" smtClean="0"/>
              <a:t>alignments</a:t>
            </a:r>
            <a:r>
              <a:rPr lang="nb-NO" dirty="0" smtClean="0"/>
              <a:t> </a:t>
            </a:r>
            <a:r>
              <a:rPr lang="nb-NO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sentences</a:t>
            </a:r>
            <a:r>
              <a:rPr lang="nb-NO" dirty="0" smtClean="0"/>
              <a:t>.</a:t>
            </a:r>
            <a:endParaRPr lang="nb-NO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34390" lvl="1" indent="-514350"/>
            <a:r>
              <a:rPr lang="nb-NO" dirty="0" smtClean="0"/>
              <a:t>(</a:t>
            </a:r>
            <a:r>
              <a:rPr lang="nb-NO" dirty="0" err="1" smtClean="0"/>
              <a:t>Called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>
                <a:solidFill>
                  <a:srgbClr val="FF0000"/>
                </a:solidFill>
              </a:rPr>
              <a:t>expectation</a:t>
            </a:r>
            <a:r>
              <a:rPr lang="nb-NO" dirty="0" smtClean="0"/>
              <a:t> </a:t>
            </a:r>
            <a:r>
              <a:rPr lang="nb-NO" dirty="0" err="1" smtClean="0"/>
              <a:t>step</a:t>
            </a:r>
            <a:r>
              <a:rPr lang="nb-NO" dirty="0" smtClean="0"/>
              <a:t>, </a:t>
            </a:r>
            <a:r>
              <a:rPr lang="nb-NO" dirty="0" err="1" smtClean="0"/>
              <a:t>apply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to data)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22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Training – </a:t>
            </a:r>
            <a:r>
              <a:rPr lang="nb-NO" dirty="0" err="1" smtClean="0"/>
              <a:t>the</a:t>
            </a:r>
            <a:r>
              <a:rPr lang="nb-NO" dirty="0" smtClean="0"/>
              <a:t> intuitive </a:t>
            </a:r>
            <a:r>
              <a:rPr lang="nb-NO" dirty="0" err="1" smtClean="0"/>
              <a:t>approach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nb-NO" dirty="0" err="1" smtClean="0"/>
              <a:t>Collect</a:t>
            </a:r>
            <a:r>
              <a:rPr lang="nb-NO" dirty="0" smtClean="0"/>
              <a:t> </a:t>
            </a:r>
            <a:r>
              <a:rPr lang="nb-NO" dirty="0" err="1" smtClean="0"/>
              <a:t>fractional</a:t>
            </a:r>
            <a:r>
              <a:rPr lang="nb-NO" dirty="0" smtClean="0"/>
              <a:t> </a:t>
            </a:r>
            <a:r>
              <a:rPr lang="nb-NO" dirty="0" err="1" smtClean="0"/>
              <a:t>counts</a:t>
            </a:r>
            <a:r>
              <a:rPr lang="nb-NO" dirty="0" smtClean="0"/>
              <a:t>, </a:t>
            </a:r>
            <a:r>
              <a:rPr lang="nb-NO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tc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 |e)</a:t>
            </a:r>
            <a:r>
              <a:rPr lang="nb-NO" dirty="0" smtClean="0"/>
              <a:t>:</a:t>
            </a:r>
          </a:p>
          <a:p>
            <a:pPr marL="320040" lvl="1" indent="0">
              <a:buNone/>
            </a:pPr>
            <a:r>
              <a:rPr lang="nb-NO" dirty="0" smtClean="0"/>
              <a:t>	(«How </a:t>
            </a:r>
            <a:r>
              <a:rPr lang="nb-NO" dirty="0" err="1" smtClean="0"/>
              <a:t>many</a:t>
            </a:r>
            <a:r>
              <a:rPr lang="nb-NO" dirty="0" smtClean="0"/>
              <a:t> times 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nb-NO" dirty="0" smtClean="0"/>
              <a:t> is </a:t>
            </a:r>
            <a:r>
              <a:rPr lang="nb-NO" dirty="0" err="1" smtClean="0"/>
              <a:t>translated</a:t>
            </a:r>
            <a:r>
              <a:rPr lang="nb-NO" dirty="0" smtClean="0"/>
              <a:t> as </a:t>
            </a:r>
            <a:r>
              <a:rPr 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nb-NO" dirty="0" smtClean="0"/>
              <a:t> ) </a:t>
            </a:r>
          </a:p>
          <a:p>
            <a:pPr marL="834390" lvl="1" indent="-514350">
              <a:buFont typeface="+mj-lt"/>
              <a:buAutoNum type="arabicPeriod"/>
            </a:pPr>
            <a:r>
              <a:rPr lang="nb-NO" dirty="0" smtClean="0"/>
              <a:t>First, </a:t>
            </a:r>
            <a:r>
              <a:rPr lang="nb-NO" dirty="0" err="1" smtClean="0"/>
              <a:t>calculate</a:t>
            </a:r>
            <a:r>
              <a:rPr lang="nb-NO" dirty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, </a:t>
            </a:r>
            <a:r>
              <a:rPr 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 |e ; </a:t>
            </a:r>
            <a:r>
              <a:rPr lang="nb-NO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nb-NO" dirty="0" smtClean="0"/>
              <a:t>for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sentence</a:t>
            </a:r>
            <a:r>
              <a:rPr lang="nb-NO" dirty="0" smtClean="0"/>
              <a:t> </a:t>
            </a:r>
            <a:r>
              <a:rPr lang="nb-NO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e, 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count</a:t>
            </a:r>
            <a:r>
              <a:rPr lang="nb-NO" dirty="0" smtClean="0"/>
              <a:t>:</a:t>
            </a:r>
          </a:p>
          <a:p>
            <a:pPr marL="1108710" lvl="2" indent="-514350"/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many</a:t>
            </a:r>
            <a:r>
              <a:rPr lang="nb-NO" dirty="0" smtClean="0"/>
              <a:t> times </a:t>
            </a:r>
            <a:r>
              <a:rPr 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nb-NO" dirty="0" smtClean="0"/>
              <a:t>is </a:t>
            </a:r>
            <a:r>
              <a:rPr lang="nb-NO" dirty="0" err="1" smtClean="0"/>
              <a:t>aligned</a:t>
            </a:r>
            <a:r>
              <a:rPr lang="nb-NO" dirty="0" smtClean="0"/>
              <a:t> to 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nb-NO" dirty="0" smtClean="0"/>
              <a:t> by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alignment</a:t>
            </a:r>
            <a:r>
              <a:rPr lang="nb-NO" dirty="0" smtClean="0"/>
              <a:t>,</a:t>
            </a:r>
          </a:p>
          <a:p>
            <a:pPr marL="1108710" lvl="2" indent="-514350"/>
            <a:r>
              <a:rPr lang="nb-NO" dirty="0" err="1" smtClean="0"/>
              <a:t>weighed</a:t>
            </a:r>
            <a:r>
              <a:rPr lang="nb-NO" dirty="0" smtClean="0"/>
              <a:t>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probability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alignment</a:t>
            </a:r>
            <a:r>
              <a:rPr lang="nb-NO" dirty="0" smtClean="0"/>
              <a:t>.</a:t>
            </a:r>
          </a:p>
          <a:p>
            <a:pPr marL="834390" lvl="1" indent="-514350">
              <a:buFont typeface="+mj-lt"/>
              <a:buAutoNum type="arabicPeriod"/>
            </a:pP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add</a:t>
            </a:r>
            <a:r>
              <a:rPr lang="nb-NO" dirty="0" smtClean="0"/>
              <a:t> over all </a:t>
            </a:r>
            <a:r>
              <a:rPr lang="nb-NO" dirty="0" err="1" smtClean="0"/>
              <a:t>sentences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smtClean="0"/>
              <a:t>to </a:t>
            </a:r>
            <a:r>
              <a:rPr lang="nb-NO" dirty="0" err="1" smtClean="0"/>
              <a:t>get</a:t>
            </a:r>
            <a:r>
              <a:rPr lang="nb-NO" dirty="0" smtClean="0"/>
              <a:t>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879928"/>
              </p:ext>
            </p:extLst>
          </p:nvPr>
        </p:nvGraphicFramePr>
        <p:xfrm>
          <a:off x="3491880" y="5085184"/>
          <a:ext cx="3219450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36" name="Formel" r:id="rId3" imgW="1536480" imgH="355320" progId="Equation.3">
                  <p:embed/>
                </p:oleObj>
              </mc:Choice>
              <mc:Fallback>
                <p:oleObj name="Formel" r:id="rId3" imgW="1536480" imgH="3553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5085184"/>
                        <a:ext cx="3219450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441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Training – </a:t>
            </a:r>
            <a:r>
              <a:rPr lang="nb-NO" dirty="0" err="1" smtClean="0"/>
              <a:t>the</a:t>
            </a:r>
            <a:r>
              <a:rPr lang="nb-NO" dirty="0" smtClean="0"/>
              <a:t> intuitive </a:t>
            </a:r>
            <a:r>
              <a:rPr lang="nb-NO" dirty="0" err="1" smtClean="0"/>
              <a:t>approach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nb-NO" dirty="0" err="1" smtClean="0"/>
              <a:t>Calculate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new</a:t>
            </a:r>
            <a:r>
              <a:rPr lang="nb-NO" dirty="0" smtClean="0"/>
              <a:t> </a:t>
            </a:r>
            <a:r>
              <a:rPr lang="nb-NO" dirty="0" err="1" smtClean="0"/>
              <a:t>translation</a:t>
            </a:r>
            <a:r>
              <a:rPr lang="nb-NO" dirty="0" smtClean="0"/>
              <a:t> </a:t>
            </a:r>
            <a:r>
              <a:rPr lang="nb-NO" dirty="0" err="1" smtClean="0"/>
              <a:t>probabilities</a:t>
            </a:r>
            <a:endParaRPr lang="nb-NO" dirty="0" smtClean="0"/>
          </a:p>
          <a:p>
            <a:pPr marL="514350" indent="-514350">
              <a:buFont typeface="+mj-lt"/>
              <a:buAutoNum type="arabicPeriod" startAt="4"/>
            </a:pPr>
            <a:endParaRPr lang="nb-NO" dirty="0" smtClean="0"/>
          </a:p>
          <a:p>
            <a:pPr marL="834390" lvl="1" indent="-514350">
              <a:buFont typeface="+mj-lt"/>
              <a:buAutoNum type="arabicPeriod" startAt="4"/>
            </a:pPr>
            <a:endParaRPr lang="nb-NO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34390" lvl="1" indent="-514350"/>
            <a:r>
              <a:rPr lang="nb-NO" dirty="0" err="1" smtClean="0">
                <a:cs typeface="Times New Roman" panose="02020603050405020304" pitchFamily="18" charset="0"/>
              </a:rPr>
              <a:t>where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f’ </a:t>
            </a:r>
            <a:r>
              <a:rPr lang="nb-NO" dirty="0" err="1" smtClean="0">
                <a:cs typeface="Times New Roman" panose="02020603050405020304" pitchFamily="18" charset="0"/>
              </a:rPr>
              <a:t>varies</a:t>
            </a:r>
            <a:r>
              <a:rPr lang="nb-NO" dirty="0" smtClean="0">
                <a:cs typeface="Times New Roman" panose="02020603050405020304" pitchFamily="18" charset="0"/>
              </a:rPr>
              <a:t> over all </a:t>
            </a:r>
            <a:r>
              <a:rPr lang="nb-NO" dirty="0" err="1" smtClean="0">
                <a:cs typeface="Times New Roman" panose="02020603050405020304" pitchFamily="18" charset="0"/>
              </a:rPr>
              <a:t>foreign</a:t>
            </a:r>
            <a:r>
              <a:rPr lang="nb-NO" dirty="0" smtClean="0">
                <a:cs typeface="Times New Roman" panose="02020603050405020304" pitchFamily="18" charset="0"/>
              </a:rPr>
              <a:t> </a:t>
            </a:r>
            <a:r>
              <a:rPr lang="nb-NO" dirty="0" err="1" smtClean="0">
                <a:cs typeface="Times New Roman" panose="02020603050405020304" pitchFamily="18" charset="0"/>
              </a:rPr>
              <a:t>words</a:t>
            </a:r>
            <a:endParaRPr lang="nb-NO" dirty="0" smtClean="0">
              <a:cs typeface="Times New Roman" panose="02020603050405020304" pitchFamily="18" charset="0"/>
            </a:endParaRPr>
          </a:p>
          <a:p>
            <a:pPr marL="834390" lvl="1" indent="-514350"/>
            <a:r>
              <a:rPr lang="nb-NO" dirty="0" smtClean="0"/>
              <a:t>(</a:t>
            </a:r>
            <a:r>
              <a:rPr lang="nb-NO" dirty="0" err="1" smtClean="0"/>
              <a:t>Called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>
                <a:solidFill>
                  <a:srgbClr val="FF0000"/>
                </a:solidFill>
              </a:rPr>
              <a:t>maximization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/>
              <a:t>step</a:t>
            </a:r>
            <a:r>
              <a:rPr lang="nb-NO" dirty="0" smtClean="0"/>
              <a:t>, </a:t>
            </a:r>
            <a:r>
              <a:rPr lang="nb-NO" dirty="0" err="1" smtClean="0"/>
              <a:t>estimate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 from </a:t>
            </a:r>
            <a:r>
              <a:rPr lang="nb-NO" dirty="0" err="1" smtClean="0"/>
              <a:t>counts</a:t>
            </a:r>
            <a:r>
              <a:rPr lang="nb-NO" dirty="0" smtClean="0"/>
              <a:t>)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nb-NO" dirty="0" err="1" smtClean="0"/>
              <a:t>Repeat</a:t>
            </a:r>
            <a:r>
              <a:rPr lang="nb-NO" dirty="0" smtClean="0"/>
              <a:t> from 2 as </a:t>
            </a:r>
            <a:r>
              <a:rPr lang="nb-NO" dirty="0" err="1" smtClean="0"/>
              <a:t>long</a:t>
            </a:r>
            <a:r>
              <a:rPr lang="nb-NO" dirty="0" smtClean="0"/>
              <a:t> as </a:t>
            </a:r>
            <a:r>
              <a:rPr lang="nb-NO" dirty="0" err="1" smtClean="0"/>
              <a:t>you</a:t>
            </a:r>
            <a:r>
              <a:rPr lang="nb-NO" dirty="0" smtClean="0"/>
              <a:t> like</a:t>
            </a:r>
          </a:p>
          <a:p>
            <a:pPr marL="514350" indent="-514350">
              <a:buFont typeface="+mj-lt"/>
              <a:buAutoNum type="arabicPeriod" startAt="4"/>
            </a:pP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74589" y="2150309"/>
                <a:ext cx="2348785" cy="7142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𝑡</m:t>
                      </m:r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</m:e>
                        <m:e>
                          <m:r>
                            <a:rPr lang="nb-NO" b="0" i="1" smtClean="0">
                              <a:latin typeface="Cambria Math"/>
                            </a:rPr>
                            <m:t>𝑒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𝑡𝑐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|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/>
                                </a:rPr>
                                <m:t>𝑓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𝑡𝑐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latin typeface="Cambria Math"/>
                                </a:rPr>
                                <m:t>|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𝑒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589" y="2150309"/>
                <a:ext cx="2348785" cy="71423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4716016" y="2276872"/>
            <a:ext cx="2160240" cy="5876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Errors</a:t>
            </a:r>
            <a:r>
              <a:rPr lang="nb-NO" dirty="0" smtClean="0"/>
              <a:t> in </a:t>
            </a:r>
            <a:r>
              <a:rPr lang="nb-NO" dirty="0" err="1" smtClean="0"/>
              <a:t>formula</a:t>
            </a:r>
            <a:r>
              <a:rPr lang="nb-NO" dirty="0" smtClean="0"/>
              <a:t> 4.14 in K:SMT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461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Assign</a:t>
            </a:r>
            <a:r>
              <a:rPr lang="nb-NO" dirty="0" smtClean="0"/>
              <a:t> </a:t>
            </a:r>
            <a:r>
              <a:rPr lang="nb-NO" dirty="0" err="1" smtClean="0"/>
              <a:t>probabilities</a:t>
            </a:r>
            <a:r>
              <a:rPr lang="nb-NO" dirty="0" smtClean="0"/>
              <a:t> to </a:t>
            </a:r>
            <a:r>
              <a:rPr lang="nb-NO" dirty="0" err="1" smtClean="0"/>
              <a:t>alignments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69160"/>
          </a:xfrm>
        </p:spPr>
        <p:txBody>
          <a:bodyPr>
            <a:normAutofit/>
          </a:bodyPr>
          <a:lstStyle/>
          <a:p>
            <a:r>
              <a:rPr lang="nb-NO" dirty="0" smtClean="0"/>
              <a:t>Goal: </a:t>
            </a:r>
            <a:r>
              <a:rPr lang="nb-NO" dirty="0" err="1" smtClean="0"/>
              <a:t>compute</a:t>
            </a:r>
            <a:r>
              <a:rPr lang="nb-NO" dirty="0" smtClean="0"/>
              <a:t> </a:t>
            </a:r>
          </a:p>
          <a:p>
            <a:r>
              <a:rPr lang="nb-NO" dirty="0" err="1" smtClean="0"/>
              <a:t>Since</a:t>
            </a:r>
            <a:endParaRPr lang="nb-NO" dirty="0" smtClean="0"/>
          </a:p>
          <a:p>
            <a:pPr lvl="1"/>
            <a:r>
              <a:rPr lang="nb-NO" dirty="0" err="1" smtClean="0"/>
              <a:t>we</a:t>
            </a:r>
            <a:r>
              <a:rPr lang="nb-NO" dirty="0" smtClean="0"/>
              <a:t> have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know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err="1" smtClean="0"/>
              <a:t>Hence</a:t>
            </a:r>
            <a:r>
              <a:rPr lang="nb-NO" dirty="0" smtClean="0"/>
              <a:t>:</a:t>
            </a:r>
            <a:endParaRPr lang="nb-NO" dirty="0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7168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591561"/>
              </p:ext>
            </p:extLst>
          </p:nvPr>
        </p:nvGraphicFramePr>
        <p:xfrm>
          <a:off x="3635896" y="2204864"/>
          <a:ext cx="311467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8" name="Formel" r:id="rId3" imgW="1726920" imgH="203040" progId="Equation.3">
                  <p:embed/>
                </p:oleObj>
              </mc:Choice>
              <mc:Fallback>
                <p:oleObj name="Formel" r:id="rId3" imgW="17269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2204864"/>
                        <a:ext cx="3114675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07697"/>
              </p:ext>
            </p:extLst>
          </p:nvPr>
        </p:nvGraphicFramePr>
        <p:xfrm>
          <a:off x="3635896" y="1700808"/>
          <a:ext cx="1074738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9" name="Formel" r:id="rId5" imgW="596880" imgH="203040" progId="Equation.3">
                  <p:embed/>
                </p:oleObj>
              </mc:Choice>
              <mc:Fallback>
                <p:oleObj name="Formel" r:id="rId5" imgW="596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1700808"/>
                        <a:ext cx="1074738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716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1623343"/>
              </p:ext>
            </p:extLst>
          </p:nvPr>
        </p:nvGraphicFramePr>
        <p:xfrm>
          <a:off x="3635896" y="2780928"/>
          <a:ext cx="2100262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0" name="Formel" r:id="rId7" imgW="1333440" imgH="419040" progId="Equation.3">
                  <p:embed/>
                </p:oleObj>
              </mc:Choice>
              <mc:Fallback>
                <p:oleObj name="Formel" r:id="rId7" imgW="13334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2780928"/>
                        <a:ext cx="2100262" cy="658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716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509143"/>
              </p:ext>
            </p:extLst>
          </p:nvPr>
        </p:nvGraphicFramePr>
        <p:xfrm>
          <a:off x="3635896" y="3645024"/>
          <a:ext cx="3611563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1" name="Formel" r:id="rId9" imgW="2006280" imgH="457200" progId="Equation.3">
                  <p:embed/>
                </p:oleObj>
              </mc:Choice>
              <mc:Fallback>
                <p:oleObj name="Formel" r:id="rId9" imgW="20062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3645024"/>
                        <a:ext cx="3611563" cy="823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7168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3294156"/>
              </p:ext>
            </p:extLst>
          </p:nvPr>
        </p:nvGraphicFramePr>
        <p:xfrm>
          <a:off x="3707904" y="4581128"/>
          <a:ext cx="2445552" cy="616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2" name="Formel" r:id="rId11" imgW="1358640" imgH="342720" progId="Equation.3">
                  <p:embed/>
                </p:oleObj>
              </mc:Choice>
              <mc:Fallback>
                <p:oleObj name="Formel" r:id="rId11" imgW="135864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4581128"/>
                        <a:ext cx="2445552" cy="6168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25</a:t>
            </a:fld>
            <a:endParaRPr lang="nb-NO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5753463"/>
              </p:ext>
            </p:extLst>
          </p:nvPr>
        </p:nvGraphicFramePr>
        <p:xfrm>
          <a:off x="1408113" y="5221288"/>
          <a:ext cx="5260975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3" name="Formel" r:id="rId13" imgW="3340080" imgH="888840" progId="Equation.3">
                  <p:embed/>
                </p:oleObj>
              </mc:Choice>
              <mc:Fallback>
                <p:oleObj name="Formel" r:id="rId13" imgW="3340080" imgH="8888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8113" y="5221288"/>
                        <a:ext cx="5260975" cy="139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605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Example</a:t>
            </a:r>
            <a:r>
              <a:rPr lang="nb-NO" dirty="0" smtClean="0"/>
              <a:t> – </a:t>
            </a:r>
            <a:r>
              <a:rPr lang="nb-NO" dirty="0" err="1" smtClean="0"/>
              <a:t>the</a:t>
            </a:r>
            <a:r>
              <a:rPr lang="nb-NO" dirty="0" smtClean="0"/>
              <a:t> intuitive </a:t>
            </a:r>
            <a:r>
              <a:rPr lang="nb-NO" dirty="0" err="1" smtClean="0"/>
              <a:t>way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b-NO" dirty="0" smtClean="0"/>
              <a:t>Corpus</a:t>
            </a:r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1331640" y="3861048"/>
            <a:ext cx="237626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/>
              <a:t>e</a:t>
            </a:r>
            <a:r>
              <a:rPr lang="nb-NO" baseline="-25000" dirty="0"/>
              <a:t>2</a:t>
            </a:r>
            <a:r>
              <a:rPr lang="nb-NO" dirty="0" smtClean="0"/>
              <a:t>: Dog bit dog</a:t>
            </a:r>
          </a:p>
          <a:p>
            <a:r>
              <a:rPr lang="nb-NO" b="1" dirty="0" smtClean="0"/>
              <a:t>f</a:t>
            </a:r>
            <a:r>
              <a:rPr lang="nb-NO" baseline="-25000" dirty="0"/>
              <a:t>2</a:t>
            </a:r>
            <a:r>
              <a:rPr lang="nb-NO" dirty="0" smtClean="0"/>
              <a:t>: </a:t>
            </a:r>
            <a:r>
              <a:rPr lang="nb-NO" dirty="0"/>
              <a:t>Hund </a:t>
            </a:r>
            <a:r>
              <a:rPr lang="nb-NO" dirty="0" smtClean="0"/>
              <a:t>bet hund</a:t>
            </a:r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1351790" y="2564904"/>
            <a:ext cx="237626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/>
              <a:t>e</a:t>
            </a:r>
            <a:r>
              <a:rPr lang="nb-NO" baseline="-25000" dirty="0"/>
              <a:t>1</a:t>
            </a:r>
            <a:r>
              <a:rPr lang="nb-NO" dirty="0" smtClean="0"/>
              <a:t>: </a:t>
            </a:r>
            <a:r>
              <a:rPr lang="nb-NO" dirty="0"/>
              <a:t>Dog </a:t>
            </a:r>
            <a:r>
              <a:rPr lang="nb-NO" dirty="0" err="1" smtClean="0"/>
              <a:t>barked</a:t>
            </a:r>
            <a:endParaRPr lang="nb-NO" dirty="0" smtClean="0"/>
          </a:p>
          <a:p>
            <a:r>
              <a:rPr lang="nb-NO" b="1" dirty="0" smtClean="0"/>
              <a:t>f</a:t>
            </a:r>
            <a:r>
              <a:rPr lang="nb-NO" baseline="-25000" dirty="0"/>
              <a:t>1</a:t>
            </a:r>
            <a:r>
              <a:rPr lang="nb-NO" dirty="0" smtClean="0"/>
              <a:t>: </a:t>
            </a:r>
            <a:r>
              <a:rPr lang="nb-NO" dirty="0"/>
              <a:t>Hund </a:t>
            </a:r>
            <a:r>
              <a:rPr lang="nb-NO" dirty="0" smtClean="0"/>
              <a:t>bjeffet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4932040" y="3212976"/>
            <a:ext cx="3528392" cy="10801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 smtClean="0"/>
              <a:t>3 English </a:t>
            </a:r>
            <a:r>
              <a:rPr lang="nb-NO" dirty="0" err="1" smtClean="0"/>
              <a:t>words</a:t>
            </a:r>
            <a:r>
              <a:rPr lang="nb-NO" dirty="0" smtClean="0"/>
              <a:t>: dog bit </a:t>
            </a:r>
            <a:r>
              <a:rPr lang="nb-NO" dirty="0" err="1" smtClean="0"/>
              <a:t>barked</a:t>
            </a:r>
            <a:endParaRPr lang="nb-NO" dirty="0" smtClean="0"/>
          </a:p>
          <a:p>
            <a:r>
              <a:rPr lang="nb-NO" dirty="0" smtClean="0"/>
              <a:t>3 </a:t>
            </a:r>
            <a:r>
              <a:rPr lang="nb-NO" dirty="0" err="1" smtClean="0"/>
              <a:t>foreign</a:t>
            </a:r>
            <a:r>
              <a:rPr lang="nb-NO" dirty="0" smtClean="0"/>
              <a:t> </a:t>
            </a:r>
            <a:r>
              <a:rPr lang="nb-NO" dirty="0" err="1" smtClean="0"/>
              <a:t>words</a:t>
            </a:r>
            <a:r>
              <a:rPr lang="nb-NO" dirty="0" smtClean="0"/>
              <a:t>: hund bjeffet bet</a:t>
            </a: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039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Step</a:t>
            </a:r>
            <a:r>
              <a:rPr lang="nb-NO" dirty="0" smtClean="0"/>
              <a:t> 1 </a:t>
            </a:r>
            <a:r>
              <a:rPr lang="nb-NO" dirty="0" err="1" smtClean="0"/>
              <a:t>initialization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4365104"/>
            <a:ext cx="8153400" cy="1730896"/>
          </a:xfrm>
        </p:spPr>
        <p:txBody>
          <a:bodyPr/>
          <a:lstStyle/>
          <a:p>
            <a:r>
              <a:rPr lang="nb-NO" dirty="0" smtClean="0"/>
              <a:t>Uniform</a:t>
            </a:r>
          </a:p>
          <a:p>
            <a:r>
              <a:rPr lang="nb-NO" dirty="0" err="1" smtClean="0"/>
              <a:t>Observe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include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last line </a:t>
            </a:r>
            <a:r>
              <a:rPr lang="nb-NO" dirty="0" err="1" smtClean="0"/>
              <a:t>since</a:t>
            </a:r>
            <a:r>
              <a:rPr lang="nb-NO" dirty="0" smtClean="0"/>
              <a:t> an f-</a:t>
            </a:r>
            <a:r>
              <a:rPr lang="nb-NO" dirty="0" err="1" smtClean="0"/>
              <a:t>word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be </a:t>
            </a:r>
            <a:r>
              <a:rPr lang="nb-NO" dirty="0" err="1" smtClean="0"/>
              <a:t>aligned</a:t>
            </a:r>
            <a:r>
              <a:rPr lang="nb-NO" dirty="0" smtClean="0"/>
              <a:t> to 0.</a:t>
            </a:r>
            <a:endParaRPr lang="nb-NO" dirty="0"/>
          </a:p>
        </p:txBody>
      </p:sp>
      <p:graphicFrame>
        <p:nvGraphicFramePr>
          <p:cNvPr id="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9862653"/>
              </p:ext>
            </p:extLst>
          </p:nvPr>
        </p:nvGraphicFramePr>
        <p:xfrm>
          <a:off x="683568" y="2060848"/>
          <a:ext cx="7632849" cy="147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4283"/>
                <a:gridCol w="2544283"/>
                <a:gridCol w="2544283"/>
              </a:tblGrid>
              <a:tr h="298832"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</a:t>
                      </a:r>
                      <a:r>
                        <a:rPr lang="nb-NO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hund|dog</a:t>
                      </a: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1/3</a:t>
                      </a:r>
                      <a:endParaRPr lang="nb-NO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</a:t>
                      </a:r>
                      <a:r>
                        <a:rPr lang="nb-NO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bet|dog</a:t>
                      </a: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</a:t>
                      </a:r>
                      <a:r>
                        <a:rPr lang="nb-NO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bjeffet|dog</a:t>
                      </a: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1/3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</a:t>
                      </a:r>
                      <a:r>
                        <a:rPr lang="nb-NO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hund|bit</a:t>
                      </a: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</a:t>
                      </a:r>
                      <a:r>
                        <a:rPr lang="nb-NO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bet|bit</a:t>
                      </a: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</a:t>
                      </a:r>
                      <a:r>
                        <a:rPr lang="nb-NO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bjeffet|bit</a:t>
                      </a: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1/3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</a:t>
                      </a:r>
                      <a:r>
                        <a:rPr lang="nb-NO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hund|barked</a:t>
                      </a: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</a:t>
                      </a:r>
                      <a:r>
                        <a:rPr lang="nb-NO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bet|barked</a:t>
                      </a: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</a:t>
                      </a:r>
                      <a:r>
                        <a:rPr lang="nb-NO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bjeffet|barked</a:t>
                      </a: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1/3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t(hund|0) = 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t(bet|0) = 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t(bjeffet|0) = 1/3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33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Step</a:t>
            </a:r>
            <a:r>
              <a:rPr lang="nb-NO" dirty="0"/>
              <a:t> 2: </a:t>
            </a:r>
            <a:r>
              <a:rPr lang="nb-NO" dirty="0" err="1" smtClean="0"/>
              <a:t>Alignment</a:t>
            </a:r>
            <a:r>
              <a:rPr lang="nb-NO" dirty="0" smtClean="0"/>
              <a:t> </a:t>
            </a:r>
            <a:r>
              <a:rPr lang="nb-NO" dirty="0" err="1"/>
              <a:t>probabilities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347864" y="1600200"/>
            <a:ext cx="5418184" cy="4133056"/>
          </a:xfrm>
        </p:spPr>
        <p:txBody>
          <a:bodyPr>
            <a:normAutofit fontScale="85000" lnSpcReduction="20000"/>
          </a:bodyPr>
          <a:lstStyle/>
          <a:p>
            <a:r>
              <a:rPr lang="nb-NO" dirty="0" err="1" smtClean="0"/>
              <a:t>Sentence</a:t>
            </a:r>
            <a:r>
              <a:rPr lang="nb-NO" dirty="0" smtClean="0"/>
              <a:t> pair 1:</a:t>
            </a:r>
          </a:p>
          <a:p>
            <a:pPr lvl="1"/>
            <a:r>
              <a:rPr lang="nb-NO" dirty="0" smtClean="0"/>
              <a:t>9 </a:t>
            </a:r>
            <a:r>
              <a:rPr lang="nb-NO" dirty="0" err="1" smtClean="0"/>
              <a:t>possible</a:t>
            </a:r>
            <a:r>
              <a:rPr lang="nb-NO" dirty="0" smtClean="0"/>
              <a:t> </a:t>
            </a:r>
            <a:r>
              <a:rPr lang="nb-NO" dirty="0" err="1" smtClean="0"/>
              <a:t>alignments</a:t>
            </a:r>
            <a:r>
              <a:rPr lang="nb-NO" dirty="0" smtClean="0"/>
              <a:t>:</a:t>
            </a:r>
          </a:p>
          <a:p>
            <a:pPr lvl="2"/>
            <a:r>
              <a:rPr lang="nb-NO" dirty="0" smtClean="0"/>
              <a:t>&lt;0,0&gt;, &lt;0,1&gt;, &lt;0,2&gt;, &lt;1,0&gt;, &lt;1,1&gt;, &lt;1,2&gt;,&lt;2,0&gt;,&lt;2,1&gt;, &lt;2,2&gt;</a:t>
            </a:r>
          </a:p>
          <a:p>
            <a:pPr lvl="1"/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equally</a:t>
            </a:r>
            <a:r>
              <a:rPr lang="nb-NO" dirty="0" smtClean="0"/>
              <a:t> probable: 1/9</a:t>
            </a:r>
          </a:p>
          <a:p>
            <a:pPr lvl="1"/>
            <a:r>
              <a:rPr lang="nb-NO" dirty="0" smtClean="0"/>
              <a:t>(</a:t>
            </a:r>
            <a:r>
              <a:rPr lang="nb-NO" dirty="0" err="1" smtClean="0"/>
              <a:t>call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a</a:t>
            </a:r>
            <a:r>
              <a:rPr lang="nb-NO" baseline="-25000" dirty="0" smtClean="0"/>
              <a:t>1</a:t>
            </a:r>
            <a:r>
              <a:rPr lang="nb-NO" dirty="0" smtClean="0"/>
              <a:t>: e.g. a</a:t>
            </a:r>
            <a:r>
              <a:rPr lang="nb-NO" baseline="-25000" dirty="0" smtClean="0"/>
              <a:t>1</a:t>
            </a:r>
            <a:r>
              <a:rPr lang="nb-NO" dirty="0" smtClean="0"/>
              <a:t>(&lt;0,1</a:t>
            </a:r>
            <a:r>
              <a:rPr lang="nb-NO" smtClean="0"/>
              <a:t>&gt;)=1/9)</a:t>
            </a:r>
            <a:endParaRPr lang="nb-NO" dirty="0" smtClean="0"/>
          </a:p>
          <a:p>
            <a:r>
              <a:rPr lang="nb-NO" dirty="0" err="1"/>
              <a:t>Sentence</a:t>
            </a:r>
            <a:r>
              <a:rPr lang="nb-NO" dirty="0"/>
              <a:t> pair </a:t>
            </a:r>
            <a:r>
              <a:rPr lang="nb-NO" dirty="0" smtClean="0"/>
              <a:t>2:</a:t>
            </a:r>
            <a:endParaRPr lang="nb-NO" dirty="0"/>
          </a:p>
          <a:p>
            <a:pPr lvl="1"/>
            <a:r>
              <a:rPr lang="nb-NO" dirty="0" smtClean="0"/>
              <a:t>64 </a:t>
            </a:r>
            <a:r>
              <a:rPr lang="nb-NO" dirty="0" err="1"/>
              <a:t>possible</a:t>
            </a:r>
            <a:r>
              <a:rPr lang="nb-NO" dirty="0"/>
              <a:t> </a:t>
            </a:r>
            <a:r>
              <a:rPr lang="nb-NO" dirty="0" err="1"/>
              <a:t>alignments</a:t>
            </a:r>
            <a:r>
              <a:rPr lang="nb-NO" dirty="0"/>
              <a:t>:</a:t>
            </a:r>
          </a:p>
          <a:p>
            <a:pPr lvl="2"/>
            <a:r>
              <a:rPr lang="nb-NO" dirty="0"/>
              <a:t>&lt;</a:t>
            </a:r>
            <a:r>
              <a:rPr lang="nb-NO" dirty="0" smtClean="0"/>
              <a:t>0,0,0&gt;, </a:t>
            </a:r>
            <a:r>
              <a:rPr lang="nb-NO" dirty="0"/>
              <a:t>&lt;</a:t>
            </a:r>
            <a:r>
              <a:rPr lang="nb-NO" dirty="0" smtClean="0"/>
              <a:t>0,0,1</a:t>
            </a:r>
            <a:r>
              <a:rPr lang="nb-NO" dirty="0"/>
              <a:t>&gt;, </a:t>
            </a:r>
            <a:r>
              <a:rPr lang="nb-NO" dirty="0" smtClean="0"/>
              <a:t>… &lt;3,3,3&gt;</a:t>
            </a:r>
          </a:p>
          <a:p>
            <a:pPr lvl="2"/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/>
              <a:t>equally</a:t>
            </a:r>
            <a:r>
              <a:rPr lang="nb-NO" dirty="0"/>
              <a:t> probable: </a:t>
            </a:r>
            <a:r>
              <a:rPr lang="nb-NO" dirty="0" smtClean="0"/>
              <a:t>1/64</a:t>
            </a:r>
          </a:p>
          <a:p>
            <a:pPr lvl="2"/>
            <a:r>
              <a:rPr lang="nb-NO" dirty="0" smtClean="0"/>
              <a:t>(</a:t>
            </a:r>
            <a:r>
              <a:rPr lang="nb-NO" dirty="0" err="1" smtClean="0"/>
              <a:t>call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a</a:t>
            </a:r>
            <a:r>
              <a:rPr lang="nb-NO" baseline="-25000" dirty="0"/>
              <a:t>2</a:t>
            </a:r>
            <a:r>
              <a:rPr lang="nb-NO" dirty="0" smtClean="0"/>
              <a:t>.)</a:t>
            </a:r>
          </a:p>
          <a:p>
            <a:pPr lvl="2"/>
            <a:r>
              <a:rPr lang="nb-NO" dirty="0" smtClean="0"/>
              <a:t>Or, </a:t>
            </a:r>
            <a:r>
              <a:rPr lang="nb-NO" dirty="0" err="1" smtClean="0"/>
              <a:t>the</a:t>
            </a:r>
            <a:r>
              <a:rPr lang="nb-NO" dirty="0" smtClean="0"/>
              <a:t> hard </a:t>
            </a:r>
            <a:r>
              <a:rPr lang="nb-NO" dirty="0" err="1" smtClean="0"/>
              <a:t>way</a:t>
            </a:r>
            <a:r>
              <a:rPr lang="nb-NO" dirty="0"/>
              <a:t> </a:t>
            </a:r>
            <a:r>
              <a:rPr lang="nb-NO" dirty="0" smtClean="0"/>
              <a:t>(</a:t>
            </a:r>
            <a:r>
              <a:rPr lang="nb-NO" dirty="0" err="1" smtClean="0"/>
              <a:t>next</a:t>
            </a:r>
            <a:r>
              <a:rPr lang="nb-NO" dirty="0" smtClean="0"/>
              <a:t> slide)</a:t>
            </a:r>
            <a:endParaRPr lang="nb-NO" dirty="0"/>
          </a:p>
          <a:p>
            <a:pPr lvl="1"/>
            <a:endParaRPr lang="nb-NO" dirty="0" smtClean="0"/>
          </a:p>
        </p:txBody>
      </p:sp>
      <p:sp>
        <p:nvSpPr>
          <p:cNvPr id="4" name="Rectangle 3"/>
          <p:cNvSpPr/>
          <p:nvPr/>
        </p:nvSpPr>
        <p:spPr>
          <a:xfrm>
            <a:off x="683568" y="3400436"/>
            <a:ext cx="237626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/>
              <a:t>e</a:t>
            </a:r>
            <a:r>
              <a:rPr lang="nb-NO" baseline="-25000" dirty="0"/>
              <a:t>2</a:t>
            </a:r>
            <a:r>
              <a:rPr lang="nb-NO" dirty="0" smtClean="0"/>
              <a:t>: Dog bit dog</a:t>
            </a:r>
          </a:p>
          <a:p>
            <a:r>
              <a:rPr lang="nb-NO" b="1" dirty="0" smtClean="0"/>
              <a:t>f</a:t>
            </a:r>
            <a:r>
              <a:rPr lang="nb-NO" baseline="-25000" dirty="0"/>
              <a:t>2</a:t>
            </a:r>
            <a:r>
              <a:rPr lang="nb-NO" dirty="0" smtClean="0"/>
              <a:t>: </a:t>
            </a:r>
            <a:r>
              <a:rPr lang="nb-NO" dirty="0"/>
              <a:t>Hund </a:t>
            </a:r>
            <a:r>
              <a:rPr lang="nb-NO" dirty="0" smtClean="0"/>
              <a:t>bet hund</a:t>
            </a:r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683568" y="1916832"/>
            <a:ext cx="237626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/>
              <a:t>e</a:t>
            </a:r>
            <a:r>
              <a:rPr lang="nb-NO" baseline="-25000" dirty="0"/>
              <a:t>1</a:t>
            </a:r>
            <a:r>
              <a:rPr lang="nb-NO" dirty="0" smtClean="0"/>
              <a:t>: </a:t>
            </a:r>
            <a:r>
              <a:rPr lang="nb-NO" dirty="0"/>
              <a:t>Dog </a:t>
            </a:r>
            <a:r>
              <a:rPr lang="nb-NO" dirty="0" err="1" smtClean="0"/>
              <a:t>barked</a:t>
            </a:r>
            <a:endParaRPr lang="nb-NO" dirty="0" smtClean="0"/>
          </a:p>
          <a:p>
            <a:r>
              <a:rPr lang="nb-NO" b="1" dirty="0" smtClean="0"/>
              <a:t>f</a:t>
            </a:r>
            <a:r>
              <a:rPr lang="nb-NO" baseline="-25000" dirty="0"/>
              <a:t>1</a:t>
            </a:r>
            <a:r>
              <a:rPr lang="nb-NO" dirty="0" smtClean="0"/>
              <a:t>: </a:t>
            </a:r>
            <a:r>
              <a:rPr lang="nb-NO" dirty="0"/>
              <a:t>Hund </a:t>
            </a:r>
            <a:r>
              <a:rPr lang="nb-NO" dirty="0" smtClean="0"/>
              <a:t>bjeffet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655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Step</a:t>
            </a:r>
            <a:r>
              <a:rPr lang="nb-NO" dirty="0"/>
              <a:t> 2: </a:t>
            </a:r>
            <a:r>
              <a:rPr lang="nb-NO" dirty="0" smtClean="0"/>
              <a:t>The hard </a:t>
            </a:r>
            <a:r>
              <a:rPr lang="nb-NO" dirty="0" err="1" smtClean="0"/>
              <a:t>way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347864" y="1600200"/>
            <a:ext cx="5418184" cy="3052936"/>
          </a:xfrm>
        </p:spPr>
        <p:txBody>
          <a:bodyPr>
            <a:normAutofit/>
          </a:bodyPr>
          <a:lstStyle/>
          <a:p>
            <a:r>
              <a:rPr lang="nb-NO" dirty="0" err="1" smtClean="0"/>
              <a:t>Sentence</a:t>
            </a:r>
            <a:r>
              <a:rPr lang="nb-NO" dirty="0" smtClean="0"/>
              <a:t> </a:t>
            </a:r>
            <a:r>
              <a:rPr lang="nb-NO" dirty="0"/>
              <a:t>pair </a:t>
            </a:r>
            <a:r>
              <a:rPr lang="nb-NO" dirty="0" smtClean="0"/>
              <a:t>2:</a:t>
            </a:r>
            <a:endParaRPr lang="nb-NO" dirty="0"/>
          </a:p>
          <a:p>
            <a:pPr lvl="1"/>
            <a:r>
              <a:rPr lang="nb-NO" dirty="0" smtClean="0"/>
              <a:t>64 </a:t>
            </a:r>
            <a:r>
              <a:rPr lang="nb-NO" dirty="0" err="1"/>
              <a:t>possible</a:t>
            </a:r>
            <a:r>
              <a:rPr lang="nb-NO" dirty="0"/>
              <a:t> </a:t>
            </a:r>
            <a:r>
              <a:rPr lang="nb-NO" dirty="0" err="1"/>
              <a:t>alignments</a:t>
            </a:r>
            <a:r>
              <a:rPr lang="nb-NO" dirty="0"/>
              <a:t>:</a:t>
            </a:r>
          </a:p>
          <a:p>
            <a:pPr lvl="2"/>
            <a:r>
              <a:rPr lang="nb-NO" dirty="0"/>
              <a:t>&lt;</a:t>
            </a:r>
            <a:r>
              <a:rPr lang="nb-NO" dirty="0" smtClean="0"/>
              <a:t>0,0,0&gt;, </a:t>
            </a:r>
            <a:r>
              <a:rPr lang="nb-NO" dirty="0"/>
              <a:t>&lt;</a:t>
            </a:r>
            <a:r>
              <a:rPr lang="nb-NO" dirty="0" smtClean="0"/>
              <a:t>0,0,1</a:t>
            </a:r>
            <a:r>
              <a:rPr lang="nb-NO" dirty="0"/>
              <a:t>&gt;, </a:t>
            </a:r>
            <a:r>
              <a:rPr lang="nb-NO" dirty="0" smtClean="0"/>
              <a:t>… &lt;3,3,3&gt;</a:t>
            </a:r>
          </a:p>
          <a:p>
            <a:pPr lvl="1"/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translation</a:t>
            </a:r>
            <a:r>
              <a:rPr lang="nb-NO" dirty="0" smtClean="0"/>
              <a:t> </a:t>
            </a:r>
            <a:r>
              <a:rPr lang="nb-NO" dirty="0" err="1" smtClean="0"/>
              <a:t>probability</a:t>
            </a:r>
            <a:r>
              <a:rPr lang="nb-NO" dirty="0" smtClean="0"/>
              <a:t>: 1/27</a:t>
            </a:r>
            <a:endParaRPr lang="nb-NO" dirty="0"/>
          </a:p>
          <a:p>
            <a:pPr lvl="1"/>
            <a:endParaRPr lang="nb-NO" dirty="0" smtClean="0"/>
          </a:p>
        </p:txBody>
      </p:sp>
      <p:sp>
        <p:nvSpPr>
          <p:cNvPr id="4" name="Rectangle 3"/>
          <p:cNvSpPr/>
          <p:nvPr/>
        </p:nvSpPr>
        <p:spPr>
          <a:xfrm>
            <a:off x="710221" y="1844824"/>
            <a:ext cx="237626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/>
              <a:t>e</a:t>
            </a:r>
            <a:r>
              <a:rPr lang="nb-NO" baseline="-25000" dirty="0"/>
              <a:t>2</a:t>
            </a:r>
            <a:r>
              <a:rPr lang="nb-NO" dirty="0" smtClean="0"/>
              <a:t>: Dog bit dog</a:t>
            </a:r>
          </a:p>
          <a:p>
            <a:r>
              <a:rPr lang="nb-NO" b="1" dirty="0" smtClean="0"/>
              <a:t>f</a:t>
            </a:r>
            <a:r>
              <a:rPr lang="nb-NO" baseline="-25000" dirty="0"/>
              <a:t>2</a:t>
            </a:r>
            <a:r>
              <a:rPr lang="nb-NO" dirty="0" smtClean="0"/>
              <a:t>: </a:t>
            </a:r>
            <a:r>
              <a:rPr lang="nb-NO" dirty="0"/>
              <a:t>Hund </a:t>
            </a:r>
            <a:r>
              <a:rPr lang="nb-NO" dirty="0" smtClean="0"/>
              <a:t>bet hund</a:t>
            </a:r>
            <a:endParaRPr lang="nb-NO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3780038"/>
              </p:ext>
            </p:extLst>
          </p:nvPr>
        </p:nvGraphicFramePr>
        <p:xfrm>
          <a:off x="539552" y="4005064"/>
          <a:ext cx="7285038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6" name="Formel" r:id="rId3" imgW="6070320" imgH="863280" progId="Equation.3">
                  <p:embed/>
                </p:oleObj>
              </mc:Choice>
              <mc:Fallback>
                <p:oleObj name="Formel" r:id="rId3" imgW="60703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4005064"/>
                        <a:ext cx="7285038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758985"/>
              </p:ext>
            </p:extLst>
          </p:nvPr>
        </p:nvGraphicFramePr>
        <p:xfrm>
          <a:off x="539552" y="5589240"/>
          <a:ext cx="5790960" cy="91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7" name="Formel" r:id="rId5" imgW="4825800" imgH="761760" progId="Equation.3">
                  <p:embed/>
                </p:oleObj>
              </mc:Choice>
              <mc:Fallback>
                <p:oleObj name="Formel" r:id="rId5" imgW="4825800" imgH="761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5589240"/>
                        <a:ext cx="5790960" cy="914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266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Step</a:t>
            </a:r>
            <a:r>
              <a:rPr lang="nb-NO" dirty="0" smtClean="0"/>
              <a:t> 3.1: </a:t>
            </a:r>
            <a:r>
              <a:rPr lang="nb-NO" dirty="0" err="1" smtClean="0"/>
              <a:t>Collect</a:t>
            </a:r>
            <a:r>
              <a:rPr lang="nb-NO" dirty="0" smtClean="0"/>
              <a:t> </a:t>
            </a:r>
            <a:r>
              <a:rPr lang="nb-NO" dirty="0" err="1" smtClean="0"/>
              <a:t>fractional</a:t>
            </a:r>
            <a:r>
              <a:rPr lang="nb-NO" dirty="0" smtClean="0"/>
              <a:t> </a:t>
            </a:r>
            <a:r>
              <a:rPr lang="nb-NO" dirty="0" err="1" smtClean="0"/>
              <a:t>counts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196952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Calculate</a:t>
            </a:r>
            <a:r>
              <a:rPr lang="nb-NO" dirty="0" smtClean="0"/>
              <a:t> </a:t>
            </a:r>
            <a:r>
              <a:rPr 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c(f |e ; </a:t>
            </a:r>
            <a:r>
              <a:rPr lang="nb-NO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nb-NO" dirty="0"/>
              <a:t>for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sentence</a:t>
            </a:r>
            <a:r>
              <a:rPr lang="nb-NO" dirty="0"/>
              <a:t> </a:t>
            </a:r>
            <a:r>
              <a:rPr lang="nb-NO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nb-NO" dirty="0" smtClean="0"/>
              <a:t>:</a:t>
            </a:r>
            <a:endParaRPr lang="nb-NO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dirty="0" err="1" smtClean="0"/>
              <a:t>Example</a:t>
            </a:r>
            <a:r>
              <a:rPr lang="nb-NO" dirty="0" smtClean="0"/>
              <a:t>: 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nb-NO" dirty="0" smtClean="0"/>
              <a:t>=hund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</a:t>
            </a:r>
            <a:r>
              <a:rPr lang="nb-NO" dirty="0"/>
              <a:t> </a:t>
            </a:r>
            <a:r>
              <a:rPr lang="nb-NO" dirty="0" smtClean="0"/>
              <a:t>= dog, </a:t>
            </a:r>
            <a:r>
              <a:rPr lang="nb-NO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nb-NO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nb-NO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nb-NO" dirty="0" smtClean="0"/>
              <a:t>:</a:t>
            </a:r>
          </a:p>
          <a:p>
            <a:pPr lvl="1"/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3 </a:t>
            </a:r>
            <a:r>
              <a:rPr lang="nb-NO" dirty="0" err="1" smtClean="0"/>
              <a:t>alignments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/>
              <a:t>c</a:t>
            </a:r>
            <a:r>
              <a:rPr lang="nb-NO" dirty="0" err="1" smtClean="0"/>
              <a:t>onnect</a:t>
            </a:r>
            <a:r>
              <a:rPr lang="nb-NO" dirty="0" smtClean="0"/>
              <a:t> </a:t>
            </a:r>
            <a:r>
              <a:rPr lang="nb-NO" dirty="0" err="1" smtClean="0"/>
              <a:t>them</a:t>
            </a:r>
            <a:r>
              <a:rPr lang="nb-NO" dirty="0" smtClean="0"/>
              <a:t>:</a:t>
            </a:r>
            <a:br>
              <a:rPr lang="nb-NO" dirty="0" smtClean="0"/>
            </a:br>
            <a:r>
              <a:rPr lang="nb-NO" dirty="0" smtClean="0"/>
              <a:t>&lt;1,0&gt;, &lt;1,1&gt;, &lt;1,2&gt;</a:t>
            </a:r>
          </a:p>
          <a:p>
            <a:pPr lvl="1"/>
            <a:r>
              <a:rPr lang="en-US" dirty="0"/>
              <a:t>c(</a:t>
            </a:r>
            <a:r>
              <a:rPr lang="en-US" dirty="0" err="1"/>
              <a:t>hund|dog</a:t>
            </a:r>
            <a:r>
              <a:rPr lang="en-US" dirty="0"/>
              <a:t>; </a:t>
            </a:r>
            <a:r>
              <a:rPr lang="en-US" b="1" dirty="0"/>
              <a:t>f</a:t>
            </a:r>
            <a:r>
              <a:rPr lang="en-US" baseline="-25000" dirty="0"/>
              <a:t>1</a:t>
            </a:r>
            <a:r>
              <a:rPr lang="en-US" dirty="0"/>
              <a:t>, </a:t>
            </a:r>
            <a:r>
              <a:rPr lang="en-US" b="1" dirty="0"/>
              <a:t>e</a:t>
            </a:r>
            <a:r>
              <a:rPr lang="en-US" baseline="-25000" dirty="0"/>
              <a:t>1</a:t>
            </a:r>
            <a:r>
              <a:rPr lang="en-US" dirty="0"/>
              <a:t>) =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a</a:t>
            </a:r>
            <a:r>
              <a:rPr lang="en-US" baseline="-25000" dirty="0" smtClean="0"/>
              <a:t>1</a:t>
            </a:r>
            <a:r>
              <a:rPr lang="en-US" dirty="0"/>
              <a:t>(&lt;1,0&gt;)+</a:t>
            </a:r>
            <a:r>
              <a:rPr lang="en-US" i="1" dirty="0"/>
              <a:t> a</a:t>
            </a:r>
            <a:r>
              <a:rPr lang="en-US" baseline="-25000" dirty="0"/>
              <a:t>1</a:t>
            </a:r>
            <a:r>
              <a:rPr lang="en-US" dirty="0"/>
              <a:t>(&lt;1,1&gt;)+</a:t>
            </a:r>
            <a:r>
              <a:rPr lang="en-US" i="1" dirty="0"/>
              <a:t> a</a:t>
            </a:r>
            <a:r>
              <a:rPr lang="en-US" baseline="-25000" dirty="0"/>
              <a:t>1</a:t>
            </a:r>
            <a:r>
              <a:rPr lang="en-US" dirty="0"/>
              <a:t>(&lt;1,2&gt;)=3*(1/9) = 1/3</a:t>
            </a:r>
            <a:endParaRPr lang="nb-NO" dirty="0" smtClean="0"/>
          </a:p>
          <a:p>
            <a:endParaRPr lang="nb-NO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653699"/>
              </p:ext>
            </p:extLst>
          </p:nvPr>
        </p:nvGraphicFramePr>
        <p:xfrm>
          <a:off x="755576" y="4653136"/>
          <a:ext cx="7272808" cy="1401686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636404"/>
                <a:gridCol w="3636404"/>
              </a:tblGrid>
              <a:tr h="407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 smtClean="0">
                          <a:effectLst/>
                        </a:rPr>
                        <a:t>c(</a:t>
                      </a:r>
                      <a:r>
                        <a:rPr lang="nb-NO" sz="2000" b="0" dirty="0" err="1" smtClean="0">
                          <a:effectLst/>
                        </a:rPr>
                        <a:t>hund|dog</a:t>
                      </a:r>
                      <a:r>
                        <a:rPr lang="en-US" sz="2000" dirty="0" smtClean="0"/>
                        <a:t>; </a:t>
                      </a:r>
                      <a:r>
                        <a:rPr lang="en-US" sz="2000" b="1" dirty="0" smtClean="0"/>
                        <a:t>f</a:t>
                      </a:r>
                      <a:r>
                        <a:rPr lang="en-US" sz="2000" baseline="-25000" dirty="0" smtClean="0"/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b="1" dirty="0" smtClean="0"/>
                        <a:t>e</a:t>
                      </a:r>
                      <a:r>
                        <a:rPr lang="en-US" sz="2000" baseline="-25000" dirty="0" smtClean="0"/>
                        <a:t>1</a:t>
                      </a:r>
                      <a:r>
                        <a:rPr lang="nb-NO" sz="2000" b="0" dirty="0" smtClean="0">
                          <a:effectLst/>
                        </a:rPr>
                        <a:t>)= </a:t>
                      </a:r>
                      <a:r>
                        <a:rPr lang="nb-NO" sz="2000" b="0" dirty="0">
                          <a:effectLst/>
                        </a:rPr>
                        <a:t>1/3 </a:t>
                      </a:r>
                      <a:endParaRPr lang="nb-NO" sz="20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 smtClean="0">
                          <a:effectLst/>
                        </a:rPr>
                        <a:t>c(</a:t>
                      </a:r>
                      <a:r>
                        <a:rPr lang="nb-NO" sz="2000" b="0" dirty="0" err="1" smtClean="0">
                          <a:effectLst/>
                        </a:rPr>
                        <a:t>bjeffet|dog</a:t>
                      </a:r>
                      <a:r>
                        <a:rPr lang="en-US" sz="2000" dirty="0" smtClean="0"/>
                        <a:t>; </a:t>
                      </a:r>
                      <a:r>
                        <a:rPr lang="en-US" sz="2000" b="1" dirty="0" smtClean="0"/>
                        <a:t>f</a:t>
                      </a:r>
                      <a:r>
                        <a:rPr lang="en-US" sz="2000" baseline="-25000" dirty="0" smtClean="0"/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b="1" dirty="0" smtClean="0"/>
                        <a:t>e</a:t>
                      </a:r>
                      <a:r>
                        <a:rPr lang="en-US" sz="2000" baseline="-25000" dirty="0" smtClean="0"/>
                        <a:t>1</a:t>
                      </a:r>
                      <a:r>
                        <a:rPr lang="nb-NO" sz="2000" b="0" dirty="0" smtClean="0">
                          <a:effectLst/>
                        </a:rPr>
                        <a:t>) </a:t>
                      </a:r>
                      <a:r>
                        <a:rPr lang="nb-NO" sz="2000" b="0" dirty="0">
                          <a:effectLst/>
                        </a:rPr>
                        <a:t>= 1/3</a:t>
                      </a:r>
                      <a:endParaRPr lang="nb-NO" sz="20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177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 smtClean="0">
                          <a:effectLst/>
                        </a:rPr>
                        <a:t>c(</a:t>
                      </a:r>
                      <a:r>
                        <a:rPr lang="nb-NO" sz="2000" b="0" dirty="0" err="1" smtClean="0">
                          <a:effectLst/>
                        </a:rPr>
                        <a:t>hund|barked</a:t>
                      </a:r>
                      <a:r>
                        <a:rPr lang="en-US" sz="2000" dirty="0" smtClean="0"/>
                        <a:t>; </a:t>
                      </a:r>
                      <a:r>
                        <a:rPr lang="en-US" sz="2000" b="1" dirty="0" smtClean="0"/>
                        <a:t>f</a:t>
                      </a:r>
                      <a:r>
                        <a:rPr lang="en-US" sz="2000" baseline="-25000" dirty="0" smtClean="0"/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b="1" dirty="0" smtClean="0"/>
                        <a:t>e</a:t>
                      </a:r>
                      <a:r>
                        <a:rPr lang="en-US" sz="2000" baseline="-25000" dirty="0" smtClean="0"/>
                        <a:t>1</a:t>
                      </a:r>
                      <a:r>
                        <a:rPr lang="nb-NO" sz="2000" b="0" dirty="0" smtClean="0">
                          <a:effectLst/>
                        </a:rPr>
                        <a:t>) </a:t>
                      </a:r>
                      <a:r>
                        <a:rPr lang="nb-NO" sz="2000" b="0" dirty="0">
                          <a:effectLst/>
                        </a:rPr>
                        <a:t>= 1/3</a:t>
                      </a:r>
                      <a:endParaRPr lang="nb-NO" sz="20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 smtClean="0">
                          <a:effectLst/>
                        </a:rPr>
                        <a:t>c(</a:t>
                      </a:r>
                      <a:r>
                        <a:rPr lang="nb-NO" sz="2000" b="0" dirty="0" err="1" smtClean="0">
                          <a:effectLst/>
                        </a:rPr>
                        <a:t>bjeffet|barked</a:t>
                      </a:r>
                      <a:r>
                        <a:rPr lang="en-US" sz="2000" dirty="0" smtClean="0"/>
                        <a:t>; </a:t>
                      </a:r>
                      <a:r>
                        <a:rPr lang="en-US" sz="2000" b="1" dirty="0" smtClean="0"/>
                        <a:t>f</a:t>
                      </a:r>
                      <a:r>
                        <a:rPr lang="en-US" sz="2000" baseline="-25000" dirty="0" smtClean="0"/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b="1" dirty="0" smtClean="0"/>
                        <a:t>e</a:t>
                      </a:r>
                      <a:r>
                        <a:rPr lang="en-US" sz="2000" baseline="-25000" dirty="0" smtClean="0"/>
                        <a:t>1</a:t>
                      </a:r>
                      <a:r>
                        <a:rPr lang="nb-NO" sz="2000" b="0" dirty="0" smtClean="0">
                          <a:effectLst/>
                        </a:rPr>
                        <a:t>) </a:t>
                      </a:r>
                      <a:r>
                        <a:rPr lang="nb-NO" sz="2000" b="0" dirty="0">
                          <a:effectLst/>
                        </a:rPr>
                        <a:t>= 1/3</a:t>
                      </a:r>
                      <a:endParaRPr lang="nb-NO" sz="20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407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 smtClean="0">
                          <a:effectLst/>
                        </a:rPr>
                        <a:t>c(hund|0</a:t>
                      </a:r>
                      <a:r>
                        <a:rPr lang="en-US" sz="2000" dirty="0" smtClean="0"/>
                        <a:t>; </a:t>
                      </a:r>
                      <a:r>
                        <a:rPr lang="en-US" sz="2000" b="1" dirty="0" smtClean="0"/>
                        <a:t>f</a:t>
                      </a:r>
                      <a:r>
                        <a:rPr lang="en-US" sz="2000" baseline="-25000" dirty="0" smtClean="0"/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b="1" dirty="0" smtClean="0"/>
                        <a:t>e</a:t>
                      </a:r>
                      <a:r>
                        <a:rPr lang="en-US" sz="2000" baseline="-25000" dirty="0" smtClean="0"/>
                        <a:t>1</a:t>
                      </a:r>
                      <a:r>
                        <a:rPr lang="nb-NO" sz="2000" b="0" dirty="0" smtClean="0">
                          <a:effectLst/>
                        </a:rPr>
                        <a:t>) </a:t>
                      </a:r>
                      <a:r>
                        <a:rPr lang="nb-NO" sz="2000" b="0" dirty="0">
                          <a:effectLst/>
                        </a:rPr>
                        <a:t>= 1/3</a:t>
                      </a:r>
                      <a:endParaRPr lang="nb-NO" sz="20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 smtClean="0">
                          <a:effectLst/>
                        </a:rPr>
                        <a:t>c(bjeffet|0</a:t>
                      </a:r>
                      <a:r>
                        <a:rPr lang="en-US" sz="2000" dirty="0" smtClean="0"/>
                        <a:t>; </a:t>
                      </a:r>
                      <a:r>
                        <a:rPr lang="en-US" sz="2000" b="1" dirty="0" smtClean="0"/>
                        <a:t>f</a:t>
                      </a:r>
                      <a:r>
                        <a:rPr lang="en-US" sz="2000" baseline="-25000" dirty="0" smtClean="0"/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b="1" dirty="0" smtClean="0"/>
                        <a:t>e</a:t>
                      </a:r>
                      <a:r>
                        <a:rPr lang="en-US" sz="2000" baseline="-25000" dirty="0" smtClean="0"/>
                        <a:t>1</a:t>
                      </a:r>
                      <a:r>
                        <a:rPr lang="nb-NO" sz="2000" b="0" dirty="0" smtClean="0">
                          <a:effectLst/>
                        </a:rPr>
                        <a:t>) </a:t>
                      </a:r>
                      <a:r>
                        <a:rPr lang="nb-NO" sz="2000" b="0" dirty="0">
                          <a:effectLst/>
                        </a:rPr>
                        <a:t>= 1/3</a:t>
                      </a:r>
                      <a:endParaRPr lang="nb-NO" sz="20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940152" y="3212976"/>
            <a:ext cx="237626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/>
              <a:t>e</a:t>
            </a:r>
            <a:r>
              <a:rPr lang="nb-NO" baseline="-25000" dirty="0"/>
              <a:t>1</a:t>
            </a:r>
            <a:r>
              <a:rPr lang="nb-NO" dirty="0" smtClean="0"/>
              <a:t>: </a:t>
            </a:r>
            <a:r>
              <a:rPr lang="nb-NO" dirty="0"/>
              <a:t>Dog </a:t>
            </a:r>
            <a:r>
              <a:rPr lang="nb-NO" dirty="0" err="1" smtClean="0"/>
              <a:t>barked</a:t>
            </a:r>
            <a:endParaRPr lang="nb-NO" dirty="0" smtClean="0"/>
          </a:p>
          <a:p>
            <a:r>
              <a:rPr lang="nb-NO" b="1" dirty="0" smtClean="0"/>
              <a:t>f</a:t>
            </a:r>
            <a:r>
              <a:rPr lang="nb-NO" baseline="-25000" dirty="0"/>
              <a:t>1</a:t>
            </a:r>
            <a:r>
              <a:rPr lang="nb-NO" dirty="0" smtClean="0"/>
              <a:t>: </a:t>
            </a:r>
            <a:r>
              <a:rPr lang="nb-NO" dirty="0"/>
              <a:t>Hund </a:t>
            </a:r>
            <a:r>
              <a:rPr lang="nb-NO" dirty="0" smtClean="0"/>
              <a:t>bjeffet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208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Step</a:t>
            </a:r>
            <a:r>
              <a:rPr lang="nb-NO" dirty="0" smtClean="0"/>
              <a:t> 3.1: </a:t>
            </a:r>
            <a:r>
              <a:rPr lang="nb-NO" dirty="0" err="1" smtClean="0"/>
              <a:t>Collect</a:t>
            </a:r>
            <a:r>
              <a:rPr lang="nb-NO" dirty="0" smtClean="0"/>
              <a:t> </a:t>
            </a:r>
            <a:r>
              <a:rPr lang="nb-NO" dirty="0" err="1" smtClean="0"/>
              <a:t>frac</a:t>
            </a:r>
            <a:r>
              <a:rPr lang="nb-NO" dirty="0" smtClean="0"/>
              <a:t>. </a:t>
            </a:r>
            <a:r>
              <a:rPr lang="nb-NO" dirty="0" err="1" smtClean="0"/>
              <a:t>counts</a:t>
            </a:r>
            <a:r>
              <a:rPr lang="nb-NO" dirty="0" smtClean="0"/>
              <a:t> </a:t>
            </a:r>
            <a:r>
              <a:rPr lang="nb-NO" dirty="0" err="1" smtClean="0"/>
              <a:t>ctd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1969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nb-NO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nb-NO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nb-NO" dirty="0" smtClean="0"/>
              <a:t>:</a:t>
            </a:r>
          </a:p>
          <a:p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nb-NO" dirty="0" smtClean="0"/>
              <a:t>=bet</a:t>
            </a:r>
            <a:r>
              <a:rPr lang="nb-NO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nb-NO" dirty="0"/>
              <a:t> = </a:t>
            </a:r>
            <a:r>
              <a:rPr lang="nb-NO" dirty="0" smtClean="0"/>
              <a:t>bit</a:t>
            </a:r>
          </a:p>
          <a:p>
            <a:pPr lvl="1"/>
            <a:r>
              <a:rPr lang="nb-NO" dirty="0" smtClean="0"/>
              <a:t>16 </a:t>
            </a:r>
            <a:r>
              <a:rPr lang="nb-NO" dirty="0" err="1" smtClean="0"/>
              <a:t>alignments</a:t>
            </a:r>
            <a:r>
              <a:rPr lang="nb-NO" dirty="0" smtClean="0"/>
              <a:t> </a:t>
            </a:r>
            <a:r>
              <a:rPr lang="nb-NO" dirty="0" err="1" smtClean="0"/>
              <a:t>connect</a:t>
            </a:r>
            <a:r>
              <a:rPr lang="nb-NO" dirty="0" smtClean="0"/>
              <a:t> </a:t>
            </a:r>
            <a:r>
              <a:rPr lang="nb-NO" dirty="0" err="1" smtClean="0"/>
              <a:t>them</a:t>
            </a:r>
            <a:r>
              <a:rPr lang="nb-NO" dirty="0" smtClean="0"/>
              <a:t>: &lt;x,2,z&gt; for </a:t>
            </a:r>
            <a:r>
              <a:rPr lang="nb-NO" dirty="0" err="1" smtClean="0"/>
              <a:t>x,z</a:t>
            </a:r>
            <a:r>
              <a:rPr lang="nb-NO" dirty="0" smtClean="0"/>
              <a:t> in {0,1,2,3}</a:t>
            </a:r>
            <a:endParaRPr lang="nb-NO" dirty="0"/>
          </a:p>
          <a:p>
            <a:pPr lvl="1"/>
            <a:r>
              <a:rPr lang="en-US" dirty="0" smtClean="0"/>
              <a:t>c(</a:t>
            </a:r>
            <a:r>
              <a:rPr lang="en-US" dirty="0" err="1" smtClean="0"/>
              <a:t>bet|bit</a:t>
            </a:r>
            <a:r>
              <a:rPr lang="en-US" dirty="0" smtClean="0"/>
              <a:t>; </a:t>
            </a:r>
            <a:r>
              <a:rPr lang="en-US" b="1" dirty="0" smtClean="0"/>
              <a:t>f</a:t>
            </a:r>
            <a:r>
              <a:rPr lang="en-US" baseline="-25000" dirty="0"/>
              <a:t>2</a:t>
            </a:r>
            <a:r>
              <a:rPr lang="en-US" dirty="0" smtClean="0"/>
              <a:t>, </a:t>
            </a:r>
            <a:r>
              <a:rPr lang="en-US" b="1" dirty="0" smtClean="0"/>
              <a:t>e</a:t>
            </a:r>
            <a:r>
              <a:rPr lang="en-US" baseline="-25000" dirty="0"/>
              <a:t>2</a:t>
            </a:r>
            <a:r>
              <a:rPr lang="en-US" dirty="0" smtClean="0"/>
              <a:t>) </a:t>
            </a:r>
            <a:r>
              <a:rPr lang="en-US" dirty="0"/>
              <a:t>=  </a:t>
            </a:r>
            <a:r>
              <a:rPr lang="en-US" dirty="0" smtClean="0"/>
              <a:t>16/64 = 1/4</a:t>
            </a:r>
          </a:p>
          <a:p>
            <a:r>
              <a:rPr 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nb-NO" dirty="0"/>
              <a:t>=bet</a:t>
            </a:r>
            <a:r>
              <a:rPr 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</a:t>
            </a:r>
            <a:r>
              <a:rPr lang="nb-NO" dirty="0"/>
              <a:t> = </a:t>
            </a:r>
            <a:r>
              <a:rPr lang="nb-NO" dirty="0" smtClean="0"/>
              <a:t>dog</a:t>
            </a:r>
            <a:endParaRPr lang="nb-NO" dirty="0"/>
          </a:p>
          <a:p>
            <a:pPr lvl="1"/>
            <a:r>
              <a:rPr lang="nb-NO" dirty="0" smtClean="0"/>
              <a:t>all </a:t>
            </a:r>
            <a:r>
              <a:rPr lang="nb-NO" dirty="0" err="1" smtClean="0"/>
              <a:t>alignments</a:t>
            </a:r>
            <a:r>
              <a:rPr lang="nb-NO" dirty="0" smtClean="0"/>
              <a:t> &lt;x,1,z&gt; and </a:t>
            </a:r>
            <a:r>
              <a:rPr lang="nb-NO" dirty="0"/>
              <a:t>&lt;</a:t>
            </a:r>
            <a:r>
              <a:rPr lang="nb-NO" dirty="0" smtClean="0"/>
              <a:t>x,3,z</a:t>
            </a:r>
            <a:r>
              <a:rPr lang="nb-NO" dirty="0"/>
              <a:t>&gt;</a:t>
            </a:r>
            <a:r>
              <a:rPr lang="nb-NO" dirty="0" smtClean="0"/>
              <a:t> for </a:t>
            </a:r>
            <a:r>
              <a:rPr lang="nb-NO" dirty="0" err="1" smtClean="0"/>
              <a:t>x,z</a:t>
            </a:r>
            <a:r>
              <a:rPr lang="nb-NO" dirty="0" smtClean="0"/>
              <a:t> in {0,1,2,3}</a:t>
            </a:r>
          </a:p>
          <a:p>
            <a:pPr lvl="1"/>
            <a:r>
              <a:rPr lang="en-US" dirty="0" smtClean="0"/>
              <a:t>c(</a:t>
            </a:r>
            <a:r>
              <a:rPr lang="en-US" dirty="0" err="1" smtClean="0"/>
              <a:t>bet|dog</a:t>
            </a:r>
            <a:r>
              <a:rPr lang="en-US" dirty="0" smtClean="0"/>
              <a:t>; </a:t>
            </a:r>
            <a:r>
              <a:rPr lang="en-US" b="1" dirty="0"/>
              <a:t>f</a:t>
            </a:r>
            <a:r>
              <a:rPr lang="en-US" baseline="-25000" dirty="0"/>
              <a:t>2</a:t>
            </a:r>
            <a:r>
              <a:rPr lang="en-US" dirty="0"/>
              <a:t>, </a:t>
            </a:r>
            <a:r>
              <a:rPr lang="en-US" b="1" dirty="0"/>
              <a:t>e</a:t>
            </a:r>
            <a:r>
              <a:rPr lang="en-US" baseline="-25000" dirty="0"/>
              <a:t>2</a:t>
            </a:r>
            <a:r>
              <a:rPr lang="en-US" dirty="0"/>
              <a:t>) =  </a:t>
            </a:r>
            <a:r>
              <a:rPr lang="en-US" dirty="0" smtClean="0"/>
              <a:t>2*16/64 </a:t>
            </a:r>
            <a:r>
              <a:rPr lang="en-US" dirty="0"/>
              <a:t>= </a:t>
            </a:r>
            <a:r>
              <a:rPr lang="en-US" dirty="0" smtClean="0"/>
              <a:t>1/2</a:t>
            </a:r>
            <a:endParaRPr lang="en-US" dirty="0"/>
          </a:p>
          <a:p>
            <a:pPr lvl="1"/>
            <a:endParaRPr lang="en-US" dirty="0"/>
          </a:p>
          <a:p>
            <a:endParaRPr lang="nb-NO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819289"/>
              </p:ext>
            </p:extLst>
          </p:nvPr>
        </p:nvGraphicFramePr>
        <p:xfrm>
          <a:off x="755576" y="5013176"/>
          <a:ext cx="7272808" cy="1401686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636404"/>
                <a:gridCol w="3636404"/>
              </a:tblGrid>
              <a:tr h="407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 smtClean="0">
                          <a:effectLst/>
                        </a:rPr>
                        <a:t>c(</a:t>
                      </a:r>
                      <a:r>
                        <a:rPr lang="nb-NO" sz="2000" b="0" dirty="0" err="1" smtClean="0">
                          <a:effectLst/>
                        </a:rPr>
                        <a:t>hund|dog</a:t>
                      </a:r>
                      <a:r>
                        <a:rPr lang="en-US" sz="2000" dirty="0" smtClean="0"/>
                        <a:t>; </a:t>
                      </a:r>
                      <a:r>
                        <a:rPr lang="en-US" sz="2000" b="1" dirty="0" smtClean="0"/>
                        <a:t>f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b="1" dirty="0" smtClean="0"/>
                        <a:t>e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nb-NO" sz="2000" b="0" dirty="0" smtClean="0">
                          <a:effectLst/>
                        </a:rPr>
                        <a:t>)= 1</a:t>
                      </a:r>
                      <a:endParaRPr lang="nb-NO" sz="20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 smtClean="0">
                          <a:effectLst/>
                        </a:rPr>
                        <a:t>c(</a:t>
                      </a:r>
                      <a:r>
                        <a:rPr lang="nb-NO" sz="2000" b="0" dirty="0" err="1" smtClean="0">
                          <a:effectLst/>
                        </a:rPr>
                        <a:t>bet|dog</a:t>
                      </a:r>
                      <a:r>
                        <a:rPr lang="en-US" sz="2000" dirty="0" smtClean="0"/>
                        <a:t>; </a:t>
                      </a:r>
                      <a:r>
                        <a:rPr lang="en-US" sz="2000" b="1" dirty="0" smtClean="0"/>
                        <a:t>f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b="1" dirty="0" smtClean="0"/>
                        <a:t>e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nb-NO" sz="2000" b="0" dirty="0" smtClean="0">
                          <a:effectLst/>
                        </a:rPr>
                        <a:t>) </a:t>
                      </a:r>
                      <a:r>
                        <a:rPr lang="nb-NO" sz="2000" b="0" dirty="0">
                          <a:effectLst/>
                        </a:rPr>
                        <a:t>= </a:t>
                      </a:r>
                      <a:r>
                        <a:rPr lang="nb-NO" sz="2000" b="0" dirty="0" smtClean="0">
                          <a:effectLst/>
                        </a:rPr>
                        <a:t>1/2</a:t>
                      </a:r>
                      <a:endParaRPr lang="nb-NO" sz="20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177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 smtClean="0">
                          <a:effectLst/>
                        </a:rPr>
                        <a:t>c(</a:t>
                      </a:r>
                      <a:r>
                        <a:rPr lang="nb-NO" sz="2000" b="0" dirty="0" err="1" smtClean="0">
                          <a:effectLst/>
                        </a:rPr>
                        <a:t>hund|bit</a:t>
                      </a:r>
                      <a:r>
                        <a:rPr lang="en-US" sz="2000" dirty="0" smtClean="0"/>
                        <a:t>; </a:t>
                      </a:r>
                      <a:r>
                        <a:rPr lang="en-US" sz="2000" b="1" dirty="0" smtClean="0"/>
                        <a:t>f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b="1" dirty="0" smtClean="0"/>
                        <a:t>e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nb-NO" sz="2000" b="0" dirty="0" smtClean="0">
                          <a:effectLst/>
                        </a:rPr>
                        <a:t>) </a:t>
                      </a:r>
                      <a:r>
                        <a:rPr lang="nb-NO" sz="2000" b="0" dirty="0">
                          <a:effectLst/>
                        </a:rPr>
                        <a:t>= </a:t>
                      </a:r>
                      <a:r>
                        <a:rPr lang="nb-NO" sz="2000" b="0" dirty="0" smtClean="0">
                          <a:effectLst/>
                        </a:rPr>
                        <a:t>1/2</a:t>
                      </a:r>
                      <a:endParaRPr lang="nb-NO" sz="20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 smtClean="0">
                          <a:effectLst/>
                        </a:rPr>
                        <a:t>c(</a:t>
                      </a:r>
                      <a:r>
                        <a:rPr lang="nb-NO" sz="2000" b="0" dirty="0" err="1" smtClean="0">
                          <a:effectLst/>
                        </a:rPr>
                        <a:t>bet|bit</a:t>
                      </a:r>
                      <a:r>
                        <a:rPr lang="en-US" sz="2000" dirty="0" smtClean="0"/>
                        <a:t>; </a:t>
                      </a:r>
                      <a:r>
                        <a:rPr lang="en-US" sz="2000" b="1" dirty="0" smtClean="0"/>
                        <a:t>f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b="1" dirty="0" smtClean="0"/>
                        <a:t>e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nb-NO" sz="2000" b="0" dirty="0" smtClean="0">
                          <a:effectLst/>
                        </a:rPr>
                        <a:t>) </a:t>
                      </a:r>
                      <a:r>
                        <a:rPr lang="nb-NO" sz="2000" b="0" dirty="0">
                          <a:effectLst/>
                        </a:rPr>
                        <a:t>= </a:t>
                      </a:r>
                      <a:r>
                        <a:rPr lang="nb-NO" sz="2000" b="0" dirty="0" smtClean="0">
                          <a:effectLst/>
                        </a:rPr>
                        <a:t>1/4</a:t>
                      </a:r>
                      <a:endParaRPr lang="nb-NO" sz="20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407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 smtClean="0">
                          <a:effectLst/>
                        </a:rPr>
                        <a:t>c(hund|0</a:t>
                      </a:r>
                      <a:r>
                        <a:rPr lang="en-US" sz="2000" dirty="0" smtClean="0"/>
                        <a:t>; </a:t>
                      </a:r>
                      <a:r>
                        <a:rPr lang="en-US" sz="2000" b="1" dirty="0" smtClean="0"/>
                        <a:t>f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b="1" dirty="0" smtClean="0"/>
                        <a:t>e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nb-NO" sz="2000" b="0" dirty="0" smtClean="0">
                          <a:effectLst/>
                        </a:rPr>
                        <a:t>) </a:t>
                      </a:r>
                      <a:r>
                        <a:rPr lang="nb-NO" sz="2000" b="0" dirty="0">
                          <a:effectLst/>
                        </a:rPr>
                        <a:t>= </a:t>
                      </a:r>
                      <a:r>
                        <a:rPr lang="nb-NO" sz="2000" b="0" dirty="0" smtClean="0">
                          <a:effectLst/>
                        </a:rPr>
                        <a:t>1/2</a:t>
                      </a:r>
                      <a:endParaRPr lang="nb-NO" sz="20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 smtClean="0">
                          <a:effectLst/>
                        </a:rPr>
                        <a:t>c(bet|0</a:t>
                      </a:r>
                      <a:r>
                        <a:rPr lang="en-US" sz="2000" dirty="0" smtClean="0"/>
                        <a:t>; </a:t>
                      </a:r>
                      <a:r>
                        <a:rPr lang="en-US" sz="2000" b="1" dirty="0" smtClean="0"/>
                        <a:t>f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b="1" dirty="0" smtClean="0"/>
                        <a:t>e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nb-NO" sz="2000" b="0" dirty="0" smtClean="0">
                          <a:effectLst/>
                        </a:rPr>
                        <a:t>) </a:t>
                      </a:r>
                      <a:r>
                        <a:rPr lang="nb-NO" sz="2000" b="0" dirty="0">
                          <a:effectLst/>
                        </a:rPr>
                        <a:t>= </a:t>
                      </a:r>
                      <a:r>
                        <a:rPr lang="nb-NO" sz="2000" b="0" dirty="0" smtClean="0">
                          <a:effectLst/>
                        </a:rPr>
                        <a:t>1/4</a:t>
                      </a:r>
                      <a:endParaRPr lang="nb-NO" sz="20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436096" y="1585035"/>
            <a:ext cx="237626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/>
              <a:t>e</a:t>
            </a:r>
            <a:r>
              <a:rPr lang="nb-NO" baseline="-25000" dirty="0"/>
              <a:t>2</a:t>
            </a:r>
            <a:r>
              <a:rPr lang="nb-NO" dirty="0" smtClean="0"/>
              <a:t>: Dog bit dog</a:t>
            </a:r>
          </a:p>
          <a:p>
            <a:r>
              <a:rPr lang="nb-NO" b="1" dirty="0" smtClean="0"/>
              <a:t>f</a:t>
            </a:r>
            <a:r>
              <a:rPr lang="nb-NO" baseline="-25000" dirty="0"/>
              <a:t>2</a:t>
            </a:r>
            <a:r>
              <a:rPr lang="nb-NO" dirty="0" smtClean="0"/>
              <a:t>: </a:t>
            </a:r>
            <a:r>
              <a:rPr lang="nb-NO" dirty="0"/>
              <a:t>Hund </a:t>
            </a:r>
            <a:r>
              <a:rPr lang="nb-NO" dirty="0" smtClean="0"/>
              <a:t>bet hund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472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Step</a:t>
            </a:r>
            <a:r>
              <a:rPr lang="nb-NO" dirty="0" smtClean="0"/>
              <a:t> 3.2: Total </a:t>
            </a:r>
            <a:r>
              <a:rPr lang="nb-NO" dirty="0" err="1" smtClean="0"/>
              <a:t>counts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37159499"/>
              </p:ext>
            </p:extLst>
          </p:nvPr>
        </p:nvGraphicFramePr>
        <p:xfrm>
          <a:off x="323528" y="2852936"/>
          <a:ext cx="8640960" cy="2376024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2163098"/>
                <a:gridCol w="1889733"/>
                <a:gridCol w="2295494"/>
                <a:gridCol w="2292635"/>
              </a:tblGrid>
              <a:tr h="835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tc(hund|dog) = 1+1/3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tc(bet|dog) = 1/2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tc(bjeffet|dog) = 1/3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r>
                        <a:rPr lang="nb-NO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(*|dog)=</a:t>
                      </a:r>
                      <a:r>
                        <a:rPr lang="nb-NO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4/3+1/2+1/3=13/6</a:t>
                      </a:r>
                      <a:endParaRPr lang="nb-NO" sz="18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</a:tr>
              <a:tr h="3482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tc(hund|bit) = ½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tc(bet|bit) = ¼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tc(bjeffet|bit) = 0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tc(*|bit)=3/4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</a:tr>
              <a:tr h="5887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tc(hund|barked) = 1/3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tc(bet|barked) = 0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tc(bjeffet|barked) = 1/3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tc(*|barked) =2/3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</a:tr>
              <a:tr h="5887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tc(hund|0) = ½+1/3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tc(bet|0) = 1/4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tc(bjeffet|0) = 1/3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r>
                        <a:rPr lang="nb-NO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(*|0)=17/12</a:t>
                      </a:r>
                      <a:endParaRPr lang="nb-NO" sz="18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768" marR="47768" marT="23884" marB="23884"/>
                </a:tc>
              </a:tr>
            </a:tbl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1219587"/>
              </p:ext>
            </p:extLst>
          </p:nvPr>
        </p:nvGraphicFramePr>
        <p:xfrm>
          <a:off x="611560" y="1700808"/>
          <a:ext cx="3219450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2" name="Formel" r:id="rId3" imgW="1536480" imgH="355320" progId="Equation.3">
                  <p:embed/>
                </p:oleObj>
              </mc:Choice>
              <mc:Fallback>
                <p:oleObj name="Formel" r:id="rId3" imgW="1536480" imgH="3553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700808"/>
                        <a:ext cx="3219450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875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Step</a:t>
            </a:r>
            <a:r>
              <a:rPr lang="nb-NO" dirty="0" smtClean="0"/>
              <a:t> 4: </a:t>
            </a:r>
            <a:r>
              <a:rPr lang="nb-NO" dirty="0" err="1" smtClean="0"/>
              <a:t>new</a:t>
            </a:r>
            <a:r>
              <a:rPr lang="nb-NO" dirty="0" smtClean="0"/>
              <a:t> trans. </a:t>
            </a:r>
            <a:r>
              <a:rPr lang="nb-NO" dirty="0" err="1" smtClean="0"/>
              <a:t>probabilities</a:t>
            </a: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6286838"/>
              </p:ext>
            </p:extLst>
          </p:nvPr>
        </p:nvGraphicFramePr>
        <p:xfrm>
          <a:off x="683568" y="2348881"/>
          <a:ext cx="7344815" cy="4197985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1543675"/>
                <a:gridCol w="1529391"/>
                <a:gridCol w="1271197"/>
                <a:gridCol w="1344810"/>
                <a:gridCol w="1655742"/>
              </a:tblGrid>
              <a:tr h="353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nb-NO" sz="18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t(f|e)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exact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decimal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3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hund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(5/6)/(17/12)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10/17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0.588235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3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(1/4)/(17/12)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3/17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0.176471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3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bjeffet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(1/3)/(17/12)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4/17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0.235294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3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dog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hund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(4/3)/(13/6)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8/13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0.615385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3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dog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(1/2)/(13/6)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3/13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0.230769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3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dog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bjeffet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(1/3)/(13/6)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2/13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0.153846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3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bit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hund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(1/2)/(3/4)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2/3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0.666667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3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bit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 </a:t>
                      </a:r>
                      <a:endParaRPr lang="nb-NO" sz="18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(1/4)/(3/4)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0.333333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3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barked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hund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(1/3)/(2/3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1/2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3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barked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bjeffet 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(1/3)/(2/3)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1/2</a:t>
                      </a:r>
                      <a:endParaRPr lang="nb-NO" sz="18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</a:t>
                      </a:r>
                      <a:endParaRPr lang="nb-NO" sz="18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55576" y="1556792"/>
                <a:ext cx="2348785" cy="7142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𝑡</m:t>
                      </m:r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</m:e>
                        <m:e>
                          <m:r>
                            <a:rPr lang="nb-NO" b="0" i="1" smtClean="0">
                              <a:latin typeface="Cambria Math"/>
                            </a:rPr>
                            <m:t>𝑒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𝑡𝑐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|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nb-NO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/>
                                </a:rPr>
                                <m:t>𝑓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𝑡𝑐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latin typeface="Cambria Math"/>
                                </a:rPr>
                                <m:t>|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𝑒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556792"/>
                <a:ext cx="2348785" cy="71423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966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Repeat</a:t>
            </a:r>
            <a:r>
              <a:rPr lang="nb-NO" dirty="0" smtClean="0"/>
              <a:t>: </a:t>
            </a:r>
            <a:r>
              <a:rPr lang="nb-NO" dirty="0" err="1" smtClean="0"/>
              <a:t>Step</a:t>
            </a:r>
            <a:r>
              <a:rPr lang="nb-NO" dirty="0" smtClean="0"/>
              <a:t> 2, </a:t>
            </a:r>
            <a:r>
              <a:rPr lang="nb-NO" dirty="0" err="1" smtClean="0"/>
              <a:t>sentence</a:t>
            </a:r>
            <a:r>
              <a:rPr lang="nb-NO" dirty="0" smtClean="0"/>
              <a:t> 1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80728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9 different </a:t>
            </a:r>
            <a:r>
              <a:rPr lang="nb-NO" dirty="0" err="1" smtClean="0"/>
              <a:t>alignments</a:t>
            </a:r>
            <a:endParaRPr lang="nb-NO" dirty="0" smtClean="0"/>
          </a:p>
          <a:p>
            <a:r>
              <a:rPr lang="nb-NO" dirty="0" smtClean="0"/>
              <a:t>P’(</a:t>
            </a:r>
            <a:r>
              <a:rPr lang="nb-NO" b="1" dirty="0" smtClean="0"/>
              <a:t>a</a:t>
            </a:r>
            <a:r>
              <a:rPr lang="nb-NO" dirty="0" smtClean="0"/>
              <a:t>) = c P(</a:t>
            </a:r>
            <a:r>
              <a:rPr lang="nb-NO" b="1" dirty="0" smtClean="0"/>
              <a:t>a</a:t>
            </a:r>
            <a:r>
              <a:rPr lang="nb-NO" dirty="0" smtClean="0"/>
              <a:t>, </a:t>
            </a:r>
            <a:r>
              <a:rPr lang="nb-NO" b="1" dirty="0" smtClean="0"/>
              <a:t>f</a:t>
            </a:r>
            <a:r>
              <a:rPr lang="nb-NO" b="1" baseline="-25000" dirty="0" smtClean="0"/>
              <a:t>1</a:t>
            </a:r>
            <a:r>
              <a:rPr lang="nb-NO" dirty="0" smtClean="0"/>
              <a:t> | </a:t>
            </a:r>
            <a:r>
              <a:rPr lang="nb-NO" b="1" dirty="0" smtClean="0"/>
              <a:t>e</a:t>
            </a:r>
            <a:r>
              <a:rPr lang="nb-NO" b="1" baseline="-25000" dirty="0" smtClean="0"/>
              <a:t>1</a:t>
            </a:r>
            <a:r>
              <a:rPr lang="nb-NO" dirty="0" smtClean="0"/>
              <a:t> )</a:t>
            </a:r>
          </a:p>
          <a:p>
            <a:r>
              <a:rPr lang="nb-NO" dirty="0" smtClean="0"/>
              <a:t>P(</a:t>
            </a:r>
            <a:r>
              <a:rPr lang="nb-NO" b="1" dirty="0" smtClean="0"/>
              <a:t>a</a:t>
            </a:r>
            <a:r>
              <a:rPr lang="nb-NO" dirty="0"/>
              <a:t>) = </a:t>
            </a:r>
            <a:r>
              <a:rPr lang="nb-NO" dirty="0" smtClean="0"/>
              <a:t>P(</a:t>
            </a:r>
            <a:r>
              <a:rPr lang="nb-NO" b="1" dirty="0" smtClean="0"/>
              <a:t>a</a:t>
            </a:r>
            <a:r>
              <a:rPr lang="nb-NO" dirty="0" smtClean="0"/>
              <a:t>| </a:t>
            </a:r>
            <a:r>
              <a:rPr lang="nb-NO" b="1" dirty="0" smtClean="0"/>
              <a:t>e</a:t>
            </a:r>
            <a:r>
              <a:rPr lang="nb-NO" b="1" baseline="-25000" dirty="0" smtClean="0"/>
              <a:t>1</a:t>
            </a:r>
            <a:r>
              <a:rPr lang="nb-NO" dirty="0" smtClean="0"/>
              <a:t>, </a:t>
            </a:r>
            <a:r>
              <a:rPr lang="nb-NO" b="1" dirty="0"/>
              <a:t>f</a:t>
            </a:r>
            <a:r>
              <a:rPr lang="nb-NO" b="1" baseline="-25000" dirty="0"/>
              <a:t>1</a:t>
            </a:r>
            <a:r>
              <a:rPr lang="nb-NO" dirty="0" smtClean="0"/>
              <a:t>)</a:t>
            </a:r>
            <a:endParaRPr lang="nb-NO" dirty="0"/>
          </a:p>
          <a:p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747930"/>
              </p:ext>
            </p:extLst>
          </p:nvPr>
        </p:nvGraphicFramePr>
        <p:xfrm>
          <a:off x="251520" y="3068960"/>
          <a:ext cx="8640961" cy="3218435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1353590"/>
                <a:gridCol w="2879107"/>
                <a:gridCol w="1568272"/>
                <a:gridCol w="1311745"/>
                <a:gridCol w="1528247"/>
              </a:tblGrid>
              <a:tr h="292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P’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P=P’/1,4145436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2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P’(&lt;0,0&gt;) 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t(hund|0)*t(bjeffet|0)=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10/17)*(3/17)=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0,103806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0,0733848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2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P’(&lt;0,1&gt;)=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t(hund|0)*t(bjeffet|dog)=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(10/17)*(2/13)=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0,0904977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0,0639766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2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P’(&lt;0,2&gt;)=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t(hund|0)*t(bjeffet|barked)=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(10/17)*(1/2)=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0,294118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0,207924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2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P’(&lt;1,0&gt;) 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t(hund|dog)*t(bjeffet|0)=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8/13)*(3/17)=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0,108597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0,0767718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2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P’(&lt;1,1&gt;) 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t(hund|dog)*t(bjeffet|dog)=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8/13)*(2/13)=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0,0946746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0,0669294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2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P’(&lt;1,2&gt;) 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t(hund|dog)*t(bjeffet|barked)=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8/13)*(1/2)=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0,307692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0,217520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2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P’(&lt;2,0&gt;) 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t(hund|barked)*t(bjeffet|0)=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1/2)*(3/17)=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0,0882352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0,06237715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2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P’(&lt;2,1&gt;)=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t(hund|barked)*t(bjeffet|dog)=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(1/2)*(2/13)=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0,0769231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0,05438015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2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P’(&lt;2,2&gt;)=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t(hund|barked)*t(bjeffet|barked)=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(1/2)*(1/2)=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0,176735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2585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</a:t>
                      </a: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</a:t>
                      </a: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P’s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1,4145436</a:t>
                      </a:r>
                      <a:endParaRPr lang="nb-NO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580112" y="1700808"/>
            <a:ext cx="237626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/>
              <a:t>e</a:t>
            </a:r>
            <a:r>
              <a:rPr lang="nb-NO" baseline="-25000" dirty="0"/>
              <a:t>1</a:t>
            </a:r>
            <a:r>
              <a:rPr lang="nb-NO" dirty="0" smtClean="0"/>
              <a:t>: </a:t>
            </a:r>
            <a:r>
              <a:rPr lang="nb-NO" dirty="0"/>
              <a:t>Dog </a:t>
            </a:r>
            <a:r>
              <a:rPr lang="nb-NO" dirty="0" err="1" smtClean="0"/>
              <a:t>barked</a:t>
            </a:r>
            <a:endParaRPr lang="nb-NO" dirty="0" smtClean="0"/>
          </a:p>
          <a:p>
            <a:r>
              <a:rPr lang="nb-NO" b="1" dirty="0" smtClean="0"/>
              <a:t>f</a:t>
            </a:r>
            <a:r>
              <a:rPr lang="nb-NO" baseline="-25000" dirty="0"/>
              <a:t>1</a:t>
            </a:r>
            <a:r>
              <a:rPr lang="nb-NO" dirty="0" smtClean="0"/>
              <a:t>: </a:t>
            </a:r>
            <a:r>
              <a:rPr lang="nb-NO" dirty="0"/>
              <a:t>Hund </a:t>
            </a:r>
            <a:r>
              <a:rPr lang="nb-NO" dirty="0" smtClean="0"/>
              <a:t>bjeffet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693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Repeat</a:t>
            </a:r>
            <a:r>
              <a:rPr lang="nb-NO" dirty="0"/>
              <a:t>: </a:t>
            </a:r>
            <a:r>
              <a:rPr lang="nb-NO" dirty="0" err="1"/>
              <a:t>Step</a:t>
            </a:r>
            <a:r>
              <a:rPr lang="nb-NO" dirty="0"/>
              <a:t> 2, </a:t>
            </a:r>
            <a:r>
              <a:rPr lang="nb-NO" dirty="0" err="1"/>
              <a:t>sentence</a:t>
            </a:r>
            <a:r>
              <a:rPr lang="nb-NO" dirty="0"/>
              <a:t> </a:t>
            </a:r>
            <a:r>
              <a:rPr lang="nb-NO" dirty="0" smtClean="0"/>
              <a:t>2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b-NO" dirty="0" smtClean="0"/>
              <a:t>64 different </a:t>
            </a:r>
            <a:r>
              <a:rPr lang="nb-NO" dirty="0" err="1" smtClean="0"/>
              <a:t>alignments</a:t>
            </a:r>
            <a:endParaRPr lang="nb-NO" dirty="0" smtClean="0"/>
          </a:p>
          <a:p>
            <a:r>
              <a:rPr lang="nb-NO" dirty="0" smtClean="0"/>
              <a:t>Home </a:t>
            </a:r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smtClean="0"/>
              <a:t>to </a:t>
            </a:r>
            <a:r>
              <a:rPr lang="nb-NO" dirty="0" err="1" smtClean="0"/>
              <a:t>next</a:t>
            </a:r>
            <a:r>
              <a:rPr lang="nb-NO" dirty="0" smtClean="0"/>
              <a:t> </a:t>
            </a:r>
            <a:r>
              <a:rPr lang="nb-NO" dirty="0" err="1" smtClean="0"/>
              <a:t>week</a:t>
            </a:r>
            <a:r>
              <a:rPr lang="nb-NO" dirty="0" smtClean="0"/>
              <a:t>! </a:t>
            </a:r>
            <a:r>
              <a:rPr lang="nb-NO" dirty="0" smtClean="0">
                <a:sym typeface="Wingdings" panose="05000000000000000000" pitchFamily="2" charset="2"/>
              </a:rPr>
              <a:t></a:t>
            </a:r>
            <a:endParaRPr lang="nb-NO" dirty="0" smtClean="0"/>
          </a:p>
          <a:p>
            <a:r>
              <a:rPr lang="nb-NO" dirty="0" smtClean="0"/>
              <a:t>How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alignments</a:t>
            </a:r>
            <a:r>
              <a:rPr lang="nb-NO" dirty="0" smtClean="0"/>
              <a:t> 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sentences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10 </a:t>
            </a:r>
            <a:r>
              <a:rPr lang="nb-NO" dirty="0" err="1" smtClean="0"/>
              <a:t>words</a:t>
            </a:r>
            <a:r>
              <a:rPr lang="nb-NO" dirty="0" smtClean="0"/>
              <a:t> </a:t>
            </a:r>
            <a:r>
              <a:rPr lang="nb-NO" dirty="0" err="1" smtClean="0"/>
              <a:t>long</a:t>
            </a:r>
            <a:r>
              <a:rPr lang="nb-NO" dirty="0" smtClean="0"/>
              <a:t>?</a:t>
            </a:r>
          </a:p>
          <a:p>
            <a:endParaRPr lang="nb-NO" dirty="0"/>
          </a:p>
          <a:p>
            <a:endParaRPr lang="nb-NO" dirty="0" smtClean="0"/>
          </a:p>
          <a:p>
            <a:r>
              <a:rPr lang="nb-NO" dirty="0" err="1" smtClean="0"/>
              <a:t>That’s</a:t>
            </a:r>
            <a:r>
              <a:rPr lang="nb-NO" dirty="0" smtClean="0"/>
              <a:t> </a:t>
            </a:r>
            <a:r>
              <a:rPr lang="nb-NO" dirty="0" err="1" smtClean="0"/>
              <a:t>why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need</a:t>
            </a:r>
            <a:r>
              <a:rPr lang="nb-NO" dirty="0" smtClean="0"/>
              <a:t> a </a:t>
            </a:r>
            <a:r>
              <a:rPr lang="nb-NO" dirty="0" err="1" smtClean="0"/>
              <a:t>smarter</a:t>
            </a:r>
            <a:r>
              <a:rPr lang="nb-NO" dirty="0" smtClean="0"/>
              <a:t> </a:t>
            </a:r>
            <a:r>
              <a:rPr lang="nb-NO" dirty="0" err="1" smtClean="0"/>
              <a:t>way</a:t>
            </a:r>
            <a:r>
              <a:rPr lang="nb-NO" dirty="0" smtClean="0"/>
              <a:t>.</a:t>
            </a:r>
          </a:p>
          <a:p>
            <a:r>
              <a:rPr lang="nb-NO" dirty="0" smtClean="0"/>
              <a:t>To be </a:t>
            </a:r>
            <a:r>
              <a:rPr lang="nb-NO" dirty="0" err="1" smtClean="0"/>
              <a:t>continued</a:t>
            </a:r>
            <a:r>
              <a:rPr lang="nb-NO" dirty="0" smtClean="0"/>
              <a:t> …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7811A89-94B2-4067-9619-C74CA56CF088}" type="slidenum">
              <a:rPr lang="nb-NO" smtClean="0"/>
              <a:pPr>
                <a:defRPr/>
              </a:pPr>
              <a:t>35</a:t>
            </a:fld>
            <a:endParaRPr lang="nb-NO"/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992164"/>
              </p:ext>
            </p:extLst>
          </p:nvPr>
        </p:nvGraphicFramePr>
        <p:xfrm>
          <a:off x="467544" y="3717032"/>
          <a:ext cx="815301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2411"/>
                <a:gridCol w="706206"/>
                <a:gridCol w="706206"/>
                <a:gridCol w="706206"/>
                <a:gridCol w="385981"/>
                <a:gridCol w="1026429"/>
                <a:gridCol w="321447"/>
                <a:gridCol w="1090963"/>
                <a:gridCol w="389268"/>
                <a:gridCol w="1407901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Words,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dirty="0" err="1" smtClean="0"/>
                        <a:t>m=k</a:t>
                      </a:r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</a:t>
                      </a:r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</a:t>
                      </a:r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4</a:t>
                      </a:r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6</a:t>
                      </a:r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8</a:t>
                      </a:r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10</a:t>
                      </a:r>
                      <a:endParaRPr lang="nb-NO" dirty="0"/>
                    </a:p>
                  </a:txBody>
                  <a:tcPr marL="94097" marR="9409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Align</a:t>
                      </a:r>
                      <a:r>
                        <a:rPr lang="nb-NO" dirty="0" smtClean="0"/>
                        <a:t>.</a:t>
                      </a:r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9</a:t>
                      </a:r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64</a:t>
                      </a:r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625</a:t>
                      </a:r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117 649</a:t>
                      </a:r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43mill</a:t>
                      </a:r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 marL="94097" marR="94097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25 billions</a:t>
                      </a:r>
                      <a:endParaRPr lang="nb-NO" dirty="0"/>
                    </a:p>
                  </a:txBody>
                  <a:tcPr marL="94097" marR="9409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912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Human">
      <a:dk1>
        <a:sysClr val="windowText" lastClr="000000"/>
      </a:dk1>
      <a:lt1>
        <a:sysClr val="window" lastClr="FFFFFF"/>
      </a:lt1>
      <a:dk2>
        <a:srgbClr val="795339"/>
      </a:dk2>
      <a:lt2>
        <a:srgbClr val="F7EEDD"/>
      </a:lt2>
      <a:accent1>
        <a:srgbClr val="AD2E27"/>
      </a:accent1>
      <a:accent2>
        <a:srgbClr val="3F3D66"/>
      </a:accent2>
      <a:accent3>
        <a:srgbClr val="17517A"/>
      </a:accent3>
      <a:accent4>
        <a:srgbClr val="877E48"/>
      </a:accent4>
      <a:accent5>
        <a:srgbClr val="AF8B1E"/>
      </a:accent5>
      <a:accent6>
        <a:srgbClr val="A35E21"/>
      </a:accent6>
      <a:hlink>
        <a:srgbClr val="9B7300"/>
      </a:hlink>
      <a:folHlink>
        <a:srgbClr val="D6A73B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19169</TotalTime>
  <Words>1653</Words>
  <Application>Microsoft Office PowerPoint</Application>
  <PresentationFormat>On-screen Show (4:3)</PresentationFormat>
  <Paragraphs>452</Paragraphs>
  <Slides>35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Median</vt:lpstr>
      <vt:lpstr>Formel</vt:lpstr>
      <vt:lpstr>Microsoft Formelredigering 3.0</vt:lpstr>
      <vt:lpstr>INF5820/INF9820 Language technological applications</vt:lpstr>
      <vt:lpstr>Today</vt:lpstr>
      <vt:lpstr>PowerPoint Presentation</vt:lpstr>
      <vt:lpstr>SMT example</vt:lpstr>
      <vt:lpstr>PowerPoint Presentation</vt:lpstr>
      <vt:lpstr>Alignment</vt:lpstr>
      <vt:lpstr>Alignment</vt:lpstr>
      <vt:lpstr>IBM Model 1</vt:lpstr>
      <vt:lpstr>Figure 25.23</vt:lpstr>
      <vt:lpstr>PowerPoint Presentation</vt:lpstr>
      <vt:lpstr>Assumptions, approximations</vt:lpstr>
      <vt:lpstr>IBM model 1</vt:lpstr>
      <vt:lpstr>Parameter estimation</vt:lpstr>
      <vt:lpstr>Training – the idea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Two ways to describe the algorithm</vt:lpstr>
      <vt:lpstr>Training – the intuitive approach</vt:lpstr>
      <vt:lpstr>Training – the intuitive approach</vt:lpstr>
      <vt:lpstr>Training – the intuitive approach</vt:lpstr>
      <vt:lpstr>Assign probabilities to alignments</vt:lpstr>
      <vt:lpstr>Example – the intuitive way</vt:lpstr>
      <vt:lpstr>Step 1 initialization</vt:lpstr>
      <vt:lpstr>Step 2: Alignment probabilities</vt:lpstr>
      <vt:lpstr>Step 2: The hard way</vt:lpstr>
      <vt:lpstr>Step 3.1: Collect fractional counts</vt:lpstr>
      <vt:lpstr>Step 3.1: Collect frac. counts ctd</vt:lpstr>
      <vt:lpstr>Step 3.2: Total counts</vt:lpstr>
      <vt:lpstr>Step 4: new trans. probabilities</vt:lpstr>
      <vt:lpstr>Repeat: Step 2, sentence 1</vt:lpstr>
      <vt:lpstr>Repeat: Step 2, sentence 2</vt:lpstr>
    </vt:vector>
  </TitlesOfParts>
  <Company>UiO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er maskinoversettelse?</dc:title>
  <dc:creator>Jan Tore Lønning</dc:creator>
  <cp:lastModifiedBy>Jan Tore Lønning</cp:lastModifiedBy>
  <cp:revision>417</cp:revision>
  <cp:lastPrinted>2014-09-10T07:43:39Z</cp:lastPrinted>
  <dcterms:created xsi:type="dcterms:W3CDTF">2002-04-22T09:42:32Z</dcterms:created>
  <dcterms:modified xsi:type="dcterms:W3CDTF">2016-09-09T09:46:17Z</dcterms:modified>
</cp:coreProperties>
</file>