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bookmarkIdSeed="2">
  <p:sldMasterIdLst>
    <p:sldMasterId id="2147483648" r:id="rId1"/>
  </p:sldMasterIdLst>
  <p:notesMasterIdLst>
    <p:notesMasterId r:id="rId5"/>
  </p:notesMasterIdLst>
  <p:sldIdLst>
    <p:sldId id="261" r:id="rId2"/>
    <p:sldId id="263" r:id="rId3"/>
    <p:sldId id="264" r:id="rId4"/>
  </p:sldIdLst>
  <p:sldSz cx="9144000" cy="6858000" type="screen4x3"/>
  <p:notesSz cx="6794500" cy="9906000"/>
  <p:custDataLst>
    <p:tags r:id="rId6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gunn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783" autoAdjust="0"/>
  </p:normalViewPr>
  <p:slideViewPr>
    <p:cSldViewPr>
      <p:cViewPr>
        <p:scale>
          <a:sx n="102" d="100"/>
          <a:sy n="102" d="100"/>
        </p:scale>
        <p:origin x="-1932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90908-A9E7-4AD5-BA98-021EF15A14B2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58A34A-3A6C-4D97-A404-CE72BC1F6F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26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8A34A-3A6C-4D97-A404-CE72BC1F6F8B}" type="slidenum">
              <a:rPr lang="el-GR" smtClean="0"/>
              <a:t>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6443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8A34A-3A6C-4D97-A404-CE72BC1F6F8B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3154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9505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2716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697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8203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167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9265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748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7580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862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194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1220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47107-01D1-4A31-B733-32B6DF129AF4}" type="datetimeFigureOut">
              <a:rPr lang="el-GR" smtClean="0"/>
              <a:t>6/5/2016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C712-04BA-4483-A4AB-D234BBBB95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285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xvasil@ifi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espesko@ifi.uio.no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4928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INF5890</a:t>
            </a:r>
            <a:br>
              <a:rPr lang="en-GB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GB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IT and Management</a:t>
            </a:r>
            <a:r>
              <a:rPr lang="en-GB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GB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GB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GB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GB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GB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GB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Outroduction</a:t>
            </a:r>
            <a:r>
              <a:rPr lang="en-GB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GB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GB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GB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GB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6</a:t>
            </a:r>
            <a:r>
              <a:rPr lang="en-GB" baseline="300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th</a:t>
            </a:r>
            <a:r>
              <a:rPr lang="en-GB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May 2016</a:t>
            </a:r>
            <a:r>
              <a:rPr lang="el-GR" dirty="0" smtClean="0">
                <a:effectLst/>
              </a:rPr>
              <a:t/>
            </a:r>
            <a:br>
              <a:rPr lang="el-GR" dirty="0" smtClean="0">
                <a:effectLst/>
              </a:rPr>
            </a:br>
            <a:endParaRPr lang="el-GR" dirty="0"/>
          </a:p>
        </p:txBody>
      </p:sp>
      <p:sp>
        <p:nvSpPr>
          <p:cNvPr id="3" name="Rectangle 2"/>
          <p:cNvSpPr/>
          <p:nvPr/>
        </p:nvSpPr>
        <p:spPr>
          <a:xfrm>
            <a:off x="323528" y="5770130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Xenia </a:t>
            </a:r>
            <a:r>
              <a:rPr lang="en-US" dirty="0" err="1" smtClean="0"/>
              <a:t>Vassilakopoulou</a:t>
            </a:r>
            <a:r>
              <a:rPr lang="en-US" dirty="0" smtClean="0"/>
              <a:t> – IFI </a:t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xvasil@ifi.uio.no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4427984" y="57701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nb-NO" dirty="0"/>
              <a:t>Espen Skorve – IFI </a:t>
            </a:r>
          </a:p>
          <a:p>
            <a:pPr algn="r"/>
            <a:r>
              <a:rPr lang="nb-NO" dirty="0">
                <a:hlinkClick r:id="rId4"/>
              </a:rPr>
              <a:t>espesko@ifi.uio.no</a:t>
            </a:r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21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Course Overview</a:t>
            </a:r>
            <a:endParaRPr lang="el-GR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141344"/>
              </p:ext>
            </p:extLst>
          </p:nvPr>
        </p:nvGraphicFramePr>
        <p:xfrm>
          <a:off x="6084168" y="1484784"/>
          <a:ext cx="2520280" cy="5033101"/>
        </p:xfrm>
        <a:graphic>
          <a:graphicData uri="http://schemas.openxmlformats.org/drawingml/2006/table">
            <a:tbl>
              <a:tblPr firstRow="1" firstCol="1" bandRow="1"/>
              <a:tblGrid>
                <a:gridCol w="712806"/>
                <a:gridCol w="1807474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dirty="0" err="1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Lectures</a:t>
                      </a:r>
                      <a:endParaRPr lang="el-GR" sz="1400" b="1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l-GR" sz="7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91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21.01</a:t>
                      </a:r>
                      <a:endParaRPr lang="el-GR" sz="1400" b="1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dirty="0" err="1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Introduction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382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28.01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IT Governance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112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04.02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II Governance</a:t>
                      </a:r>
                      <a:endParaRPr lang="el-GR" sz="1400" dirty="0" smtClean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11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11.02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IT Governance in Public Sector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13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18.02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IT Sourcing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13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25.02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Project Management I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91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03.03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Project Management II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157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10.03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  <a:latin typeface="+mn-lt"/>
                          <a:ea typeface="Calibri"/>
                        </a:rPr>
                        <a:t>Complexity in Project Management 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13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17.03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Enterprise Architecture</a:t>
                      </a:r>
                      <a:endParaRPr lang="el-GR" sz="1400" dirty="0" smtClean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28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31.03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  <a:latin typeface="+mn-lt"/>
                          <a:ea typeface="Calibri"/>
                        </a:rPr>
                        <a:t>Service-Oriented Architectures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34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07.04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  <a:latin typeface="+mn-lt"/>
                          <a:ea typeface="Calibri"/>
                        </a:rPr>
                        <a:t>Architectures in large projects: e-resept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3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kern="12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14.04</a:t>
                      </a:r>
                      <a:endParaRPr lang="el-GR" sz="1400" b="1" kern="1200" dirty="0">
                        <a:solidFill>
                          <a:srgbClr val="2B2B2B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>
                          <a:effectLst/>
                          <a:latin typeface="+mn-lt"/>
                          <a:ea typeface="Calibri"/>
                        </a:rPr>
                        <a:t>Open source – open community</a:t>
                      </a:r>
                      <a:endParaRPr lang="el-GR" sz="1400" dirty="0" smtClean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91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28.04</a:t>
                      </a:r>
                      <a:endParaRPr lang="el-GR" sz="1400" b="1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>
                          <a:effectLst/>
                          <a:latin typeface="+mn-lt"/>
                          <a:ea typeface="Calibri"/>
                        </a:rPr>
                        <a:t>Critical Perspectives</a:t>
                      </a:r>
                      <a:endParaRPr lang="el-GR" sz="1400" dirty="0" smtClean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20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06.05</a:t>
                      </a:r>
                      <a:endParaRPr lang="el-GR" sz="1400" b="1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dirty="0" err="1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Wrap</a:t>
                      </a:r>
                      <a:r>
                        <a:rPr lang="nb-NO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-up</a:t>
                      </a:r>
                      <a:r>
                        <a:rPr lang="nb-NO" sz="1400" dirty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  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944727"/>
              </p:ext>
            </p:extLst>
          </p:nvPr>
        </p:nvGraphicFramePr>
        <p:xfrm>
          <a:off x="539552" y="2492896"/>
          <a:ext cx="2809578" cy="2286609"/>
        </p:xfrm>
        <a:graphic>
          <a:graphicData uri="http://schemas.openxmlformats.org/drawingml/2006/table">
            <a:tbl>
              <a:tblPr firstRow="1" firstCol="1" bandRow="1"/>
              <a:tblGrid>
                <a:gridCol w="2809578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400" b="1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Learning outcomes</a:t>
                      </a: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91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IT Governance – approaches, models and frameworks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382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Vendor relations, contracts and purchases - sourcing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11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Project Management</a:t>
                      </a:r>
                      <a:endParaRPr lang="el-GR" sz="1400" dirty="0" smtClean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11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Enterprise Architectures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13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2B2B2B"/>
                          </a:solidFill>
                          <a:effectLst/>
                          <a:latin typeface="+mn-lt"/>
                          <a:ea typeface="Times New Roman"/>
                        </a:rPr>
                        <a:t>Management of complex systems and infrastructures</a:t>
                      </a:r>
                      <a:endParaRPr lang="el-GR" sz="14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45205" marR="22603" marT="22603" marB="22603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 flipV="1">
            <a:off x="3347864" y="2132856"/>
            <a:ext cx="2736304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3347864" y="2420888"/>
            <a:ext cx="2736304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347864" y="2780928"/>
            <a:ext cx="273630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47864" y="2996952"/>
            <a:ext cx="2736304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347864" y="2996952"/>
            <a:ext cx="2736304" cy="2592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347864" y="3212976"/>
            <a:ext cx="273630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347864" y="3429000"/>
            <a:ext cx="2736304" cy="2160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347864" y="3429000"/>
            <a:ext cx="2736304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347864" y="3745923"/>
            <a:ext cx="2736304" cy="115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19872" y="3861048"/>
            <a:ext cx="2664296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347864" y="3861048"/>
            <a:ext cx="2736304" cy="136815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347864" y="4149080"/>
            <a:ext cx="2736304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347864" y="4149080"/>
            <a:ext cx="2736304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347864" y="4149080"/>
            <a:ext cx="2736304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347864" y="4545124"/>
            <a:ext cx="2736304" cy="1548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3347864" y="4545124"/>
            <a:ext cx="2736304" cy="684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3347864" y="2420888"/>
            <a:ext cx="2736304" cy="2124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3347864" y="4149080"/>
            <a:ext cx="2736304" cy="396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3347864" y="2780928"/>
            <a:ext cx="2736304" cy="17641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84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From exam 2015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Discuss the relevance of one or more of </a:t>
            </a:r>
            <a:r>
              <a:rPr lang="en-US" dirty="0" err="1"/>
              <a:t>Ciborra’s</a:t>
            </a:r>
            <a:r>
              <a:rPr lang="en-US" dirty="0"/>
              <a:t> metaphors (e.g. care, hospitality, improvisation, cultivation) for overcoming the limitations of control-oriented, </a:t>
            </a:r>
            <a:r>
              <a:rPr lang="en-US" dirty="0" smtClean="0"/>
              <a:t>normative project </a:t>
            </a:r>
            <a:r>
              <a:rPr lang="en-US" dirty="0"/>
              <a:t>management approaches. Do you think that the two approaches can be combined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8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144</Words>
  <Application>Microsoft Office PowerPoint</Application>
  <PresentationFormat>On-screen Show (4:3)</PresentationFormat>
  <Paragraphs>44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INF5890 IT and Management   Outroduction  6th May 2016 </vt:lpstr>
      <vt:lpstr>Course Overview</vt:lpstr>
      <vt:lpstr>From exam 2015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xenia</dc:creator>
  <cp:lastModifiedBy>Espen Skorve</cp:lastModifiedBy>
  <cp:revision>132</cp:revision>
  <cp:lastPrinted>2016-01-20T14:51:16Z</cp:lastPrinted>
  <dcterms:created xsi:type="dcterms:W3CDTF">2013-01-25T02:49:37Z</dcterms:created>
  <dcterms:modified xsi:type="dcterms:W3CDTF">2016-05-06T08:00:07Z</dcterms:modified>
</cp:coreProperties>
</file>