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49"/>
  </p:notesMasterIdLst>
  <p:handoutMasterIdLst>
    <p:handoutMasterId r:id="rId50"/>
  </p:handoutMasterIdLst>
  <p:sldIdLst>
    <p:sldId id="327" r:id="rId2"/>
    <p:sldId id="339" r:id="rId3"/>
    <p:sldId id="363" r:id="rId4"/>
    <p:sldId id="359" r:id="rId5"/>
    <p:sldId id="375" r:id="rId6"/>
    <p:sldId id="360" r:id="rId7"/>
    <p:sldId id="355" r:id="rId8"/>
    <p:sldId id="361" r:id="rId9"/>
    <p:sldId id="328" r:id="rId10"/>
    <p:sldId id="329" r:id="rId11"/>
    <p:sldId id="436" r:id="rId12"/>
    <p:sldId id="345" r:id="rId13"/>
    <p:sldId id="433" r:id="rId14"/>
    <p:sldId id="331" r:id="rId15"/>
    <p:sldId id="425" r:id="rId16"/>
    <p:sldId id="401" r:id="rId17"/>
    <p:sldId id="440" r:id="rId18"/>
    <p:sldId id="435" r:id="rId19"/>
    <p:sldId id="397" r:id="rId20"/>
    <p:sldId id="398" r:id="rId21"/>
    <p:sldId id="369" r:id="rId22"/>
    <p:sldId id="407" r:id="rId23"/>
    <p:sldId id="437" r:id="rId24"/>
    <p:sldId id="443" r:id="rId25"/>
    <p:sldId id="438" r:id="rId26"/>
    <p:sldId id="405" r:id="rId27"/>
    <p:sldId id="352" r:id="rId28"/>
    <p:sldId id="353" r:id="rId29"/>
    <p:sldId id="442" r:id="rId30"/>
    <p:sldId id="428" r:id="rId31"/>
    <p:sldId id="444" r:id="rId32"/>
    <p:sldId id="445" r:id="rId33"/>
    <p:sldId id="446" r:id="rId34"/>
    <p:sldId id="447" r:id="rId35"/>
    <p:sldId id="448" r:id="rId36"/>
    <p:sldId id="449" r:id="rId37"/>
    <p:sldId id="450" r:id="rId38"/>
    <p:sldId id="451" r:id="rId39"/>
    <p:sldId id="452" r:id="rId40"/>
    <p:sldId id="453" r:id="rId41"/>
    <p:sldId id="454" r:id="rId42"/>
    <p:sldId id="455" r:id="rId43"/>
    <p:sldId id="456" r:id="rId44"/>
    <p:sldId id="457" r:id="rId45"/>
    <p:sldId id="458" r:id="rId46"/>
    <p:sldId id="459" r:id="rId47"/>
    <p:sldId id="460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3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CDD"/>
    <a:srgbClr val="E4E4F8"/>
    <a:srgbClr val="FF9999"/>
    <a:srgbClr val="F9DB8F"/>
    <a:srgbClr val="EFEFFB"/>
    <a:srgbClr val="33CCFF"/>
    <a:srgbClr val="E6AF00"/>
    <a:srgbClr val="6FA58E"/>
    <a:srgbClr val="0B0B92"/>
    <a:srgbClr val="EC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DDD259-0D7E-4BED-A8BF-5B4321752F31}" v="7" dt="2025-10-08T10:32:04.3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349" autoAdjust="0"/>
  </p:normalViewPr>
  <p:slideViewPr>
    <p:cSldViewPr snapToGrid="0" showGuides="1">
      <p:cViewPr varScale="1">
        <p:scale>
          <a:sx n="106" d="100"/>
          <a:sy n="106" d="100"/>
        </p:scale>
        <p:origin x="654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B28F6A5E-FC33-45A5-8F20-8F1ACD2D6043}"/>
    <pc:docChg chg="modSld">
      <pc:chgData name="Håkon Jacobsen" userId="1593ab28-bd3f-46f2-a611-8d984e03f573" providerId="ADAL" clId="{B28F6A5E-FC33-45A5-8F20-8F1ACD2D6043}" dt="2024-06-26T10:57:44.273" v="19" actId="20577"/>
      <pc:docMkLst>
        <pc:docMk/>
      </pc:docMkLst>
      <pc:sldChg chg="modSp">
        <pc:chgData name="Håkon Jacobsen" userId="1593ab28-bd3f-46f2-a611-8d984e03f573" providerId="ADAL" clId="{B28F6A5E-FC33-45A5-8F20-8F1ACD2D6043}" dt="2024-06-26T10:57:44.273" v="19" actId="20577"/>
        <pc:sldMkLst>
          <pc:docMk/>
          <pc:sldMk cId="3933396598" sldId="425"/>
        </pc:sldMkLst>
      </pc:sldChg>
      <pc:sldChg chg="modAnim">
        <pc:chgData name="Håkon Jacobsen" userId="1593ab28-bd3f-46f2-a611-8d984e03f573" providerId="ADAL" clId="{B28F6A5E-FC33-45A5-8F20-8F1ACD2D6043}" dt="2024-06-26T10:49:24.679" v="1"/>
        <pc:sldMkLst>
          <pc:docMk/>
          <pc:sldMk cId="2116195798" sldId="426"/>
        </pc:sldMkLst>
      </pc:sldChg>
    </pc:docChg>
  </pc:docChgLst>
  <pc:docChgLst>
    <pc:chgData name="Håkon Jacobsen" userId="1593ab28-bd3f-46f2-a611-8d984e03f573" providerId="ADAL" clId="{C2DDD259-0D7E-4BED-A8BF-5B4321752F31}"/>
    <pc:docChg chg="modSld">
      <pc:chgData name="Håkon Jacobsen" userId="1593ab28-bd3f-46f2-a611-8d984e03f573" providerId="ADAL" clId="{C2DDD259-0D7E-4BED-A8BF-5B4321752F31}" dt="2025-10-08T11:45:08.885" v="7" actId="1076"/>
      <pc:docMkLst>
        <pc:docMk/>
      </pc:docMkLst>
      <pc:sldChg chg="modSp">
        <pc:chgData name="Håkon Jacobsen" userId="1593ab28-bd3f-46f2-a611-8d984e03f573" providerId="ADAL" clId="{C2DDD259-0D7E-4BED-A8BF-5B4321752F31}" dt="2025-10-08T10:32:04.396" v="6" actId="20577"/>
        <pc:sldMkLst>
          <pc:docMk/>
          <pc:sldMk cId="2610019295" sldId="329"/>
        </pc:sldMkLst>
        <pc:spChg chg="mod">
          <ac:chgData name="Håkon Jacobsen" userId="1593ab28-bd3f-46f2-a611-8d984e03f573" providerId="ADAL" clId="{C2DDD259-0D7E-4BED-A8BF-5B4321752F31}" dt="2025-10-08T10:32:04.396" v="6" actId="20577"/>
          <ac:spMkLst>
            <pc:docMk/>
            <pc:sldMk cId="2610019295" sldId="329"/>
            <ac:spMk id="3" creationId="{00000000-0000-0000-0000-000000000000}"/>
          </ac:spMkLst>
        </pc:spChg>
      </pc:sldChg>
      <pc:sldChg chg="modSp mod">
        <pc:chgData name="Håkon Jacobsen" userId="1593ab28-bd3f-46f2-a611-8d984e03f573" providerId="ADAL" clId="{C2DDD259-0D7E-4BED-A8BF-5B4321752F31}" dt="2025-10-08T11:45:08.885" v="7" actId="1076"/>
        <pc:sldMkLst>
          <pc:docMk/>
          <pc:sldMk cId="2276444931" sldId="352"/>
        </pc:sldMkLst>
        <pc:spChg chg="mod">
          <ac:chgData name="Håkon Jacobsen" userId="1593ab28-bd3f-46f2-a611-8d984e03f573" providerId="ADAL" clId="{C2DDD259-0D7E-4BED-A8BF-5B4321752F31}" dt="2025-10-08T11:45:08.885" v="7" actId="1076"/>
          <ac:spMkLst>
            <pc:docMk/>
            <pc:sldMk cId="2276444931" sldId="352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76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409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19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45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90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14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2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50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736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dirty="0" err="1"/>
                  <a:t>Generic</a:t>
                </a:r>
                <a:r>
                  <a:rPr lang="nb-NO" dirty="0"/>
                  <a:t> </a:t>
                </a:r>
                <a:r>
                  <a:rPr lang="nb-NO" dirty="0" err="1"/>
                  <a:t>groups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are</a:t>
                </a:r>
                <a:r>
                  <a:rPr lang="nb-NO" baseline="0" dirty="0"/>
                  <a:t> an</a:t>
                </a:r>
                <a:r>
                  <a:rPr lang="nb-NO" dirty="0"/>
                  <a:t> </a:t>
                </a:r>
                <a:r>
                  <a:rPr lang="nb-NO" i="1" dirty="0" err="1"/>
                  <a:t>idealization</a:t>
                </a:r>
                <a:r>
                  <a:rPr lang="nb-NO" dirty="0"/>
                  <a:t> </a:t>
                </a:r>
                <a:r>
                  <a:rPr lang="nb-NO" dirty="0" err="1"/>
                  <a:t>where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purposfully</a:t>
                </a:r>
                <a:r>
                  <a:rPr lang="nb-NO" dirty="0"/>
                  <a:t> «</a:t>
                </a:r>
                <a:r>
                  <a:rPr lang="nb-NO" dirty="0" err="1"/>
                  <a:t>forget</a:t>
                </a:r>
                <a:r>
                  <a:rPr lang="nb-NO" dirty="0"/>
                  <a:t>» </a:t>
                </a:r>
                <a:r>
                  <a:rPr lang="nb-NO" dirty="0" err="1"/>
                  <a:t>what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the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group</a:t>
                </a:r>
                <a:r>
                  <a:rPr lang="nb-NO" baseline="0" dirty="0"/>
                  <a:t> elements </a:t>
                </a:r>
                <a:r>
                  <a:rPr lang="nb-NO" baseline="0" dirty="0" err="1"/>
                  <a:t>actually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are</a:t>
                </a:r>
                <a:r>
                  <a:rPr lang="nb-NO" baseline="0" dirty="0"/>
                  <a:t> (e.g., </a:t>
                </a:r>
                <a:r>
                  <a:rPr lang="nb-NO" baseline="0" dirty="0" err="1"/>
                  <a:t>integers</a:t>
                </a:r>
                <a:r>
                  <a:rPr lang="nb-NO" baseline="0" dirty="0"/>
                  <a:t> in </a:t>
                </a:r>
                <a14:m>
                  <m:oMath xmlns:m="http://schemas.openxmlformats.org/officeDocument/2006/math">
                    <m:r>
                      <a:rPr lang="nb-NO" b="1" i="1" baseline="0" smtClean="0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nb-NO" dirty="0"/>
                  <a:t>, or </a:t>
                </a:r>
                <a:r>
                  <a:rPr lang="nb-NO" dirty="0" err="1"/>
                  <a:t>integers</a:t>
                </a:r>
                <a:r>
                  <a:rPr lang="nb-NO" dirty="0"/>
                  <a:t> </a:t>
                </a:r>
                <a:r>
                  <a:rPr lang="nb-NO" dirty="0" err="1"/>
                  <a:t>modulo</a:t>
                </a:r>
                <a:r>
                  <a:rPr lang="nb-NO" baseline="0" dirty="0"/>
                  <a:t>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(i.e.,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nb-NO" dirty="0"/>
                  <a:t>)), and </a:t>
                </a:r>
                <a:r>
                  <a:rPr lang="nb-NO" dirty="0" err="1"/>
                  <a:t>only</a:t>
                </a:r>
                <a:r>
                  <a:rPr lang="nb-NO" dirty="0"/>
                  <a:t> </a:t>
                </a:r>
                <a:r>
                  <a:rPr lang="nb-NO" dirty="0" err="1"/>
                  <a:t>use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abstract</a:t>
                </a:r>
                <a:r>
                  <a:rPr lang="nb-NO" dirty="0"/>
                  <a:t> </a:t>
                </a:r>
                <a:r>
                  <a:rPr lang="nb-NO" dirty="0" err="1"/>
                  <a:t>group</a:t>
                </a:r>
                <a:r>
                  <a:rPr lang="nb-NO" dirty="0"/>
                  <a:t> </a:t>
                </a:r>
                <a:r>
                  <a:rPr lang="nb-NO" dirty="0" err="1"/>
                  <a:t>laws</a:t>
                </a:r>
                <a:r>
                  <a:rPr lang="nb-NO" dirty="0"/>
                  <a:t>. This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allows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us</a:t>
                </a:r>
                <a:r>
                  <a:rPr lang="nb-NO" baseline="0" dirty="0"/>
                  <a:t> to </a:t>
                </a:r>
                <a:r>
                  <a:rPr lang="nb-NO" baseline="0" dirty="0" err="1"/>
                  <a:t>model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those</a:t>
                </a:r>
                <a:r>
                  <a:rPr lang="nb-NO" baseline="0" dirty="0"/>
                  <a:t> cases </a:t>
                </a:r>
                <a:r>
                  <a:rPr lang="nb-NO" baseline="0" dirty="0" err="1"/>
                  <a:t>where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the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adversary</a:t>
                </a:r>
                <a:r>
                  <a:rPr lang="nb-NO" baseline="0" dirty="0"/>
                  <a:t> is not </a:t>
                </a:r>
                <a:r>
                  <a:rPr lang="nb-NO" baseline="0" dirty="0" err="1"/>
                  <a:t>able</a:t>
                </a:r>
                <a:r>
                  <a:rPr lang="nb-NO" baseline="0" dirty="0"/>
                  <a:t> to </a:t>
                </a:r>
                <a:r>
                  <a:rPr lang="nb-NO" baseline="0" dirty="0" err="1"/>
                  <a:t>exploit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the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algebraic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structure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that</a:t>
                </a:r>
                <a:r>
                  <a:rPr lang="nb-NO" baseline="0" dirty="0"/>
                  <a:t> is </a:t>
                </a:r>
                <a:r>
                  <a:rPr lang="nb-NO" baseline="0" dirty="0" err="1"/>
                  <a:t>actually</a:t>
                </a:r>
                <a:r>
                  <a:rPr lang="nb-NO" baseline="0" dirty="0"/>
                  <a:t> present in </a:t>
                </a:r>
                <a:r>
                  <a:rPr lang="nb-NO" baseline="0" dirty="0" err="1"/>
                  <a:t>the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the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group</a:t>
                </a:r>
                <a:r>
                  <a:rPr lang="nb-NO" baseline="0" dirty="0"/>
                  <a:t>. </a:t>
                </a:r>
                <a:r>
                  <a:rPr lang="nb-NO" baseline="0" dirty="0" err="1"/>
                  <a:t>However</a:t>
                </a:r>
                <a:r>
                  <a:rPr lang="nb-NO" baseline="0" dirty="0"/>
                  <a:t>, be </a:t>
                </a:r>
                <a:r>
                  <a:rPr lang="nb-NO" baseline="0" dirty="0" err="1"/>
                  <a:t>careful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that</a:t>
                </a:r>
                <a:r>
                  <a:rPr lang="nb-NO" baseline="0" dirty="0"/>
                  <a:t> most </a:t>
                </a:r>
                <a:r>
                  <a:rPr lang="nb-NO" baseline="0" dirty="0" err="1"/>
                  <a:t>groups</a:t>
                </a:r>
                <a:r>
                  <a:rPr lang="nb-NO" baseline="0" dirty="0"/>
                  <a:t> </a:t>
                </a:r>
                <a:r>
                  <a:rPr lang="nb-NO" baseline="0" dirty="0" err="1"/>
                  <a:t>are</a:t>
                </a:r>
                <a:r>
                  <a:rPr lang="nb-NO" baseline="0" dirty="0"/>
                  <a:t> </a:t>
                </a:r>
                <a:r>
                  <a:rPr lang="nb-NO" i="1" baseline="0" dirty="0"/>
                  <a:t>not</a:t>
                </a:r>
                <a:r>
                  <a:rPr lang="nb-NO" i="0" baseline="0" dirty="0"/>
                  <a:t> in </a:t>
                </a:r>
                <a:r>
                  <a:rPr lang="nb-NO" i="0" baseline="0" dirty="0" err="1"/>
                  <a:t>fact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generic</a:t>
                </a:r>
                <a:r>
                  <a:rPr lang="nb-NO" i="0" baseline="0" dirty="0"/>
                  <a:t>, and it </a:t>
                </a:r>
                <a:r>
                  <a:rPr lang="nb-NO" i="1" baseline="0" dirty="0"/>
                  <a:t>is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often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possible</a:t>
                </a:r>
                <a:r>
                  <a:rPr lang="nb-NO" i="0" baseline="0" dirty="0"/>
                  <a:t> to </a:t>
                </a:r>
                <a:r>
                  <a:rPr lang="nb-NO" i="0" baseline="0" dirty="0" err="1"/>
                  <a:t>exploit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the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algebraic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details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of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the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group</a:t>
                </a:r>
                <a:r>
                  <a:rPr lang="nb-NO" i="0" baseline="0" dirty="0"/>
                  <a:t>. One </a:t>
                </a:r>
                <a:r>
                  <a:rPr lang="nb-NO" i="0" baseline="0" dirty="0" err="1"/>
                  <a:t>example</a:t>
                </a:r>
                <a:r>
                  <a:rPr lang="nb-NO" i="0" baseline="0" dirty="0"/>
                  <a:t> is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nb-NO" i="0" baseline="0" dirty="0"/>
                  <a:t> (</a:t>
                </a:r>
                <a:r>
                  <a:rPr lang="nb-NO" i="0" baseline="0" dirty="0" err="1"/>
                  <a:t>see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next</a:t>
                </a:r>
                <a:r>
                  <a:rPr lang="nb-NO" i="0" baseline="0" dirty="0"/>
                  <a:t> slide). </a:t>
                </a:r>
                <a:r>
                  <a:rPr lang="nb-NO" i="0" baseline="0" dirty="0" err="1"/>
                  <a:t>However</a:t>
                </a:r>
                <a:r>
                  <a:rPr lang="nb-NO" i="0" baseline="0" dirty="0"/>
                  <a:t>, for </a:t>
                </a:r>
                <a:r>
                  <a:rPr lang="nb-NO" i="1" baseline="0" dirty="0" err="1"/>
                  <a:t>some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groups</a:t>
                </a:r>
                <a:r>
                  <a:rPr lang="nb-NO" i="0" baseline="0" dirty="0"/>
                  <a:t> (e.g., </a:t>
                </a:r>
                <a:r>
                  <a:rPr lang="nb-NO" i="0" baseline="0" dirty="0" err="1"/>
                  <a:t>elliptic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curves</a:t>
                </a:r>
                <a:r>
                  <a:rPr lang="nb-NO" i="0" baseline="0" dirty="0"/>
                  <a:t>, </a:t>
                </a:r>
                <a:r>
                  <a:rPr lang="nb-NO" i="0" baseline="0" dirty="0" err="1"/>
                  <a:t>which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we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look</a:t>
                </a:r>
                <a:r>
                  <a:rPr lang="nb-NO" i="0" baseline="0" dirty="0"/>
                  <a:t> at </a:t>
                </a:r>
                <a:r>
                  <a:rPr lang="nb-NO" i="0" baseline="0" dirty="0" err="1"/>
                  <a:t>next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week</a:t>
                </a:r>
                <a:r>
                  <a:rPr lang="nb-NO" i="0" baseline="0" dirty="0"/>
                  <a:t>), </a:t>
                </a:r>
                <a:r>
                  <a:rPr lang="nb-NO" i="0" baseline="0" dirty="0" err="1"/>
                  <a:t>we</a:t>
                </a:r>
                <a:r>
                  <a:rPr lang="nb-NO" i="0" baseline="0" dirty="0"/>
                  <a:t> do not </a:t>
                </a:r>
                <a:r>
                  <a:rPr lang="nb-NO" i="0" baseline="0" dirty="0" err="1"/>
                  <a:t>know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how</a:t>
                </a:r>
                <a:r>
                  <a:rPr lang="nb-NO" i="0" baseline="0" dirty="0"/>
                  <a:t> to </a:t>
                </a:r>
                <a:r>
                  <a:rPr lang="nb-NO" i="0" baseline="0" dirty="0" err="1"/>
                  <a:t>exploit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the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extra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algebraic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structure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of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the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group</a:t>
                </a:r>
                <a:r>
                  <a:rPr lang="nb-NO" i="0" baseline="0" dirty="0"/>
                  <a:t>. For </a:t>
                </a:r>
                <a:r>
                  <a:rPr lang="nb-NO" i="0" baseline="0" dirty="0" err="1"/>
                  <a:t>these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groups</a:t>
                </a:r>
                <a:r>
                  <a:rPr lang="nb-NO" i="0" baseline="0" dirty="0"/>
                  <a:t>, </a:t>
                </a:r>
                <a:r>
                  <a:rPr lang="nb-NO" i="0" baseline="0" dirty="0" err="1"/>
                  <a:t>the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generic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group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model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can</a:t>
                </a:r>
                <a:r>
                  <a:rPr lang="nb-NO" i="0" baseline="0" dirty="0"/>
                  <a:t> be a </a:t>
                </a:r>
                <a:r>
                  <a:rPr lang="nb-NO" i="0" baseline="0" dirty="0" err="1"/>
                  <a:t>good</a:t>
                </a:r>
                <a:r>
                  <a:rPr lang="nb-NO" i="0" baseline="0" dirty="0"/>
                  <a:t> </a:t>
                </a:r>
                <a:r>
                  <a:rPr lang="nb-NO" i="0" baseline="0" dirty="0" err="1"/>
                  <a:t>abstraction</a:t>
                </a:r>
                <a:r>
                  <a:rPr lang="nb-NO" i="0" baseline="0" dirty="0"/>
                  <a:t>.</a:t>
                </a:r>
                <a:endParaRPr lang="nb-NO" i="1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dirty="0" err="1" smtClean="0"/>
                  <a:t>Generic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groups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are</a:t>
                </a:r>
                <a:r>
                  <a:rPr lang="nb-NO" baseline="0" dirty="0" smtClean="0"/>
                  <a:t> an</a:t>
                </a:r>
                <a:r>
                  <a:rPr lang="nb-NO" dirty="0" smtClean="0"/>
                  <a:t> </a:t>
                </a:r>
                <a:r>
                  <a:rPr lang="nb-NO" i="1" dirty="0" err="1" smtClean="0"/>
                  <a:t>idealization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where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we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purposfully</a:t>
                </a:r>
                <a:r>
                  <a:rPr lang="nb-NO" dirty="0" smtClean="0"/>
                  <a:t> «</a:t>
                </a:r>
                <a:r>
                  <a:rPr lang="nb-NO" dirty="0" err="1" smtClean="0"/>
                  <a:t>forget</a:t>
                </a:r>
                <a:r>
                  <a:rPr lang="nb-NO" dirty="0" smtClean="0"/>
                  <a:t>» </a:t>
                </a:r>
                <a:r>
                  <a:rPr lang="nb-NO" dirty="0" err="1" smtClean="0"/>
                  <a:t>what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the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group</a:t>
                </a:r>
                <a:r>
                  <a:rPr lang="nb-NO" baseline="0" dirty="0" smtClean="0"/>
                  <a:t> elements </a:t>
                </a:r>
                <a:r>
                  <a:rPr lang="nb-NO" baseline="0" dirty="0" err="1" smtClean="0"/>
                  <a:t>actually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are</a:t>
                </a:r>
                <a:r>
                  <a:rPr lang="nb-NO" baseline="0" dirty="0" smtClean="0"/>
                  <a:t> (e.g., </a:t>
                </a:r>
                <a:r>
                  <a:rPr lang="nb-NO" baseline="0" dirty="0" err="1" smtClean="0"/>
                  <a:t>integers</a:t>
                </a:r>
                <a:r>
                  <a:rPr lang="nb-NO" baseline="0" dirty="0" smtClean="0"/>
                  <a:t> in </a:t>
                </a:r>
                <a:r>
                  <a:rPr lang="nb-NO" b="1" i="0" baseline="0" smtClean="0">
                    <a:latin typeface="Cambria Math" panose="02040503050406030204" pitchFamily="18" charset="0"/>
                  </a:rPr>
                  <a:t>𝒁</a:t>
                </a:r>
                <a:r>
                  <a:rPr lang="nb-NO" dirty="0" smtClean="0"/>
                  <a:t>, or </a:t>
                </a:r>
                <a:r>
                  <a:rPr lang="nb-NO" dirty="0" err="1" smtClean="0"/>
                  <a:t>integers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modulo</a:t>
                </a:r>
                <a:r>
                  <a:rPr lang="nb-NO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𝑝</a:t>
                </a:r>
                <a:r>
                  <a:rPr lang="nb-NO" dirty="0" smtClean="0"/>
                  <a:t> (i.e., </a:t>
                </a:r>
                <a:r>
                  <a:rPr lang="nb-NO" b="1" i="0" smtClean="0">
                    <a:latin typeface="Cambria Math" panose="02040503050406030204" pitchFamily="18" charset="0"/>
                  </a:rPr>
                  <a:t>𝒁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_𝑝^∗</a:t>
                </a:r>
                <a:r>
                  <a:rPr lang="nb-NO" dirty="0" smtClean="0"/>
                  <a:t>)), and </a:t>
                </a:r>
                <a:r>
                  <a:rPr lang="nb-NO" dirty="0" err="1" smtClean="0"/>
                  <a:t>only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use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the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abstract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group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laws</a:t>
                </a:r>
                <a:r>
                  <a:rPr lang="nb-NO" dirty="0" smtClean="0"/>
                  <a:t>. This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allows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us</a:t>
                </a:r>
                <a:r>
                  <a:rPr lang="nb-NO" baseline="0" dirty="0" smtClean="0"/>
                  <a:t> to </a:t>
                </a:r>
                <a:r>
                  <a:rPr lang="nb-NO" baseline="0" dirty="0" err="1" smtClean="0"/>
                  <a:t>model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those</a:t>
                </a:r>
                <a:r>
                  <a:rPr lang="nb-NO" baseline="0" dirty="0" smtClean="0"/>
                  <a:t> cases </a:t>
                </a:r>
                <a:r>
                  <a:rPr lang="nb-NO" baseline="0" dirty="0" err="1" smtClean="0"/>
                  <a:t>where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the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adversary</a:t>
                </a:r>
                <a:r>
                  <a:rPr lang="nb-NO" baseline="0" dirty="0" smtClean="0"/>
                  <a:t> is not </a:t>
                </a:r>
                <a:r>
                  <a:rPr lang="nb-NO" baseline="0" dirty="0" err="1" smtClean="0"/>
                  <a:t>able</a:t>
                </a:r>
                <a:r>
                  <a:rPr lang="nb-NO" baseline="0" dirty="0" smtClean="0"/>
                  <a:t> to </a:t>
                </a:r>
                <a:r>
                  <a:rPr lang="nb-NO" baseline="0" dirty="0" err="1" smtClean="0"/>
                  <a:t>exploit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the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algebraic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structure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that</a:t>
                </a:r>
                <a:r>
                  <a:rPr lang="nb-NO" baseline="0" dirty="0" smtClean="0"/>
                  <a:t> is </a:t>
                </a:r>
                <a:r>
                  <a:rPr lang="nb-NO" baseline="0" dirty="0" err="1" smtClean="0"/>
                  <a:t>actually</a:t>
                </a:r>
                <a:r>
                  <a:rPr lang="nb-NO" baseline="0" dirty="0" smtClean="0"/>
                  <a:t> present in </a:t>
                </a:r>
                <a:r>
                  <a:rPr lang="nb-NO" baseline="0" dirty="0" err="1" smtClean="0"/>
                  <a:t>the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the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group</a:t>
                </a:r>
                <a:r>
                  <a:rPr lang="nb-NO" baseline="0" dirty="0" smtClean="0"/>
                  <a:t>. </a:t>
                </a:r>
                <a:r>
                  <a:rPr lang="nb-NO" baseline="0" dirty="0" err="1" smtClean="0"/>
                  <a:t>However</a:t>
                </a:r>
                <a:r>
                  <a:rPr lang="nb-NO" baseline="0" dirty="0" smtClean="0"/>
                  <a:t>, be </a:t>
                </a:r>
                <a:r>
                  <a:rPr lang="nb-NO" baseline="0" dirty="0" err="1" smtClean="0"/>
                  <a:t>careful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that</a:t>
                </a:r>
                <a:r>
                  <a:rPr lang="nb-NO" baseline="0" dirty="0" smtClean="0"/>
                  <a:t> most </a:t>
                </a:r>
                <a:r>
                  <a:rPr lang="nb-NO" baseline="0" dirty="0" err="1" smtClean="0"/>
                  <a:t>groups</a:t>
                </a:r>
                <a:r>
                  <a:rPr lang="nb-NO" baseline="0" dirty="0" smtClean="0"/>
                  <a:t> </a:t>
                </a:r>
                <a:r>
                  <a:rPr lang="nb-NO" baseline="0" dirty="0" err="1" smtClean="0"/>
                  <a:t>are</a:t>
                </a:r>
                <a:r>
                  <a:rPr lang="nb-NO" baseline="0" dirty="0" smtClean="0"/>
                  <a:t> </a:t>
                </a:r>
                <a:r>
                  <a:rPr lang="nb-NO" i="1" baseline="0" dirty="0" smtClean="0"/>
                  <a:t>not</a:t>
                </a:r>
                <a:r>
                  <a:rPr lang="nb-NO" i="0" baseline="0" dirty="0" smtClean="0"/>
                  <a:t> in </a:t>
                </a:r>
                <a:r>
                  <a:rPr lang="nb-NO" i="0" baseline="0" dirty="0" err="1" smtClean="0"/>
                  <a:t>fact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generic</a:t>
                </a:r>
                <a:r>
                  <a:rPr lang="nb-NO" i="0" baseline="0" dirty="0" smtClean="0"/>
                  <a:t>, and it </a:t>
                </a:r>
                <a:r>
                  <a:rPr lang="nb-NO" i="1" baseline="0" dirty="0" smtClean="0"/>
                  <a:t>is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often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possible</a:t>
                </a:r>
                <a:r>
                  <a:rPr lang="nb-NO" i="0" baseline="0" dirty="0" smtClean="0"/>
                  <a:t> to </a:t>
                </a:r>
                <a:r>
                  <a:rPr lang="nb-NO" i="0" baseline="0" dirty="0" err="1" smtClean="0"/>
                  <a:t>exploit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the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algebraic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details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of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the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group</a:t>
                </a:r>
                <a:r>
                  <a:rPr lang="nb-NO" i="0" baseline="0" dirty="0" smtClean="0"/>
                  <a:t>. One </a:t>
                </a:r>
                <a:r>
                  <a:rPr lang="nb-NO" i="0" baseline="0" dirty="0" err="1" smtClean="0"/>
                  <a:t>example</a:t>
                </a:r>
                <a:r>
                  <a:rPr lang="nb-NO" i="0" baseline="0" dirty="0" smtClean="0"/>
                  <a:t> is </a:t>
                </a:r>
                <a:r>
                  <a:rPr lang="nb-NO" b="1" i="0" smtClean="0">
                    <a:latin typeface="Cambria Math" panose="02040503050406030204" pitchFamily="18" charset="0"/>
                  </a:rPr>
                  <a:t>𝒁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_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𝑝^∗</a:t>
                </a:r>
                <a:r>
                  <a:rPr lang="nb-NO" i="0" baseline="0" dirty="0" smtClean="0"/>
                  <a:t> (</a:t>
                </a:r>
                <a:r>
                  <a:rPr lang="nb-NO" i="0" baseline="0" dirty="0" err="1" smtClean="0"/>
                  <a:t>see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next</a:t>
                </a:r>
                <a:r>
                  <a:rPr lang="nb-NO" i="0" baseline="0" dirty="0" smtClean="0"/>
                  <a:t> slide). </a:t>
                </a:r>
                <a:r>
                  <a:rPr lang="nb-NO" i="0" baseline="0" dirty="0" err="1" smtClean="0"/>
                  <a:t>However</a:t>
                </a:r>
                <a:r>
                  <a:rPr lang="nb-NO" i="0" baseline="0" dirty="0" smtClean="0"/>
                  <a:t>, for </a:t>
                </a:r>
                <a:r>
                  <a:rPr lang="nb-NO" i="1" baseline="0" dirty="0" err="1" smtClean="0"/>
                  <a:t>some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groups</a:t>
                </a:r>
                <a:r>
                  <a:rPr lang="nb-NO" i="0" baseline="0" dirty="0" smtClean="0"/>
                  <a:t> (e.g., </a:t>
                </a:r>
                <a:r>
                  <a:rPr lang="nb-NO" i="0" baseline="0" dirty="0" err="1" smtClean="0"/>
                  <a:t>elliptic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curves</a:t>
                </a:r>
                <a:r>
                  <a:rPr lang="nb-NO" i="0" baseline="0" dirty="0" smtClean="0"/>
                  <a:t>, </a:t>
                </a:r>
                <a:r>
                  <a:rPr lang="nb-NO" i="0" baseline="0" dirty="0" err="1" smtClean="0"/>
                  <a:t>which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we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look</a:t>
                </a:r>
                <a:r>
                  <a:rPr lang="nb-NO" i="0" baseline="0" dirty="0" smtClean="0"/>
                  <a:t> at </a:t>
                </a:r>
                <a:r>
                  <a:rPr lang="nb-NO" i="0" baseline="0" dirty="0" err="1" smtClean="0"/>
                  <a:t>next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week</a:t>
                </a:r>
                <a:r>
                  <a:rPr lang="nb-NO" i="0" baseline="0" dirty="0" smtClean="0"/>
                  <a:t>), </a:t>
                </a:r>
                <a:r>
                  <a:rPr lang="nb-NO" i="0" baseline="0" dirty="0" err="1" smtClean="0"/>
                  <a:t>we</a:t>
                </a:r>
                <a:r>
                  <a:rPr lang="nb-NO" i="0" baseline="0" dirty="0" smtClean="0"/>
                  <a:t> do not </a:t>
                </a:r>
                <a:r>
                  <a:rPr lang="nb-NO" i="0" baseline="0" dirty="0" err="1" smtClean="0"/>
                  <a:t>know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how</a:t>
                </a:r>
                <a:r>
                  <a:rPr lang="nb-NO" i="0" baseline="0" dirty="0" smtClean="0"/>
                  <a:t> to </a:t>
                </a:r>
                <a:r>
                  <a:rPr lang="nb-NO" i="0" baseline="0" dirty="0" err="1" smtClean="0"/>
                  <a:t>exploit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the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extra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algebraic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structure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of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the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group</a:t>
                </a:r>
                <a:r>
                  <a:rPr lang="nb-NO" i="0" baseline="0" dirty="0" smtClean="0"/>
                  <a:t>. For </a:t>
                </a:r>
                <a:r>
                  <a:rPr lang="nb-NO" i="0" baseline="0" dirty="0" err="1" smtClean="0"/>
                  <a:t>these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groups</a:t>
                </a:r>
                <a:r>
                  <a:rPr lang="nb-NO" i="0" baseline="0" dirty="0" smtClean="0"/>
                  <a:t>, </a:t>
                </a:r>
                <a:r>
                  <a:rPr lang="nb-NO" i="0" baseline="0" dirty="0" err="1" smtClean="0"/>
                  <a:t>the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generic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group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model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can</a:t>
                </a:r>
                <a:r>
                  <a:rPr lang="nb-NO" i="0" baseline="0" dirty="0" smtClean="0"/>
                  <a:t> be a </a:t>
                </a:r>
                <a:r>
                  <a:rPr lang="nb-NO" i="0" baseline="0" dirty="0" err="1" smtClean="0"/>
                  <a:t>good</a:t>
                </a:r>
                <a:r>
                  <a:rPr lang="nb-NO" i="0" baseline="0" dirty="0" smtClean="0"/>
                  <a:t> </a:t>
                </a:r>
                <a:r>
                  <a:rPr lang="nb-NO" i="0" baseline="0" dirty="0" err="1" smtClean="0"/>
                  <a:t>abstraction</a:t>
                </a:r>
                <a:r>
                  <a:rPr lang="nb-NO" i="0" baseline="0" dirty="0" smtClean="0"/>
                  <a:t>.</a:t>
                </a:r>
                <a:endParaRPr lang="nb-NO" i="1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705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25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106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/>
                  <a:t>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89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=−1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 smtClean="0">
                    <a:latin typeface="Cambria Math" panose="02040503050406030204" pitchFamily="18" charset="0"/>
                  </a:rPr>
                  <a:t>𝐸 : 𝑦^2=𝑥^3  – 𝑥 </a:t>
                </a:r>
                <a:r>
                  <a:rPr lang="nb-NO" b="0" i="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dirty="0" smtClean="0"/>
                  <a:t>over </a:t>
                </a:r>
                <a:r>
                  <a:rPr lang="nb-NO" b="1" i="0" smtClean="0">
                    <a:latin typeface="Cambria Math" panose="02040503050406030204" pitchFamily="18" charset="0"/>
                  </a:rPr>
                  <a:t>𝒁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_89</a:t>
                </a:r>
                <a:endParaRPr lang="en-US" dirty="0" smtClean="0"/>
              </a:p>
              <a:p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𝑎 =−1</a:t>
                </a:r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𝑏 = 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1130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91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946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0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28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37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031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82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697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8379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29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5.wdp"/><Relationship Id="rId18" Type="http://schemas.openxmlformats.org/officeDocument/2006/relationships/image" Target="../media/image18.png"/><Relationship Id="rId26" Type="http://schemas.openxmlformats.org/officeDocument/2006/relationships/image" Target="../media/image31.png"/><Relationship Id="rId3" Type="http://schemas.openxmlformats.org/officeDocument/2006/relationships/image" Target="../media/image10.png"/><Relationship Id="rId21" Type="http://schemas.openxmlformats.org/officeDocument/2006/relationships/image" Target="../media/image20.png"/><Relationship Id="rId7" Type="http://schemas.microsoft.com/office/2007/relationships/hdphoto" Target="../media/hdphoto2.wdp"/><Relationship Id="rId12" Type="http://schemas.openxmlformats.org/officeDocument/2006/relationships/image" Target="../media/image15.png"/><Relationship Id="rId17" Type="http://schemas.microsoft.com/office/2007/relationships/hdphoto" Target="../media/hdphoto7.wdp"/><Relationship Id="rId2" Type="http://schemas.openxmlformats.org/officeDocument/2006/relationships/image" Target="../media/image9.png"/><Relationship Id="rId16" Type="http://schemas.openxmlformats.org/officeDocument/2006/relationships/image" Target="../media/image17.png"/><Relationship Id="rId20" Type="http://schemas.microsoft.com/office/2007/relationships/hdphoto" Target="../media/hdphoto8.wdp"/><Relationship Id="rId29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hdphoto" Target="../media/hdphoto4.wdp"/><Relationship Id="rId5" Type="http://schemas.openxmlformats.org/officeDocument/2006/relationships/image" Target="../media/image11.png"/><Relationship Id="rId15" Type="http://schemas.microsoft.com/office/2007/relationships/hdphoto" Target="../media/hdphoto6.wdp"/><Relationship Id="rId23" Type="http://schemas.microsoft.com/office/2007/relationships/hdphoto" Target="../media/hdphoto9.wdp"/><Relationship Id="rId28" Type="http://schemas.openxmlformats.org/officeDocument/2006/relationships/image" Target="../media/image22.png"/><Relationship Id="rId10" Type="http://schemas.openxmlformats.org/officeDocument/2006/relationships/image" Target="../media/image14.png"/><Relationship Id="rId19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16.png"/><Relationship Id="rId22" Type="http://schemas.openxmlformats.org/officeDocument/2006/relationships/image" Target="../media/image21.png"/><Relationship Id="rId27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4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0.png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396.png"/><Relationship Id="rId3" Type="http://schemas.openxmlformats.org/officeDocument/2006/relationships/image" Target="../media/image51.png"/><Relationship Id="rId7" Type="http://schemas.openxmlformats.org/officeDocument/2006/relationships/image" Target="../media/image3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58.png"/><Relationship Id="rId5" Type="http://schemas.openxmlformats.org/officeDocument/2006/relationships/image" Target="../media/image53.png"/><Relationship Id="rId10" Type="http://schemas.openxmlformats.org/officeDocument/2006/relationships/image" Target="../media/image57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21" Type="http://schemas.openxmlformats.org/officeDocument/2006/relationships/image" Target="../media/image49.png"/><Relationship Id="rId42" Type="http://schemas.openxmlformats.org/officeDocument/2006/relationships/image" Target="../media/image851.png"/><Relationship Id="rId47" Type="http://schemas.openxmlformats.org/officeDocument/2006/relationships/image" Target="../media/image942.png"/><Relationship Id="rId63" Type="http://schemas.openxmlformats.org/officeDocument/2006/relationships/image" Target="../media/image110.png"/><Relationship Id="rId68" Type="http://schemas.openxmlformats.org/officeDocument/2006/relationships/image" Target="../media/image115.png"/><Relationship Id="rId84" Type="http://schemas.openxmlformats.org/officeDocument/2006/relationships/image" Target="../media/image131.png"/><Relationship Id="rId89" Type="http://schemas.openxmlformats.org/officeDocument/2006/relationships/image" Target="../media/image136.png"/><Relationship Id="rId16" Type="http://schemas.openxmlformats.org/officeDocument/2006/relationships/image" Target="../media/image47.png"/><Relationship Id="rId11" Type="http://schemas.openxmlformats.org/officeDocument/2006/relationships/image" Target="../media/image83.png"/><Relationship Id="rId32" Type="http://schemas.openxmlformats.org/officeDocument/2006/relationships/image" Target="../media/image93.png"/><Relationship Id="rId53" Type="http://schemas.openxmlformats.org/officeDocument/2006/relationships/image" Target="../media/image100.png"/><Relationship Id="rId58" Type="http://schemas.openxmlformats.org/officeDocument/2006/relationships/image" Target="../media/image105.png"/><Relationship Id="rId74" Type="http://schemas.openxmlformats.org/officeDocument/2006/relationships/image" Target="../media/image59.png"/><Relationship Id="rId79" Type="http://schemas.openxmlformats.org/officeDocument/2006/relationships/image" Target="../media/image126.png"/><Relationship Id="rId102" Type="http://schemas.openxmlformats.org/officeDocument/2006/relationships/image" Target="../media/image149.png"/><Relationship Id="rId5" Type="http://schemas.openxmlformats.org/officeDocument/2006/relationships/image" Target="../media/image46.png"/><Relationship Id="rId90" Type="http://schemas.openxmlformats.org/officeDocument/2006/relationships/image" Target="../media/image137.png"/><Relationship Id="rId95" Type="http://schemas.openxmlformats.org/officeDocument/2006/relationships/image" Target="../media/image142.png"/><Relationship Id="rId43" Type="http://schemas.openxmlformats.org/officeDocument/2006/relationships/image" Target="../media/image861.png"/><Relationship Id="rId48" Type="http://schemas.openxmlformats.org/officeDocument/2006/relationships/image" Target="../media/image952.png"/><Relationship Id="rId64" Type="http://schemas.openxmlformats.org/officeDocument/2006/relationships/image" Target="../media/image111.png"/><Relationship Id="rId69" Type="http://schemas.openxmlformats.org/officeDocument/2006/relationships/image" Target="../media/image116.png"/><Relationship Id="rId8" Type="http://schemas.openxmlformats.org/officeDocument/2006/relationships/image" Target="../media/image73.png"/><Relationship Id="rId51" Type="http://schemas.openxmlformats.org/officeDocument/2006/relationships/image" Target="../media/image98.png"/><Relationship Id="rId72" Type="http://schemas.openxmlformats.org/officeDocument/2006/relationships/image" Target="../media/image119.png"/><Relationship Id="rId80" Type="http://schemas.openxmlformats.org/officeDocument/2006/relationships/image" Target="../media/image127.png"/><Relationship Id="rId85" Type="http://schemas.openxmlformats.org/officeDocument/2006/relationships/image" Target="../media/image132.png"/><Relationship Id="rId93" Type="http://schemas.openxmlformats.org/officeDocument/2006/relationships/image" Target="../media/image140.png"/><Relationship Id="rId98" Type="http://schemas.openxmlformats.org/officeDocument/2006/relationships/image" Target="../media/image145.png"/><Relationship Id="rId3" Type="http://schemas.openxmlformats.org/officeDocument/2006/relationships/image" Target="../media/image43.png"/><Relationship Id="rId12" Type="http://schemas.openxmlformats.org/officeDocument/2006/relationships/image" Target="../media/image434.png"/><Relationship Id="rId17" Type="http://schemas.openxmlformats.org/officeDocument/2006/relationships/image" Target="../media/image85.png"/><Relationship Id="rId33" Type="http://schemas.openxmlformats.org/officeDocument/2006/relationships/image" Target="../media/image94.png"/><Relationship Id="rId46" Type="http://schemas.openxmlformats.org/officeDocument/2006/relationships/image" Target="../media/image930.png"/><Relationship Id="rId59" Type="http://schemas.openxmlformats.org/officeDocument/2006/relationships/image" Target="../media/image106.png"/><Relationship Id="rId67" Type="http://schemas.openxmlformats.org/officeDocument/2006/relationships/image" Target="../media/image114.png"/><Relationship Id="rId103" Type="http://schemas.openxmlformats.org/officeDocument/2006/relationships/image" Target="../media/image150.png"/><Relationship Id="rId20" Type="http://schemas.openxmlformats.org/officeDocument/2006/relationships/image" Target="../media/image88.png"/><Relationship Id="rId41" Type="http://schemas.openxmlformats.org/officeDocument/2006/relationships/image" Target="../media/image840.png"/><Relationship Id="rId54" Type="http://schemas.openxmlformats.org/officeDocument/2006/relationships/image" Target="../media/image101.png"/><Relationship Id="rId62" Type="http://schemas.openxmlformats.org/officeDocument/2006/relationships/image" Target="../media/image109.png"/><Relationship Id="rId70" Type="http://schemas.openxmlformats.org/officeDocument/2006/relationships/image" Target="../media/image117.png"/><Relationship Id="rId75" Type="http://schemas.openxmlformats.org/officeDocument/2006/relationships/image" Target="../media/image122.png"/><Relationship Id="rId83" Type="http://schemas.openxmlformats.org/officeDocument/2006/relationships/image" Target="../media/image130.png"/><Relationship Id="rId88" Type="http://schemas.openxmlformats.org/officeDocument/2006/relationships/image" Target="../media/image135.png"/><Relationship Id="rId91" Type="http://schemas.openxmlformats.org/officeDocument/2006/relationships/image" Target="../media/image138.png"/><Relationship Id="rId96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5" Type="http://schemas.openxmlformats.org/officeDocument/2006/relationships/image" Target="../media/image44.png"/><Relationship Id="rId28" Type="http://schemas.openxmlformats.org/officeDocument/2006/relationships/image" Target="../media/image89.png"/><Relationship Id="rId49" Type="http://schemas.openxmlformats.org/officeDocument/2006/relationships/image" Target="../media/image96.png"/><Relationship Id="rId57" Type="http://schemas.openxmlformats.org/officeDocument/2006/relationships/image" Target="../media/image104.png"/><Relationship Id="rId10" Type="http://schemas.openxmlformats.org/officeDocument/2006/relationships/image" Target="../media/image81.png"/><Relationship Id="rId31" Type="http://schemas.openxmlformats.org/officeDocument/2006/relationships/image" Target="../media/image92.png"/><Relationship Id="rId44" Type="http://schemas.openxmlformats.org/officeDocument/2006/relationships/image" Target="../media/image911.png"/><Relationship Id="rId52" Type="http://schemas.openxmlformats.org/officeDocument/2006/relationships/image" Target="../media/image99.png"/><Relationship Id="rId60" Type="http://schemas.openxmlformats.org/officeDocument/2006/relationships/image" Target="../media/image107.png"/><Relationship Id="rId65" Type="http://schemas.openxmlformats.org/officeDocument/2006/relationships/image" Target="../media/image112.png"/><Relationship Id="rId73" Type="http://schemas.openxmlformats.org/officeDocument/2006/relationships/image" Target="../media/image120.png"/><Relationship Id="rId78" Type="http://schemas.openxmlformats.org/officeDocument/2006/relationships/image" Target="../media/image125.png"/><Relationship Id="rId81" Type="http://schemas.openxmlformats.org/officeDocument/2006/relationships/image" Target="../media/image128.png"/><Relationship Id="rId86" Type="http://schemas.openxmlformats.org/officeDocument/2006/relationships/image" Target="../media/image133.png"/><Relationship Id="rId94" Type="http://schemas.openxmlformats.org/officeDocument/2006/relationships/image" Target="../media/image141.png"/><Relationship Id="rId99" Type="http://schemas.openxmlformats.org/officeDocument/2006/relationships/image" Target="../media/image146.png"/><Relationship Id="rId101" Type="http://schemas.openxmlformats.org/officeDocument/2006/relationships/image" Target="../media/image148.png"/><Relationship Id="rId4" Type="http://schemas.openxmlformats.org/officeDocument/2006/relationships/image" Target="../media/image45.png"/><Relationship Id="rId9" Type="http://schemas.openxmlformats.org/officeDocument/2006/relationships/image" Target="../media/image541.png"/><Relationship Id="rId13" Type="http://schemas.openxmlformats.org/officeDocument/2006/relationships/image" Target="../media/image451.png"/><Relationship Id="rId18" Type="http://schemas.openxmlformats.org/officeDocument/2006/relationships/image" Target="../media/image86.png"/><Relationship Id="rId39" Type="http://schemas.openxmlformats.org/officeDocument/2006/relationships/image" Target="../media/image810.png"/><Relationship Id="rId34" Type="http://schemas.openxmlformats.org/officeDocument/2006/relationships/image" Target="../media/image95.png"/><Relationship Id="rId50" Type="http://schemas.openxmlformats.org/officeDocument/2006/relationships/image" Target="../media/image97.png"/><Relationship Id="rId55" Type="http://schemas.openxmlformats.org/officeDocument/2006/relationships/image" Target="../media/image102.png"/><Relationship Id="rId76" Type="http://schemas.openxmlformats.org/officeDocument/2006/relationships/image" Target="../media/image123.png"/><Relationship Id="rId97" Type="http://schemas.openxmlformats.org/officeDocument/2006/relationships/image" Target="../media/image144.png"/><Relationship Id="rId7" Type="http://schemas.openxmlformats.org/officeDocument/2006/relationships/image" Target="../media/image60.png"/><Relationship Id="rId71" Type="http://schemas.openxmlformats.org/officeDocument/2006/relationships/image" Target="../media/image118.png"/><Relationship Id="rId92" Type="http://schemas.openxmlformats.org/officeDocument/2006/relationships/image" Target="../media/image139.pn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90.png"/><Relationship Id="rId40" Type="http://schemas.openxmlformats.org/officeDocument/2006/relationships/image" Target="../media/image830.png"/><Relationship Id="rId45" Type="http://schemas.openxmlformats.org/officeDocument/2006/relationships/image" Target="../media/image921.png"/><Relationship Id="rId66" Type="http://schemas.openxmlformats.org/officeDocument/2006/relationships/image" Target="../media/image113.png"/><Relationship Id="rId87" Type="http://schemas.openxmlformats.org/officeDocument/2006/relationships/image" Target="../media/image61.png"/><Relationship Id="rId61" Type="http://schemas.openxmlformats.org/officeDocument/2006/relationships/image" Target="../media/image108.png"/><Relationship Id="rId82" Type="http://schemas.openxmlformats.org/officeDocument/2006/relationships/image" Target="../media/image129.png"/><Relationship Id="rId19" Type="http://schemas.openxmlformats.org/officeDocument/2006/relationships/image" Target="../media/image87.png"/><Relationship Id="rId14" Type="http://schemas.openxmlformats.org/officeDocument/2006/relationships/image" Target="../media/image42.png"/><Relationship Id="rId30" Type="http://schemas.openxmlformats.org/officeDocument/2006/relationships/image" Target="../media/image91.png"/><Relationship Id="rId35" Type="http://schemas.openxmlformats.org/officeDocument/2006/relationships/image" Target="../media/image54.png"/><Relationship Id="rId56" Type="http://schemas.openxmlformats.org/officeDocument/2006/relationships/image" Target="../media/image103.png"/><Relationship Id="rId77" Type="http://schemas.openxmlformats.org/officeDocument/2006/relationships/image" Target="../media/image124.png"/><Relationship Id="rId100" Type="http://schemas.openxmlformats.org/officeDocument/2006/relationships/image" Target="../media/image1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972.png"/><Relationship Id="rId3" Type="http://schemas.openxmlformats.org/officeDocument/2006/relationships/image" Target="../media/image780.png"/><Relationship Id="rId7" Type="http://schemas.openxmlformats.org/officeDocument/2006/relationships/image" Target="../media/image64.png"/><Relationship Id="rId12" Type="http://schemas.openxmlformats.org/officeDocument/2006/relationships/image" Target="../media/image870.png"/><Relationship Id="rId17" Type="http://schemas.openxmlformats.org/officeDocument/2006/relationships/image" Target="../media/image630.png"/><Relationship Id="rId2" Type="http://schemas.openxmlformats.org/officeDocument/2006/relationships/image" Target="../media/image62.png"/><Relationship Id="rId16" Type="http://schemas.openxmlformats.org/officeDocument/2006/relationships/image" Target="../media/image6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1.png"/><Relationship Id="rId11" Type="http://schemas.openxmlformats.org/officeDocument/2006/relationships/image" Target="../media/image860.png"/><Relationship Id="rId5" Type="http://schemas.openxmlformats.org/officeDocument/2006/relationships/image" Target="../media/image801.png"/><Relationship Id="rId15" Type="http://schemas.openxmlformats.org/officeDocument/2006/relationships/image" Target="../media/image900.png"/><Relationship Id="rId10" Type="http://schemas.openxmlformats.org/officeDocument/2006/relationships/image" Target="../media/image67.png"/><Relationship Id="rId4" Type="http://schemas.openxmlformats.org/officeDocument/2006/relationships/image" Target="../media/image63.png"/><Relationship Id="rId9" Type="http://schemas.openxmlformats.org/officeDocument/2006/relationships/image" Target="../media/image66.png"/><Relationship Id="rId14" Type="http://schemas.openxmlformats.org/officeDocument/2006/relationships/image" Target="../media/image89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650.png"/><Relationship Id="rId7" Type="http://schemas.openxmlformats.org/officeDocument/2006/relationships/image" Target="../media/image156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10" Type="http://schemas.openxmlformats.org/officeDocument/2006/relationships/image" Target="../media/image159.png"/><Relationship Id="rId4" Type="http://schemas.openxmlformats.org/officeDocument/2006/relationships/image" Target="../media/image660.png"/><Relationship Id="rId9" Type="http://schemas.openxmlformats.org/officeDocument/2006/relationships/image" Target="../media/image158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.png"/><Relationship Id="rId42" Type="http://schemas.openxmlformats.org/officeDocument/2006/relationships/image" Target="../media/image851.png"/><Relationship Id="rId76" Type="http://schemas.openxmlformats.org/officeDocument/2006/relationships/image" Target="../media/image123.png"/><Relationship Id="rId89" Type="http://schemas.openxmlformats.org/officeDocument/2006/relationships/image" Target="../media/image136.png"/><Relationship Id="rId47" Type="http://schemas.openxmlformats.org/officeDocument/2006/relationships/image" Target="../media/image942.png"/><Relationship Id="rId97" Type="http://schemas.openxmlformats.org/officeDocument/2006/relationships/image" Target="../media/image144.png"/><Relationship Id="rId7" Type="http://schemas.openxmlformats.org/officeDocument/2006/relationships/image" Target="../media/image72.png"/><Relationship Id="rId12" Type="http://schemas.openxmlformats.org/officeDocument/2006/relationships/image" Target="../media/image78.png"/><Relationship Id="rId92" Type="http://schemas.openxmlformats.org/officeDocument/2006/relationships/image" Target="../media/image139.png"/><Relationship Id="rId2" Type="http://schemas.openxmlformats.org/officeDocument/2006/relationships/image" Target="../media/image670.png"/><Relationship Id="rId88" Type="http://schemas.openxmlformats.org/officeDocument/2006/relationships/image" Target="../media/image135.png"/><Relationship Id="rId91" Type="http://schemas.openxmlformats.org/officeDocument/2006/relationships/image" Target="../media/image138.png"/><Relationship Id="rId96" Type="http://schemas.openxmlformats.org/officeDocument/2006/relationships/image" Target="../media/image143.png"/><Relationship Id="rId83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7.png"/><Relationship Id="rId87" Type="http://schemas.openxmlformats.org/officeDocument/2006/relationships/image" Target="../media/image134.png"/><Relationship Id="rId79" Type="http://schemas.openxmlformats.org/officeDocument/2006/relationships/image" Target="../media/image126.png"/><Relationship Id="rId5" Type="http://schemas.openxmlformats.org/officeDocument/2006/relationships/image" Target="../media/image70.png"/><Relationship Id="rId15" Type="http://schemas.openxmlformats.org/officeDocument/2006/relationships/image" Target="../media/image82.png"/><Relationship Id="rId90" Type="http://schemas.openxmlformats.org/officeDocument/2006/relationships/image" Target="../media/image137.png"/><Relationship Id="rId95" Type="http://schemas.openxmlformats.org/officeDocument/2006/relationships/image" Target="../media/image142.png"/><Relationship Id="rId10" Type="http://schemas.openxmlformats.org/officeDocument/2006/relationships/image" Target="../media/image76.png"/><Relationship Id="rId44" Type="http://schemas.openxmlformats.org/officeDocument/2006/relationships/image" Target="../media/image911.png"/><Relationship Id="rId94" Type="http://schemas.openxmlformats.org/officeDocument/2006/relationships/image" Target="../media/image141.png"/><Relationship Id="rId99" Type="http://schemas.openxmlformats.org/officeDocument/2006/relationships/image" Target="../media/image146.png"/><Relationship Id="rId81" Type="http://schemas.openxmlformats.org/officeDocument/2006/relationships/image" Target="../media/image128.png"/><Relationship Id="rId101" Type="http://schemas.openxmlformats.org/officeDocument/2006/relationships/image" Target="../media/image84.png"/><Relationship Id="rId4" Type="http://schemas.openxmlformats.org/officeDocument/2006/relationships/image" Target="../media/image69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48" Type="http://schemas.openxmlformats.org/officeDocument/2006/relationships/image" Target="../media/image952.png"/><Relationship Id="rId43" Type="http://schemas.openxmlformats.org/officeDocument/2006/relationships/image" Target="../media/image861.png"/><Relationship Id="rId100" Type="http://schemas.openxmlformats.org/officeDocument/2006/relationships/image" Target="../media/image147.png"/><Relationship Id="rId8" Type="http://schemas.openxmlformats.org/officeDocument/2006/relationships/image" Target="../media/image74.png"/><Relationship Id="rId93" Type="http://schemas.openxmlformats.org/officeDocument/2006/relationships/image" Target="../media/image140.png"/><Relationship Id="rId80" Type="http://schemas.openxmlformats.org/officeDocument/2006/relationships/image" Target="../media/image127.png"/><Relationship Id="rId98" Type="http://schemas.openxmlformats.org/officeDocument/2006/relationships/image" Target="../media/image145.png"/><Relationship Id="rId3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80.png"/><Relationship Id="rId3" Type="http://schemas.openxmlformats.org/officeDocument/2006/relationships/image" Target="../media/image1401.png"/><Relationship Id="rId7" Type="http://schemas.openxmlformats.org/officeDocument/2006/relationships/image" Target="../media/image391.png"/><Relationship Id="rId12" Type="http://schemas.openxmlformats.org/officeDocument/2006/relationships/image" Target="../media/image1470.png"/><Relationship Id="rId17" Type="http://schemas.openxmlformats.org/officeDocument/2006/relationships/image" Target="../media/image121.png"/><Relationship Id="rId2" Type="http://schemas.openxmlformats.org/officeDocument/2006/relationships/image" Target="../media/image1010.png"/><Relationship Id="rId16" Type="http://schemas.openxmlformats.org/officeDocument/2006/relationships/image" Target="../media/image15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1.png"/><Relationship Id="rId11" Type="http://schemas.openxmlformats.org/officeDocument/2006/relationships/image" Target="../media/image1461.png"/><Relationship Id="rId5" Type="http://schemas.openxmlformats.org/officeDocument/2006/relationships/image" Target="../media/image1451.png"/><Relationship Id="rId10" Type="http://schemas.openxmlformats.org/officeDocument/2006/relationships/image" Target="../media/image1450.png"/><Relationship Id="rId4" Type="http://schemas.openxmlformats.org/officeDocument/2006/relationships/image" Target="../media/image1411.png"/><Relationship Id="rId14" Type="http://schemas.openxmlformats.org/officeDocument/2006/relationships/image" Target="../media/image149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2.png"/><Relationship Id="rId4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0.png"/><Relationship Id="rId13" Type="http://schemas.openxmlformats.org/officeDocument/2006/relationships/image" Target="../media/image161.png"/><Relationship Id="rId3" Type="http://schemas.openxmlformats.org/officeDocument/2006/relationships/image" Target="../media/image1352.png"/><Relationship Id="rId12" Type="http://schemas.openxmlformats.org/officeDocument/2006/relationships/image" Target="../media/image16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11" Type="http://schemas.openxmlformats.org/officeDocument/2006/relationships/image" Target="../media/image1420.png"/><Relationship Id="rId5" Type="http://schemas.openxmlformats.org/officeDocument/2006/relationships/image" Target="../media/image163.png"/><Relationship Id="rId15" Type="http://schemas.openxmlformats.org/officeDocument/2006/relationships/image" Target="../media/image162.png"/><Relationship Id="rId10" Type="http://schemas.openxmlformats.org/officeDocument/2006/relationships/image" Target="../media/image1550.png"/><Relationship Id="rId4" Type="http://schemas.openxmlformats.org/officeDocument/2006/relationships/image" Target="../media/image1510.png"/><Relationship Id="rId9" Type="http://schemas.openxmlformats.org/officeDocument/2006/relationships/image" Target="../media/image1541.png"/><Relationship Id="rId14" Type="http://schemas.microsoft.com/office/2007/relationships/hdphoto" Target="../media/hdphoto10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1.png"/><Relationship Id="rId13" Type="http://schemas.openxmlformats.org/officeDocument/2006/relationships/image" Target="../media/image162.png"/><Relationship Id="rId3" Type="http://schemas.openxmlformats.org/officeDocument/2006/relationships/image" Target="../media/image1581.png"/><Relationship Id="rId7" Type="http://schemas.openxmlformats.org/officeDocument/2006/relationships/image" Target="../media/image1600.png"/><Relationship Id="rId12" Type="http://schemas.microsoft.com/office/2007/relationships/hdphoto" Target="../media/hdphoto10.wdp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5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0.png"/><Relationship Id="rId11" Type="http://schemas.openxmlformats.org/officeDocument/2006/relationships/image" Target="../media/image161.png"/><Relationship Id="rId5" Type="http://schemas.openxmlformats.org/officeDocument/2006/relationships/image" Target="../media/image1591.png"/><Relationship Id="rId15" Type="http://schemas.openxmlformats.org/officeDocument/2006/relationships/image" Target="../media/image1641.png"/><Relationship Id="rId10" Type="http://schemas.openxmlformats.org/officeDocument/2006/relationships/image" Target="../media/image1540.png"/><Relationship Id="rId4" Type="http://schemas.openxmlformats.org/officeDocument/2006/relationships/image" Target="../media/image1580.png"/><Relationship Id="rId9" Type="http://schemas.openxmlformats.org/officeDocument/2006/relationships/image" Target="../media/image1620.png"/><Relationship Id="rId14" Type="http://schemas.openxmlformats.org/officeDocument/2006/relationships/image" Target="../media/image16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0.png"/><Relationship Id="rId13" Type="http://schemas.microsoft.com/office/2007/relationships/hdphoto" Target="../media/hdphoto10.wdp"/><Relationship Id="rId18" Type="http://schemas.microsoft.com/office/2007/relationships/hdphoto" Target="../media/hdphoto11.wdp"/><Relationship Id="rId3" Type="http://schemas.openxmlformats.org/officeDocument/2006/relationships/image" Target="../media/image1610.png"/><Relationship Id="rId7" Type="http://schemas.openxmlformats.org/officeDocument/2006/relationships/image" Target="../media/image164.png"/><Relationship Id="rId12" Type="http://schemas.openxmlformats.org/officeDocument/2006/relationships/image" Target="../media/image161.png"/><Relationship Id="rId17" Type="http://schemas.openxmlformats.org/officeDocument/2006/relationships/image" Target="../media/image17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3.png"/><Relationship Id="rId11" Type="http://schemas.openxmlformats.org/officeDocument/2006/relationships/image" Target="../media/image167.png"/><Relationship Id="rId5" Type="http://schemas.openxmlformats.org/officeDocument/2006/relationships/image" Target="../media/image1510.png"/><Relationship Id="rId15" Type="http://schemas.openxmlformats.org/officeDocument/2006/relationships/image" Target="../media/image168.png"/><Relationship Id="rId10" Type="http://schemas.openxmlformats.org/officeDocument/2006/relationships/image" Target="../media/image166.png"/><Relationship Id="rId19" Type="http://schemas.openxmlformats.org/officeDocument/2006/relationships/image" Target="../media/image165.png"/><Relationship Id="rId4" Type="http://schemas.openxmlformats.org/officeDocument/2006/relationships/image" Target="../media/image1352.png"/><Relationship Id="rId9" Type="http://schemas.openxmlformats.org/officeDocument/2006/relationships/image" Target="../media/image1541.png"/><Relationship Id="rId14" Type="http://schemas.openxmlformats.org/officeDocument/2006/relationships/image" Target="../media/image16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0.png"/><Relationship Id="rId13" Type="http://schemas.openxmlformats.org/officeDocument/2006/relationships/image" Target="../media/image174.png"/><Relationship Id="rId3" Type="http://schemas.microsoft.com/office/2007/relationships/hdphoto" Target="../media/hdphoto11.wdp"/><Relationship Id="rId7" Type="http://schemas.openxmlformats.org/officeDocument/2006/relationships/image" Target="../media/image1650.png"/><Relationship Id="rId12" Type="http://schemas.openxmlformats.org/officeDocument/2006/relationships/image" Target="../media/image170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0.png"/><Relationship Id="rId11" Type="http://schemas.openxmlformats.org/officeDocument/2006/relationships/image" Target="../media/image173.png"/><Relationship Id="rId10" Type="http://schemas.openxmlformats.org/officeDocument/2006/relationships/image" Target="../media/image172.png"/><Relationship Id="rId4" Type="http://schemas.openxmlformats.org/officeDocument/2006/relationships/image" Target="../media/image171.png"/><Relationship Id="rId9" Type="http://schemas.openxmlformats.org/officeDocument/2006/relationships/image" Target="../media/image1651.png"/><Relationship Id="rId14" Type="http://schemas.openxmlformats.org/officeDocument/2006/relationships/image" Target="../media/image17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0.png"/><Relationship Id="rId13" Type="http://schemas.openxmlformats.org/officeDocument/2006/relationships/image" Target="../media/image179.png"/><Relationship Id="rId3" Type="http://schemas.microsoft.com/office/2007/relationships/hdphoto" Target="../media/hdphoto11.wdp"/><Relationship Id="rId7" Type="http://schemas.openxmlformats.org/officeDocument/2006/relationships/image" Target="../media/image1730.png"/><Relationship Id="rId12" Type="http://schemas.openxmlformats.org/officeDocument/2006/relationships/image" Target="../media/image178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0.png"/><Relationship Id="rId11" Type="http://schemas.openxmlformats.org/officeDocument/2006/relationships/image" Target="../media/image177.png"/><Relationship Id="rId5" Type="http://schemas.openxmlformats.org/officeDocument/2006/relationships/image" Target="../media/image1640.png"/><Relationship Id="rId10" Type="http://schemas.openxmlformats.org/officeDocument/2006/relationships/image" Target="../media/image1750.png"/><Relationship Id="rId4" Type="http://schemas.openxmlformats.org/officeDocument/2006/relationships/image" Target="../media/image176.png"/><Relationship Id="rId9" Type="http://schemas.openxmlformats.org/officeDocument/2006/relationships/image" Target="../media/image1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7" Type="http://schemas.openxmlformats.org/officeDocument/2006/relationships/image" Target="../media/image1642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3.png"/><Relationship Id="rId5" Type="http://schemas.openxmlformats.org/officeDocument/2006/relationships/image" Target="../media/image1622.png"/><Relationship Id="rId4" Type="http://schemas.openxmlformats.org/officeDocument/2006/relationships/image" Target="../media/image16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162.png"/><Relationship Id="rId3" Type="http://schemas.openxmlformats.org/officeDocument/2006/relationships/image" Target="../media/image182.png"/><Relationship Id="rId7" Type="http://schemas.openxmlformats.org/officeDocument/2006/relationships/image" Target="../media/image184.png"/><Relationship Id="rId12" Type="http://schemas.openxmlformats.org/officeDocument/2006/relationships/image" Target="../media/image18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3.png"/><Relationship Id="rId11" Type="http://schemas.openxmlformats.org/officeDocument/2006/relationships/image" Target="../media/image186.png"/><Relationship Id="rId5" Type="http://schemas.openxmlformats.org/officeDocument/2006/relationships/image" Target="../media/image472.png"/><Relationship Id="rId10" Type="http://schemas.openxmlformats.org/officeDocument/2006/relationships/image" Target="../media/image185.png"/><Relationship Id="rId4" Type="http://schemas.openxmlformats.org/officeDocument/2006/relationships/image" Target="../media/image110.png"/><Relationship Id="rId9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9" Type="http://schemas.openxmlformats.org/officeDocument/2006/relationships/image" Target="../media/image398.png"/><Relationship Id="rId34" Type="http://schemas.openxmlformats.org/officeDocument/2006/relationships/image" Target="../media/image389.png"/><Relationship Id="rId42" Type="http://schemas.openxmlformats.org/officeDocument/2006/relationships/image" Target="../media/image192.png"/><Relationship Id="rId47" Type="http://schemas.openxmlformats.org/officeDocument/2006/relationships/image" Target="../media/image194.png"/><Relationship Id="rId50" Type="http://schemas.openxmlformats.org/officeDocument/2006/relationships/image" Target="../media/image197.png"/><Relationship Id="rId55" Type="http://schemas.openxmlformats.org/officeDocument/2006/relationships/image" Target="../media/image202.png"/><Relationship Id="rId63" Type="http://schemas.openxmlformats.org/officeDocument/2006/relationships/image" Target="../media/image431.png"/><Relationship Id="rId38" Type="http://schemas.openxmlformats.org/officeDocument/2006/relationships/image" Target="../media/image397.png"/><Relationship Id="rId46" Type="http://schemas.openxmlformats.org/officeDocument/2006/relationships/image" Target="../media/image193.png"/><Relationship Id="rId59" Type="http://schemas.openxmlformats.org/officeDocument/2006/relationships/image" Target="../media/image426.png"/><Relationship Id="rId2" Type="http://schemas.openxmlformats.org/officeDocument/2006/relationships/notesSlide" Target="../notesSlides/notesSlide10.xml"/><Relationship Id="rId41" Type="http://schemas.openxmlformats.org/officeDocument/2006/relationships/image" Target="../media/image191.png"/><Relationship Id="rId54" Type="http://schemas.openxmlformats.org/officeDocument/2006/relationships/image" Target="../media/image201.png"/><Relationship Id="rId62" Type="http://schemas.openxmlformats.org/officeDocument/2006/relationships/image" Target="../media/image4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0.png"/><Relationship Id="rId37" Type="http://schemas.openxmlformats.org/officeDocument/2006/relationships/image" Target="../media/image394.png"/><Relationship Id="rId40" Type="http://schemas.openxmlformats.org/officeDocument/2006/relationships/image" Target="../media/image1900.png"/><Relationship Id="rId45" Type="http://schemas.openxmlformats.org/officeDocument/2006/relationships/image" Target="../media/image409.png"/><Relationship Id="rId53" Type="http://schemas.openxmlformats.org/officeDocument/2006/relationships/image" Target="../media/image200.png"/><Relationship Id="rId58" Type="http://schemas.openxmlformats.org/officeDocument/2006/relationships/image" Target="../media/image425.png"/><Relationship Id="rId5" Type="http://schemas.openxmlformats.org/officeDocument/2006/relationships/image" Target="../media/image190.png"/><Relationship Id="rId36" Type="http://schemas.openxmlformats.org/officeDocument/2006/relationships/image" Target="../media/image393.png"/><Relationship Id="rId49" Type="http://schemas.openxmlformats.org/officeDocument/2006/relationships/image" Target="../media/image196.png"/><Relationship Id="rId57" Type="http://schemas.openxmlformats.org/officeDocument/2006/relationships/image" Target="../media/image424.png"/><Relationship Id="rId61" Type="http://schemas.openxmlformats.org/officeDocument/2006/relationships/image" Target="../media/image428.png"/><Relationship Id="rId44" Type="http://schemas.openxmlformats.org/officeDocument/2006/relationships/image" Target="../media/image408.png"/><Relationship Id="rId52" Type="http://schemas.openxmlformats.org/officeDocument/2006/relationships/image" Target="../media/image199.png"/><Relationship Id="rId65" Type="http://schemas.openxmlformats.org/officeDocument/2006/relationships/image" Target="../media/image2020.png"/><Relationship Id="rId60" Type="http://schemas.openxmlformats.org/officeDocument/2006/relationships/image" Target="../media/image427.png"/><Relationship Id="rId4" Type="http://schemas.openxmlformats.org/officeDocument/2006/relationships/image" Target="../media/image1870.png"/><Relationship Id="rId35" Type="http://schemas.openxmlformats.org/officeDocument/2006/relationships/image" Target="../media/image392.png"/><Relationship Id="rId43" Type="http://schemas.openxmlformats.org/officeDocument/2006/relationships/image" Target="../media/image407.png"/><Relationship Id="rId48" Type="http://schemas.openxmlformats.org/officeDocument/2006/relationships/image" Target="../media/image195.png"/><Relationship Id="rId56" Type="http://schemas.openxmlformats.org/officeDocument/2006/relationships/image" Target="../media/image423.png"/><Relationship Id="rId64" Type="http://schemas.openxmlformats.org/officeDocument/2006/relationships/image" Target="../media/image2011.png"/><Relationship Id="rId51" Type="http://schemas.openxmlformats.org/officeDocument/2006/relationships/image" Target="../media/image198.png"/><Relationship Id="rId3" Type="http://schemas.openxmlformats.org/officeDocument/2006/relationships/image" Target="../media/image18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0.png"/><Relationship Id="rId2" Type="http://schemas.openxmlformats.org/officeDocument/2006/relationships/hyperlink" Target="https://en.wikipedia.org/wiki/Discrete_logarithm_records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0.png"/><Relationship Id="rId13" Type="http://schemas.openxmlformats.org/officeDocument/2006/relationships/image" Target="../media/image320.png"/><Relationship Id="rId3" Type="http://schemas.openxmlformats.org/officeDocument/2006/relationships/image" Target="../media/image36.png"/><Relationship Id="rId7" Type="http://schemas.openxmlformats.org/officeDocument/2006/relationships/image" Target="../media/image1600.png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370.png"/><Relationship Id="rId5" Type="http://schemas.microsoft.com/office/2007/relationships/hdphoto" Target="../media/hdphoto12.wdp"/><Relationship Id="rId15" Type="http://schemas.openxmlformats.org/officeDocument/2006/relationships/image" Target="../media/image39.png"/><Relationship Id="rId10" Type="http://schemas.openxmlformats.org/officeDocument/2006/relationships/image" Target="../media/image1810.png"/><Relationship Id="rId4" Type="http://schemas.openxmlformats.org/officeDocument/2006/relationships/image" Target="../media/image204.png"/><Relationship Id="rId9" Type="http://schemas.openxmlformats.org/officeDocument/2006/relationships/image" Target="../media/image280.png"/><Relationship Id="rId14" Type="http://schemas.openxmlformats.org/officeDocument/2006/relationships/image" Target="../media/image19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g"/><Relationship Id="rId2" Type="http://schemas.openxmlformats.org/officeDocument/2006/relationships/image" Target="../media/image205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0.png"/><Relationship Id="rId4" Type="http://schemas.openxmlformats.org/officeDocument/2006/relationships/image" Target="../media/image2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2.png"/><Relationship Id="rId3" Type="http://schemas.openxmlformats.org/officeDocument/2006/relationships/image" Target="../media/image208.png"/><Relationship Id="rId7" Type="http://schemas.openxmlformats.org/officeDocument/2006/relationships/image" Target="../media/image230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11" Type="http://schemas.openxmlformats.org/officeDocument/2006/relationships/image" Target="../media/image1210.png"/><Relationship Id="rId5" Type="http://schemas.openxmlformats.org/officeDocument/2006/relationships/image" Target="../media/image211.png"/><Relationship Id="rId10" Type="http://schemas.openxmlformats.org/officeDocument/2006/relationships/image" Target="../media/image1110.png"/><Relationship Id="rId4" Type="http://schemas.openxmlformats.org/officeDocument/2006/relationships/image" Target="../media/image209.png"/><Relationship Id="rId9" Type="http://schemas.openxmlformats.org/officeDocument/2006/relationships/image" Target="../media/image10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7" Type="http://schemas.openxmlformats.org/officeDocument/2006/relationships/image" Target="../media/image230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7" Type="http://schemas.openxmlformats.org/officeDocument/2006/relationships/image" Target="../media/image230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19.png"/><Relationship Id="rId4" Type="http://schemas.openxmlformats.org/officeDocument/2006/relationships/image" Target="../media/image2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7" Type="http://schemas.openxmlformats.org/officeDocument/2006/relationships/image" Target="../media/image230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0.png"/><Relationship Id="rId7" Type="http://schemas.openxmlformats.org/officeDocument/2006/relationships/image" Target="../media/image230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24.png"/><Relationship Id="rId4" Type="http://schemas.openxmlformats.org/officeDocument/2006/relationships/image" Target="../media/image2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0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5" Type="http://schemas.openxmlformats.org/officeDocument/2006/relationships/image" Target="../media/image228.png"/><Relationship Id="rId4" Type="http://schemas.openxmlformats.org/officeDocument/2006/relationships/image" Target="../media/image22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225.png"/><Relationship Id="rId7" Type="http://schemas.openxmlformats.org/officeDocument/2006/relationships/image" Target="../media/image230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27.png"/><Relationship Id="rId4" Type="http://schemas.openxmlformats.org/officeDocument/2006/relationships/image" Target="../media/image226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1.png"/><Relationship Id="rId3" Type="http://schemas.openxmlformats.org/officeDocument/2006/relationships/image" Target="../media/image250.png"/><Relationship Id="rId12" Type="http://schemas.openxmlformats.org/officeDocument/2006/relationships/image" Target="../media/image261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6.png"/><Relationship Id="rId11" Type="http://schemas.openxmlformats.org/officeDocument/2006/relationships/image" Target="../media/image211.png"/><Relationship Id="rId5" Type="http://schemas.openxmlformats.org/officeDocument/2006/relationships/image" Target="../media/image210.png"/><Relationship Id="rId10" Type="http://schemas.openxmlformats.org/officeDocument/2006/relationships/image" Target="../media/image209.png"/><Relationship Id="rId4" Type="http://schemas.openxmlformats.org/officeDocument/2006/relationships/image" Target="../media/image290.png"/><Relationship Id="rId9" Type="http://schemas.openxmlformats.org/officeDocument/2006/relationships/image" Target="../media/image208.png"/><Relationship Id="rId14" Type="http://schemas.openxmlformats.org/officeDocument/2006/relationships/image" Target="../media/image2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12" Type="http://schemas.openxmlformats.org/officeDocument/2006/relationships/image" Target="../media/image270.png"/><Relationship Id="rId17" Type="http://schemas.openxmlformats.org/officeDocument/2006/relationships/image" Target="../media/image290.png"/><Relationship Id="rId2" Type="http://schemas.openxmlformats.org/officeDocument/2006/relationships/image" Target="../media/image212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11.png"/><Relationship Id="rId10" Type="http://schemas.openxmlformats.org/officeDocument/2006/relationships/image" Target="../media/image209.png"/><Relationship Id="rId9" Type="http://schemas.openxmlformats.org/officeDocument/2006/relationships/image" Target="../media/image208.png"/><Relationship Id="rId14" Type="http://schemas.openxmlformats.org/officeDocument/2006/relationships/image" Target="../media/image28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8" Type="http://schemas.openxmlformats.org/officeDocument/2006/relationships/image" Target="../media/image32.png"/><Relationship Id="rId26" Type="http://schemas.openxmlformats.org/officeDocument/2006/relationships/image" Target="../media/image340.png"/><Relationship Id="rId3" Type="http://schemas.openxmlformats.org/officeDocument/2006/relationships/image" Target="../media/image207.png"/><Relationship Id="rId7" Type="http://schemas.openxmlformats.org/officeDocument/2006/relationships/image" Target="../media/image261.png"/><Relationship Id="rId25" Type="http://schemas.openxmlformats.org/officeDocument/2006/relationships/image" Target="../media/image290.png"/><Relationship Id="rId2" Type="http://schemas.openxmlformats.org/officeDocument/2006/relationships/notesSlide" Target="../notesSlides/notesSlide14.xml"/><Relationship Id="rId29" Type="http://schemas.openxmlformats.org/officeDocument/2006/relationships/image" Target="../media/image4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24" Type="http://schemas.openxmlformats.org/officeDocument/2006/relationships/image" Target="../media/image350.png"/><Relationship Id="rId5" Type="http://schemas.openxmlformats.org/officeDocument/2006/relationships/image" Target="../media/image291.png"/><Relationship Id="rId23" Type="http://schemas.openxmlformats.org/officeDocument/2006/relationships/image" Target="../media/image330.png"/><Relationship Id="rId28" Type="http://schemas.openxmlformats.org/officeDocument/2006/relationships/image" Target="../media/image38.png"/><Relationship Id="rId4" Type="http://schemas.openxmlformats.org/officeDocument/2006/relationships/image" Target="../media/image271.png"/><Relationship Id="rId22" Type="http://schemas.openxmlformats.org/officeDocument/2006/relationships/image" Target="../media/image281.png"/><Relationship Id="rId27" Type="http://schemas.openxmlformats.org/officeDocument/2006/relationships/image" Target="../media/image31.png"/><Relationship Id="rId30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1.png"/><Relationship Id="rId3" Type="http://schemas.openxmlformats.org/officeDocument/2006/relationships/image" Target="../media/image231.png"/><Relationship Id="rId7" Type="http://schemas.openxmlformats.org/officeDocument/2006/relationships/image" Target="../media/image441.png"/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4.png"/><Relationship Id="rId5" Type="http://schemas.openxmlformats.org/officeDocument/2006/relationships/image" Target="../media/image213.png"/><Relationship Id="rId4" Type="http://schemas.openxmlformats.org/officeDocument/2006/relationships/image" Target="../media/image2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7" Type="http://schemas.openxmlformats.org/officeDocument/2006/relationships/image" Target="../media/image480.png"/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1.png"/><Relationship Id="rId5" Type="http://schemas.openxmlformats.org/officeDocument/2006/relationships/image" Target="../media/image471.png"/><Relationship Id="rId4" Type="http://schemas.openxmlformats.org/officeDocument/2006/relationships/image" Target="../media/image47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1990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0.png"/><Relationship Id="rId13" Type="http://schemas.openxmlformats.org/officeDocument/2006/relationships/image" Target="../media/image320.png"/><Relationship Id="rId3" Type="http://schemas.openxmlformats.org/officeDocument/2006/relationships/image" Target="../media/image381.png"/><Relationship Id="rId7" Type="http://schemas.openxmlformats.org/officeDocument/2006/relationships/image" Target="../media/image1601.png"/><Relationship Id="rId12" Type="http://schemas.openxmlformats.org/officeDocument/2006/relationships/image" Target="../media/image310.png"/><Relationship Id="rId17" Type="http://schemas.openxmlformats.org/officeDocument/2006/relationships/image" Target="../media/image201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9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5" Type="http://schemas.microsoft.com/office/2007/relationships/hdphoto" Target="../media/hdphoto12.wdp"/><Relationship Id="rId15" Type="http://schemas.openxmlformats.org/officeDocument/2006/relationships/image" Target="../media/image401.png"/><Relationship Id="rId10" Type="http://schemas.openxmlformats.org/officeDocument/2006/relationships/image" Target="../media/image1810.png"/><Relationship Id="rId4" Type="http://schemas.openxmlformats.org/officeDocument/2006/relationships/image" Target="../media/image204.png"/><Relationship Id="rId9" Type="http://schemas.openxmlformats.org/officeDocument/2006/relationships/image" Target="../media/image280.png"/><Relationship Id="rId14" Type="http://schemas.openxmlformats.org/officeDocument/2006/relationships/image" Target="../media/image1910.png"/></Relationships>
</file>

<file path=ppt/slides/_rels/slide4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50.png"/><Relationship Id="rId3" Type="http://schemas.openxmlformats.org/officeDocument/2006/relationships/image" Target="../media/image412.png"/><Relationship Id="rId21" Type="http://schemas.openxmlformats.org/officeDocument/2006/relationships/image" Target="../media/image2010.png"/><Relationship Id="rId12" Type="http://schemas.openxmlformats.org/officeDocument/2006/relationships/image" Target="../media/image390.png"/><Relationship Id="rId17" Type="http://schemas.openxmlformats.org/officeDocument/2006/relationships/image" Target="../media/image440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432.png"/><Relationship Id="rId20" Type="http://schemas.openxmlformats.org/officeDocument/2006/relationships/image" Target="../media/image19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380.png"/><Relationship Id="rId5" Type="http://schemas.microsoft.com/office/2007/relationships/hdphoto" Target="../media/hdphoto12.wdp"/><Relationship Id="rId15" Type="http://schemas.openxmlformats.org/officeDocument/2006/relationships/image" Target="../media/image420.png"/><Relationship Id="rId19" Type="http://schemas.openxmlformats.org/officeDocument/2006/relationships/image" Target="../media/image401.png"/><Relationship Id="rId4" Type="http://schemas.openxmlformats.org/officeDocument/2006/relationships/image" Target="../media/image204.png"/><Relationship Id="rId9" Type="http://schemas.openxmlformats.org/officeDocument/2006/relationships/image" Target="../media/image433.png"/><Relationship Id="rId14" Type="http://schemas.openxmlformats.org/officeDocument/2006/relationships/image" Target="../media/image42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1.png"/><Relationship Id="rId13" Type="http://schemas.openxmlformats.org/officeDocument/2006/relationships/image" Target="../media/image170.png"/><Relationship Id="rId3" Type="http://schemas.openxmlformats.org/officeDocument/2006/relationships/image" Target="../media/image236.png"/><Relationship Id="rId7" Type="http://schemas.openxmlformats.org/officeDocument/2006/relationships/image" Target="../media/image184.png"/><Relationship Id="rId12" Type="http://schemas.microsoft.com/office/2007/relationships/hdphoto" Target="../media/hdphoto12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3.png"/><Relationship Id="rId11" Type="http://schemas.openxmlformats.org/officeDocument/2006/relationships/image" Target="../media/image204.png"/><Relationship Id="rId5" Type="http://schemas.openxmlformats.org/officeDocument/2006/relationships/image" Target="../media/image4720.png"/><Relationship Id="rId15" Type="http://schemas.openxmlformats.org/officeDocument/2006/relationships/image" Target="../media/image162.png"/><Relationship Id="rId10" Type="http://schemas.openxmlformats.org/officeDocument/2006/relationships/image" Target="../media/image185.png"/><Relationship Id="rId4" Type="http://schemas.openxmlformats.org/officeDocument/2006/relationships/image" Target="../media/image1100.png"/><Relationship Id="rId9" Type="http://schemas.openxmlformats.org/officeDocument/2006/relationships/image" Target="../media/image501.png"/><Relationship Id="rId14" Type="http://schemas.microsoft.com/office/2007/relationships/hdphoto" Target="../media/hdphoto1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8 – Group theory, </a:t>
            </a:r>
            <a:br>
              <a:rPr lang="nb-NO" dirty="0"/>
            </a:br>
            <a:r>
              <a:rPr lang="nb-NO" dirty="0"/>
              <a:t>Diffie-Hellman </a:t>
            </a:r>
            <a:r>
              <a:rPr lang="nb-NO"/>
              <a:t>key </a:t>
            </a:r>
            <a:r>
              <a:rPr lang="nb-NO" smtClean="0"/>
              <a:t>exchange, elliptic curves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/>
              <a:t>08.10.2025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313267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0130713" y="4105423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exchange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9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key distribution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One user needs to store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 symmetric keys </a:t>
                </a:r>
                <a:br>
                  <a:rPr lang="en-US" sz="1800" dirty="0"/>
                </a:br>
                <a:r>
                  <a:rPr lang="en-US" sz="1800" dirty="0"/>
                  <a:t>when communicating with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 other users</a:t>
                </a:r>
                <a:br>
                  <a:rPr lang="en-US" sz="1800" dirty="0"/>
                </a:b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−1)=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800" dirty="0"/>
                  <a:t> keys stored in total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Difficult to store and manage so many</a:t>
                </a:r>
                <a:br>
                  <a:rPr lang="en-US" sz="1800" dirty="0"/>
                </a:br>
                <a:r>
                  <a:rPr lang="en-US" sz="1800" dirty="0"/>
                  <a:t>keys securely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Partial solution: </a:t>
                </a:r>
                <a:r>
                  <a:rPr lang="en-US" sz="1800" b="1" dirty="0"/>
                  <a:t>key distribution centers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One central authority hands out temporary keys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(long-term) keys needed (to the KDC)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Might be a feasible solution in a single organization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Single point of failure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What about the internet?</a:t>
                </a:r>
              </a:p>
            </p:txBody>
          </p:sp>
        </mc:Choice>
        <mc:Fallback xmlns=""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966" y="2783457"/>
            <a:ext cx="483274" cy="4832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28" y="1878107"/>
            <a:ext cx="483274" cy="4832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44" y="3773127"/>
            <a:ext cx="483274" cy="4832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940" y="3605762"/>
            <a:ext cx="483274" cy="483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502" y="5275987"/>
            <a:ext cx="483274" cy="483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69" y="4792713"/>
            <a:ext cx="483274" cy="4832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45681" t="42501" r="44555" b="43056"/>
          <a:stretch/>
        </p:blipFill>
        <p:spPr>
          <a:xfrm>
            <a:off x="8829209" y="1692908"/>
            <a:ext cx="660400" cy="6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87940" y="2623471"/>
            <a:ext cx="483274" cy="4832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4579" y="4654954"/>
            <a:ext cx="646198" cy="48160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 bwMode="auto">
          <a:xfrm>
            <a:off x="7070589" y="3246755"/>
            <a:ext cx="2508880" cy="15459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6800216" y="3288256"/>
            <a:ext cx="190499" cy="5204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7016115" y="3288256"/>
            <a:ext cx="89761" cy="11892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7044240" y="3288256"/>
            <a:ext cx="1015923" cy="18482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endCxn id="7" idx="1"/>
          </p:cNvCxnSpPr>
          <p:nvPr/>
        </p:nvCxnSpPr>
        <p:spPr bwMode="auto">
          <a:xfrm>
            <a:off x="7070589" y="3195308"/>
            <a:ext cx="3117351" cy="6520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7070589" y="2980001"/>
            <a:ext cx="3110178" cy="1820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7070589" y="2298012"/>
            <a:ext cx="1806134" cy="8232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 flipV="1">
            <a:off x="7070589" y="2484712"/>
            <a:ext cx="380144" cy="5974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8" name="Group 37"/>
          <p:cNvGrpSpPr/>
          <p:nvPr/>
        </p:nvGrpSpPr>
        <p:grpSpPr>
          <a:xfrm>
            <a:off x="5771579" y="2480099"/>
            <a:ext cx="674601" cy="890782"/>
            <a:chOff x="5771579" y="2480099"/>
            <a:chExt cx="674601" cy="890782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195" y="3087293"/>
              <a:ext cx="283588" cy="28358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579" y="2480099"/>
              <a:ext cx="283588" cy="283588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729" y="2678908"/>
              <a:ext cx="283588" cy="283588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7F2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92" y="2896610"/>
              <a:ext cx="283588" cy="283588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701886"/>
              <a:ext cx="283588" cy="283588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EC1C2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480099"/>
              <a:ext cx="283588" cy="283588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8220" y="2896610"/>
              <a:ext cx="283588" cy="283588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6FA58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19" y="3087293"/>
              <a:ext cx="283588" cy="283588"/>
            </a:xfrm>
            <a:prstGeom prst="rect">
              <a:avLst/>
            </a:prstGeom>
          </p:spPr>
        </p:pic>
      </p:grpSp>
      <p:cxnSp>
        <p:nvCxnSpPr>
          <p:cNvPr id="30" name="Straight Connector 29"/>
          <p:cNvCxnSpPr>
            <a:stCxn id="13" idx="3"/>
          </p:cNvCxnSpPr>
          <p:nvPr/>
        </p:nvCxnSpPr>
        <p:spPr bwMode="auto">
          <a:xfrm>
            <a:off x="7330777" y="4895754"/>
            <a:ext cx="2248692" cy="363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>
            <a:off x="9159409" y="2382906"/>
            <a:ext cx="499934" cy="24098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7690438" y="2487594"/>
            <a:ext cx="1896204" cy="23347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>
            <a:off x="6927383" y="4064960"/>
            <a:ext cx="2578474" cy="7988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8508901" y="5081373"/>
            <a:ext cx="1016623" cy="37243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flipH="1">
            <a:off x="9869328" y="4150518"/>
            <a:ext cx="402432" cy="5521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 flipH="1">
            <a:off x="9776202" y="3087293"/>
            <a:ext cx="387830" cy="16153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 flipH="1">
            <a:off x="7850736" y="2098150"/>
            <a:ext cx="948586" cy="431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flipH="1">
            <a:off x="6927383" y="2368436"/>
            <a:ext cx="2006251" cy="15779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/>
          <p:cNvCxnSpPr/>
          <p:nvPr/>
        </p:nvCxnSpPr>
        <p:spPr bwMode="auto">
          <a:xfrm flipH="1">
            <a:off x="7260661" y="2421035"/>
            <a:ext cx="1727447" cy="22941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/>
          <p:cNvCxnSpPr/>
          <p:nvPr/>
        </p:nvCxnSpPr>
        <p:spPr bwMode="auto">
          <a:xfrm flipH="1">
            <a:off x="8216620" y="2434824"/>
            <a:ext cx="860220" cy="27946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/>
          <p:nvPr/>
        </p:nvCxnSpPr>
        <p:spPr bwMode="auto">
          <a:xfrm>
            <a:off x="9247958" y="2382906"/>
            <a:ext cx="963890" cy="12720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>
            <a:off x="9425129" y="2282553"/>
            <a:ext cx="734434" cy="4343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/>
          <p:nvPr/>
        </p:nvCxnSpPr>
        <p:spPr bwMode="auto">
          <a:xfrm flipH="1">
            <a:off x="10363200" y="3195308"/>
            <a:ext cx="19050" cy="3098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flipH="1">
            <a:off x="9829800" y="3195308"/>
            <a:ext cx="441960" cy="15073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/>
          <p:cNvCxnSpPr/>
          <p:nvPr/>
        </p:nvCxnSpPr>
        <p:spPr bwMode="auto">
          <a:xfrm flipH="1">
            <a:off x="8353426" y="3162043"/>
            <a:ext cx="1834514" cy="21481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 flipH="1">
            <a:off x="7260662" y="3106745"/>
            <a:ext cx="2898901" cy="1685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/>
          <p:cNvCxnSpPr/>
          <p:nvPr/>
        </p:nvCxnSpPr>
        <p:spPr bwMode="auto">
          <a:xfrm flipH="1">
            <a:off x="6927384" y="3033713"/>
            <a:ext cx="3232179" cy="9715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Straight Connector 72"/>
          <p:cNvCxnSpPr/>
          <p:nvPr/>
        </p:nvCxnSpPr>
        <p:spPr bwMode="auto">
          <a:xfrm flipH="1" flipV="1">
            <a:off x="7766802" y="2361381"/>
            <a:ext cx="2392761" cy="5352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10211848" y="4905324"/>
            <a:ext cx="674601" cy="890782"/>
            <a:chOff x="5771579" y="2480099"/>
            <a:chExt cx="674601" cy="890782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195" y="3087293"/>
              <a:ext cx="283588" cy="283588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579" y="2480099"/>
              <a:ext cx="283588" cy="283588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729" y="2678908"/>
              <a:ext cx="283588" cy="283588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7F2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92" y="2896610"/>
              <a:ext cx="283588" cy="283588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701886"/>
              <a:ext cx="283588" cy="283588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EC1C2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480099"/>
              <a:ext cx="283588" cy="283588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8220" y="2896610"/>
              <a:ext cx="283588" cy="283588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6FA58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19" y="3087293"/>
              <a:ext cx="283588" cy="283588"/>
            </a:xfrm>
            <a:prstGeom prst="rect">
              <a:avLst/>
            </a:prstGeom>
          </p:spPr>
        </p:pic>
      </p:grpSp>
      <p:grpSp>
        <p:nvGrpSpPr>
          <p:cNvPr id="77" name="Group 76"/>
          <p:cNvGrpSpPr/>
          <p:nvPr/>
        </p:nvGrpSpPr>
        <p:grpSpPr>
          <a:xfrm>
            <a:off x="9455045" y="1245368"/>
            <a:ext cx="674601" cy="890782"/>
            <a:chOff x="5771579" y="2480099"/>
            <a:chExt cx="674601" cy="890782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195" y="3087293"/>
              <a:ext cx="283588" cy="283588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579" y="2480099"/>
              <a:ext cx="283588" cy="283588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729" y="2678908"/>
              <a:ext cx="283588" cy="283588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7F2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92" y="2896610"/>
              <a:ext cx="283588" cy="283588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701886"/>
              <a:ext cx="283588" cy="283588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EC1C2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480099"/>
              <a:ext cx="283588" cy="283588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8220" y="2896610"/>
              <a:ext cx="283588" cy="283588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6FA58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19" y="3087293"/>
              <a:ext cx="283588" cy="283588"/>
            </a:xfrm>
            <a:prstGeom prst="rect">
              <a:avLst/>
            </a:prstGeom>
          </p:spPr>
        </p:pic>
      </p:grpSp>
      <p:grpSp>
        <p:nvGrpSpPr>
          <p:cNvPr id="86" name="Group 85"/>
          <p:cNvGrpSpPr/>
          <p:nvPr/>
        </p:nvGrpSpPr>
        <p:grpSpPr>
          <a:xfrm>
            <a:off x="10861455" y="2312809"/>
            <a:ext cx="674601" cy="890782"/>
            <a:chOff x="5771579" y="2480099"/>
            <a:chExt cx="674601" cy="89078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195" y="3087293"/>
              <a:ext cx="283588" cy="283588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579" y="2480099"/>
              <a:ext cx="283588" cy="283588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729" y="2678908"/>
              <a:ext cx="283588" cy="283588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7F2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92" y="2896610"/>
              <a:ext cx="283588" cy="283588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701886"/>
              <a:ext cx="283588" cy="283588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EC1C2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480099"/>
              <a:ext cx="283588" cy="283588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8220" y="2896610"/>
              <a:ext cx="283588" cy="283588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6FA58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19" y="3087293"/>
              <a:ext cx="283588" cy="283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20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20119" y="4850247"/>
            <a:ext cx="7751762" cy="1025928"/>
          </a:xfrm>
        </p:spPr>
        <p:txBody>
          <a:bodyPr/>
          <a:lstStyle/>
          <a:p>
            <a:pPr algn="ctr"/>
            <a:r>
              <a:rPr lang="en-US" sz="3200" b="1" dirty="0"/>
              <a:t>The public-key revolution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" b="990"/>
          <a:stretch/>
        </p:blipFill>
        <p:spPr>
          <a:xfrm>
            <a:off x="3983651" y="1809148"/>
            <a:ext cx="4224699" cy="274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70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key exchange – idea</a:t>
            </a:r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0" name="Picture 16" descr="Brady® 13 Way Lock Box, Lockout Tagout | Se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00" b="90250" l="0" r="100000">
                        <a14:foregroundMark x1="58750" y1="44500" x2="93000" y2="37000"/>
                        <a14:foregroundMark x1="63750" y1="22000" x2="83250" y2="30500"/>
                        <a14:foregroundMark x1="75250" y1="22000" x2="84250" y2="23750"/>
                        <a14:foregroundMark x1="74750" y1="20750" x2="81750" y2="22250"/>
                        <a14:foregroundMark x1="80000" y1="21000" x2="84000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53" y="4669078"/>
            <a:ext cx="1134965" cy="11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088" y="1364955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Group lock box 065699 - lockout-tagout-shop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8556" y1="47444" x2="63667" y2="4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57" t="18212" r="12035" b="18947"/>
          <a:stretch/>
        </p:blipFill>
        <p:spPr bwMode="auto">
          <a:xfrm>
            <a:off x="4225905" y="2248883"/>
            <a:ext cx="1062823" cy="89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897" y="4704036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184" y="3581637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Group lock box 065699 - lockout-tagout-shop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8556" y1="47444" x2="63667" y2="4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57" t="18212" r="12035" b="18947"/>
          <a:stretch/>
        </p:blipFill>
        <p:spPr bwMode="auto">
          <a:xfrm>
            <a:off x="8284591" y="4664467"/>
            <a:ext cx="1062823" cy="89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51" y="2154803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Brady® 13 Way Lock Box, Lockout Tagout | Se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00" b="90250" l="0" r="100000">
                        <a14:foregroundMark x1="58750" y1="44500" x2="93000" y2="37000"/>
                        <a14:foregroundMark x1="63750" y1="22000" x2="83250" y2="30500"/>
                        <a14:foregroundMark x1="75250" y1="22000" x2="84250" y2="23750"/>
                        <a14:foregroundMark x1="74750" y1="20750" x2="81750" y2="22250"/>
                        <a14:foregroundMark x1="80000" y1="21000" x2="84000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244" y="2237081"/>
            <a:ext cx="1134965" cy="11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809" y="2237080"/>
            <a:ext cx="1130400" cy="11351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096" y="4695739"/>
            <a:ext cx="1119287" cy="1119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04"/>
          <a:stretch/>
        </p:blipFill>
        <p:spPr>
          <a:xfrm>
            <a:off x="5861872" y="1395099"/>
            <a:ext cx="217459" cy="454300"/>
          </a:xfrm>
          <a:prstGeom prst="rect">
            <a:avLst/>
          </a:prstGeom>
        </p:spPr>
      </p:pic>
      <p:pic>
        <p:nvPicPr>
          <p:cNvPr id="20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31751" y="4440689"/>
            <a:ext cx="249308" cy="30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62042" cy="487056"/>
          </a:xfrm>
          <a:prstGeom prst="rect">
            <a:avLst/>
          </a:prstGeom>
        </p:spPr>
      </p:pic>
      <p:pic>
        <p:nvPicPr>
          <p:cNvPr id="23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6163434" y="1556617"/>
            <a:ext cx="237365" cy="29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639539" y="3240239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9539" y="3240239"/>
                <a:ext cx="346518" cy="461665"/>
              </a:xfrm>
              <a:prstGeom prst="rect">
                <a:avLst/>
              </a:prstGeom>
              <a:blipFill rotWithShape="0">
                <a:blip r:embed="rId26"/>
                <a:stretch>
                  <a:fillRect l="-3509" r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blipFill rotWithShape="0">
                <a:blip r:embed="rId27"/>
                <a:stretch>
                  <a:fillRect l="-3509" r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5441231" y="2849502"/>
            <a:ext cx="2814238" cy="1135468"/>
            <a:chOff x="5441231" y="2849502"/>
            <a:chExt cx="2814238" cy="1135468"/>
          </a:xfrm>
        </p:grpSpPr>
        <p:grpSp>
          <p:nvGrpSpPr>
            <p:cNvPr id="31" name="Group 30"/>
            <p:cNvGrpSpPr/>
            <p:nvPr/>
          </p:nvGrpSpPr>
          <p:grpSpPr>
            <a:xfrm rot="1889233">
              <a:off x="5441231" y="2849502"/>
              <a:ext cx="2808018" cy="592931"/>
              <a:chOff x="3607870" y="2935079"/>
              <a:chExt cx="4901891" cy="592931"/>
            </a:xfrm>
          </p:grpSpPr>
          <p:sp>
            <p:nvSpPr>
              <p:cNvPr id="33" name="Can 32"/>
              <p:cNvSpPr/>
              <p:nvPr/>
            </p:nvSpPr>
            <p:spPr bwMode="auto">
              <a:xfrm rot="16200000">
                <a:off x="5895544" y="913794"/>
                <a:ext cx="592931" cy="4635502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</a:p>
            </p:txBody>
          </p:sp>
          <p:cxnSp>
            <p:nvCxnSpPr>
              <p:cNvPr id="34" name="Straight Arrow Connector 33"/>
              <p:cNvCxnSpPr/>
              <p:nvPr/>
            </p:nvCxnSpPr>
            <p:spPr bwMode="auto">
              <a:xfrm rot="19710767">
                <a:off x="3607870" y="3160731"/>
                <a:ext cx="424969" cy="148442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2" name="Straight Arrow Connector 31"/>
            <p:cNvCxnSpPr/>
            <p:nvPr/>
          </p:nvCxnSpPr>
          <p:spPr bwMode="auto">
            <a:xfrm>
              <a:off x="8048716" y="3862174"/>
              <a:ext cx="206753" cy="12279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168" name="Picture 24" descr="For Sale or Lease | Bayside, Queens, NY | Near Long Island ...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94245">
            <a:off x="4474194" y="3329721"/>
            <a:ext cx="4041082" cy="254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729433" y="3238351"/>
            <a:ext cx="3341920" cy="254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87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key exchange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Presented in landmark paper in 1976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Allows two parties to establish a shared secret </a:t>
            </a:r>
            <a:br>
              <a:rPr lang="en-US" dirty="0"/>
            </a:br>
            <a:r>
              <a:rPr lang="en-US" dirty="0"/>
              <a:t>without ever having met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Paper also introduced: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Digital signatures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017516" y="4926965"/>
            <a:ext cx="2610774" cy="1714213"/>
            <a:chOff x="7646041" y="1111606"/>
            <a:chExt cx="2610774" cy="1714213"/>
          </a:xfrm>
        </p:grpSpPr>
        <p:pic>
          <p:nvPicPr>
            <p:cNvPr id="5" name="Picture 2" descr="https://regmedia.co.uk/2016/03/01/diffie_hellman.jpg?x=1200&amp;y=79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2352" y="1111606"/>
              <a:ext cx="1803283" cy="1193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8910153" y="2352581"/>
              <a:ext cx="13466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Whitfield </a:t>
              </a:r>
              <a:r>
                <a:rPr lang="en-US" sz="1200" dirty="0" err="1"/>
                <a:t>Diffie</a:t>
              </a:r>
              <a:endParaRPr lang="en-US" sz="12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319372" y="2548820"/>
              <a:ext cx="13466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Martin Hellman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46041" y="2329768"/>
              <a:ext cx="13466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Ralph </a:t>
              </a:r>
              <a:r>
                <a:rPr lang="en-US" sz="1200" dirty="0" err="1"/>
                <a:t>Merkle</a:t>
              </a:r>
              <a:endParaRPr lang="en-US" sz="1200" dirty="0"/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502" y="1087800"/>
            <a:ext cx="5112623" cy="36536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710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Symmetric crypto boils down to a few </a:t>
            </a:r>
            <a:r>
              <a:rPr lang="en-US" i="1" dirty="0"/>
              <a:t>primitives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Block ciphers </a:t>
            </a:r>
            <a:r>
              <a:rPr lang="en-US" dirty="0"/>
              <a:t>and </a:t>
            </a:r>
            <a:r>
              <a:rPr lang="en-US" b="1" dirty="0"/>
              <a:t>hash functions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Why are these considered secure?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Lots and lots of cryptanalysis (</a:t>
            </a:r>
            <a:r>
              <a:rPr lang="en-US" i="1" dirty="0"/>
              <a:t>well-studied!</a:t>
            </a:r>
            <a:r>
              <a:rPr lang="en-US" dirty="0"/>
              <a:t>)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Artificial and man-made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Want asymmetric crypto to be based on a few well-studied primitives too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Candidates come from a different place: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Hard </a:t>
            </a:r>
            <a:r>
              <a:rPr lang="en-US" i="1" dirty="0"/>
              <a:t>mathematical</a:t>
            </a:r>
            <a:r>
              <a:rPr lang="en-US" dirty="0"/>
              <a:t> problems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Good candidates: </a:t>
            </a:r>
            <a:r>
              <a:rPr lang="en-US" b="1" dirty="0"/>
              <a:t>discrete logarithms</a:t>
            </a:r>
            <a:r>
              <a:rPr lang="en-US" dirty="0"/>
              <a:t>, </a:t>
            </a:r>
            <a:r>
              <a:rPr lang="en-US" b="1" dirty="0"/>
              <a:t>factoring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Much more algebraic structure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different kind of primitives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454" y="1443876"/>
            <a:ext cx="2268286" cy="12409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533" y="1399402"/>
            <a:ext cx="1732555" cy="17845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3577" y="3186609"/>
            <a:ext cx="512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124" y="2784072"/>
            <a:ext cx="60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SHA2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883533" y="4121282"/>
            <a:ext cx="4550860" cy="2337272"/>
            <a:chOff x="7392423" y="4121282"/>
            <a:chExt cx="4550860" cy="23372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8578740" y="4121282"/>
                  <a:ext cx="3364543" cy="3945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×⋯×</m:t>
                        </m:r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8740" y="4121282"/>
                  <a:ext cx="3364543" cy="3945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 rot="850035">
                  <a:off x="7392423" y="5895218"/>
                  <a:ext cx="17767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: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850035">
                  <a:off x="7392423" y="5895218"/>
                  <a:ext cx="1776768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678" b="-6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8" name="Group 17"/>
            <p:cNvGrpSpPr/>
            <p:nvPr/>
          </p:nvGrpSpPr>
          <p:grpSpPr>
            <a:xfrm>
              <a:off x="9625431" y="4794329"/>
              <a:ext cx="1777816" cy="1664225"/>
              <a:chOff x="10038356" y="4662665"/>
              <a:chExt cx="1349933" cy="1311778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38356" y="4662665"/>
                <a:ext cx="1297321" cy="1193779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10342289" y="5816755"/>
                    <a:ext cx="1046000" cy="1576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42289" y="5816755"/>
                    <a:ext cx="1046000" cy="157688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 rot="20838538">
                  <a:off x="7610144" y="4891432"/>
                  <a:ext cx="240435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p>
                        </m:s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</m:fNam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func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838538">
                  <a:off x="7610144" y="4891432"/>
                  <a:ext cx="2404358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56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327698" y="4561043"/>
            <a:ext cx="8074545" cy="1776412"/>
          </a:xfrm>
        </p:spPr>
        <p:txBody>
          <a:bodyPr/>
          <a:lstStyle/>
          <a:p>
            <a:pPr algn="ctr"/>
            <a:r>
              <a:rPr lang="en-US" sz="2800" b="1" dirty="0"/>
              <a:t>Group </a:t>
            </a:r>
            <a:r>
              <a:rPr lang="en-US" sz="2800" dirty="0"/>
              <a:t>t</a:t>
            </a:r>
            <a:r>
              <a:rPr lang="en-US" sz="2800" b="1" dirty="0"/>
              <a:t>heory + number theory</a:t>
            </a:r>
          </a:p>
          <a:p>
            <a:pPr algn="ctr"/>
            <a:endParaRPr lang="en-US" sz="2800" b="1" dirty="0"/>
          </a:p>
        </p:txBody>
      </p:sp>
      <p:pic>
        <p:nvPicPr>
          <p:cNvPr id="3074" name="Picture 2" descr="https://upload.wikimedia.org/wikipedia/commons/thumb/a/a6/Rubik%27s_cube.svg/1024px-Rubik%27s_cube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633" y="2046252"/>
            <a:ext cx="1658869" cy="172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estongeometry [licensed for non-commercial use only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698" y="2427601"/>
            <a:ext cx="2323657" cy="127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751496" y="2122215"/>
                <a:ext cx="63979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496" y="2122215"/>
                <a:ext cx="639791" cy="400110"/>
              </a:xfrm>
              <a:prstGeom prst="rect">
                <a:avLst/>
              </a:prstGeom>
              <a:blipFill rotWithShape="0"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214747" y="2760097"/>
                <a:ext cx="5367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747" y="2760097"/>
                <a:ext cx="536749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368360" y="2809155"/>
                <a:ext cx="5367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8360" y="2809155"/>
                <a:ext cx="536749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 flipV="1">
            <a:off x="8675017" y="2555578"/>
            <a:ext cx="142173" cy="19067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 flipH="1" flipV="1">
            <a:off x="9210895" y="2570571"/>
            <a:ext cx="180392" cy="2389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824789" y="3320329"/>
                <a:ext cx="40908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4789" y="3320329"/>
                <a:ext cx="409086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 bwMode="auto">
          <a:xfrm flipH="1" flipV="1">
            <a:off x="8697073" y="3129741"/>
            <a:ext cx="211888" cy="21130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 flipV="1">
            <a:off x="9233875" y="3184736"/>
            <a:ext cx="157412" cy="1684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61259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26989" y="1607012"/>
                <a:ext cx="2834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…, −2, −1, 0, 1, 2, 3, …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989" y="1607012"/>
                <a:ext cx="2834943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301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61268" y="156084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(integers)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26989" y="2274435"/>
                <a:ext cx="21929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the real numbers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989" y="2274435"/>
                <a:ext cx="2192908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3889" t="-28261" r="-611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46041" y="2941858"/>
                <a:ext cx="22951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041" y="2941858"/>
                <a:ext cx="2295115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448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46041" y="3609282"/>
                <a:ext cx="2285113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041" y="3609282"/>
                <a:ext cx="2285113" cy="298415"/>
              </a:xfrm>
              <a:prstGeom prst="rect">
                <a:avLst/>
              </a:prstGeom>
              <a:blipFill rotWithShape="0">
                <a:blip r:embed="rId5"/>
                <a:stretch>
                  <a:fillRect l="-3467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768983" y="2270442"/>
                <a:ext cx="13672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∖{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b="1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983" y="2270442"/>
                <a:ext cx="136729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5778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645358" y="3563115"/>
                <a:ext cx="1614545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∖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358" y="3563115"/>
                <a:ext cx="1614545" cy="390748"/>
              </a:xfrm>
              <a:prstGeom prst="rect">
                <a:avLst/>
              </a:prstGeom>
              <a:blipFill rotWithShape="0">
                <a:blip r:embed="rId7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761268" y="2224276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(reals)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61268" y="2892281"/>
                <a:ext cx="20962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(integers “mod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”) 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68" y="2892281"/>
                <a:ext cx="2096215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616" t="-8197" r="-87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61268" y="3546481"/>
                <a:ext cx="20854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(integers “mod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”) 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68" y="3546481"/>
                <a:ext cx="2085443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632" t="-10000" r="-117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773671" y="429677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Examples: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14304" y="4919463"/>
                <a:ext cx="32944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0, 1, 2, 3, 4, 5, 6, 7, 8, 9, 10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304" y="4919463"/>
                <a:ext cx="329442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403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214304" y="5540908"/>
                <a:ext cx="3079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1, 2, 3, 4, 5, 6, 7, 8, 9, 10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304" y="5540908"/>
                <a:ext cx="3079626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57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 rot="1565296">
                <a:off x="4988244" y="3512280"/>
                <a:ext cx="12042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200" dirty="0">
                    <a:solidFill>
                      <a:srgbClr val="C00000"/>
                    </a:solidFill>
                  </a:rPr>
                  <a:t> prime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65296">
                <a:off x="4988244" y="3512280"/>
                <a:ext cx="1204204" cy="27699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4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5" grpId="0"/>
      <p:bldP spid="17" grpId="0"/>
      <p:bldP spid="18" grpId="0"/>
      <p:bldP spid="19" grpId="0"/>
      <p:bldP spid="16" grpId="0"/>
      <p:bldP spid="21" grpId="0"/>
      <p:bldP spid="2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– definition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596615" y="1529840"/>
                <a:ext cx="10998771" cy="245796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group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⋆</m:t>
                        </m:r>
                      </m:e>
                    </m:d>
                  </m:oMath>
                </a14:m>
                <a:r>
                  <a:rPr lang="en-US" dirty="0"/>
                  <a:t> is a set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dirty="0"/>
                  <a:t> together with a binary operation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⋆</m:t>
                    </m:r>
                  </m:oMath>
                </a14:m>
                <a:r>
                  <a:rPr lang="en-US" dirty="0"/>
                  <a:t> satisfying the following axioms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G1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⋆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dirty="0"/>
                  <a:t> 				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G2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dirty="0"/>
                  <a:t>			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G3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dirty="0"/>
                  <a:t> there exists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⋆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        (inverse)</a:t>
                </a: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6615" y="1529840"/>
                <a:ext cx="10998771" cy="2457960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33955" y="4894698"/>
                <a:ext cx="7211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 group is </a:t>
                </a:r>
                <a:r>
                  <a:rPr lang="en-US" b="1" dirty="0"/>
                  <a:t>abelian/commutative</a:t>
                </a:r>
                <a:r>
                  <a:rPr lang="en-US" dirty="0"/>
                  <a:t> if  	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955" y="4894698"/>
                <a:ext cx="7211545" cy="369332"/>
              </a:xfrm>
              <a:prstGeom prst="rect">
                <a:avLst/>
              </a:prstGeom>
              <a:blipFill>
                <a:blip r:embed="rId3"/>
                <a:stretch>
                  <a:fillRect l="-676" t="-9836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33955" y="5634682"/>
                <a:ext cx="7024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The </a:t>
                </a:r>
                <a:r>
                  <a:rPr lang="nb-NO" b="1" dirty="0"/>
                  <a:t>order</a:t>
                </a:r>
                <a:r>
                  <a:rPr lang="nb-NO" dirty="0"/>
                  <a:t> of a group is the number of elements in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nb-NO" dirty="0"/>
                  <a:t>, denoted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955" y="5634682"/>
                <a:ext cx="702422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69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01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86654" y="2235722"/>
                <a:ext cx="6612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654" y="2235722"/>
                <a:ext cx="661271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86654" y="2673354"/>
                <a:ext cx="6756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654" y="2673354"/>
                <a:ext cx="675698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86654" y="3548618"/>
                <a:ext cx="105804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654" y="3548618"/>
                <a:ext cx="1058047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86654" y="3110986"/>
                <a:ext cx="6211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654" y="3110986"/>
                <a:ext cx="621132" cy="276999"/>
              </a:xfrm>
              <a:prstGeom prst="rect">
                <a:avLst/>
              </a:prstGeom>
              <a:blipFill rotWithShape="0">
                <a:blip r:embed="rId6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86654" y="3986251"/>
                <a:ext cx="971163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654" y="3986251"/>
                <a:ext cx="971163" cy="318164"/>
              </a:xfrm>
              <a:prstGeom prst="rect">
                <a:avLst/>
              </a:prstGeom>
              <a:blipFill rotWithShape="0">
                <a:blip r:embed="rId7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837811" y="2656661"/>
                <a:ext cx="6612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2656661"/>
                <a:ext cx="661271" cy="276999"/>
              </a:xfrm>
              <a:prstGeom prst="rect">
                <a:avLst/>
              </a:prstGeom>
              <a:blipFill rotWithShape="0">
                <a:blip r:embed="rId8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37811" y="2230707"/>
                <a:ext cx="5153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2230707"/>
                <a:ext cx="515398" cy="276999"/>
              </a:xfrm>
              <a:prstGeom prst="rect">
                <a:avLst/>
              </a:prstGeom>
              <a:blipFill rotWithShape="0">
                <a:blip r:embed="rId9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837811" y="3113146"/>
                <a:ext cx="5298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3113146"/>
                <a:ext cx="529824" cy="276999"/>
              </a:xfrm>
              <a:prstGeom prst="rect">
                <a:avLst/>
              </a:prstGeom>
              <a:blipFill rotWithShape="0">
                <a:blip r:embed="rId10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43478" y="3958312"/>
                <a:ext cx="8095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478" y="3958312"/>
                <a:ext cx="809581" cy="276999"/>
              </a:xfrm>
              <a:prstGeom prst="rect">
                <a:avLst/>
              </a:prstGeom>
              <a:blipFill rotWithShape="0">
                <a:blip r:embed="rId11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758947" y="1663966"/>
            <a:ext cx="209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Groups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87792" y="1663966"/>
            <a:ext cx="209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 groups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026889" y="4789144"/>
                <a:ext cx="9124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889" y="4789144"/>
                <a:ext cx="912429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672880" y="4522557"/>
                <a:ext cx="9124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880" y="4522557"/>
                <a:ext cx="912429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297220" y="4789144"/>
                <a:ext cx="7687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220" y="4789144"/>
                <a:ext cx="768737" cy="246221"/>
              </a:xfrm>
              <a:prstGeom prst="rect">
                <a:avLst/>
              </a:prstGeom>
              <a:blipFill rotWithShape="0">
                <a:blip r:embed="rId14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469404" y="4522557"/>
                <a:ext cx="7238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404" y="4522557"/>
                <a:ext cx="723853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093014" y="4522557"/>
                <a:ext cx="86331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⊡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3014" y="4522557"/>
                <a:ext cx="863313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814425" y="2721617"/>
                <a:ext cx="174502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1−2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−3≠1−(2−3)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4425" y="2721617"/>
                <a:ext cx="1745029" cy="184666"/>
              </a:xfrm>
              <a:prstGeom prst="rect">
                <a:avLst/>
              </a:prstGeom>
              <a:blipFill rotWithShape="0">
                <a:blip r:embed="rId17"/>
                <a:stretch>
                  <a:fillRect r="-2448" b="-38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413176" y="2259122"/>
                <a:ext cx="10355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200" b="0" dirty="0"/>
                  <a:t>Inverse of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   ?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3176" y="2259122"/>
                <a:ext cx="1035540" cy="184666"/>
              </a:xfrm>
              <a:prstGeom prst="rect">
                <a:avLst/>
              </a:prstGeom>
              <a:blipFill rotWithShape="0">
                <a:blip r:embed="rId18"/>
                <a:stretch>
                  <a:fillRect l="-8824" t="-30000" r="-4706" b="-4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408271" y="3173443"/>
                <a:ext cx="100187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200" b="0" dirty="0"/>
                  <a:t>Inverse of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  ?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8271" y="3173443"/>
                <a:ext cx="1001877" cy="184666"/>
              </a:xfrm>
              <a:prstGeom prst="rect">
                <a:avLst/>
              </a:prstGeom>
              <a:blipFill rotWithShape="0">
                <a:blip r:embed="rId19"/>
                <a:stretch>
                  <a:fillRect l="-9091" t="-30000" r="-4242" b="-4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814425" y="4018019"/>
                <a:ext cx="15865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200" b="0" dirty="0"/>
                  <a:t>Inverse of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2 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2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6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:  ?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4425" y="4018019"/>
                <a:ext cx="1586525" cy="184666"/>
              </a:xfrm>
              <a:prstGeom prst="rect">
                <a:avLst/>
              </a:prstGeom>
              <a:blipFill rotWithShape="0">
                <a:blip r:embed="rId20"/>
                <a:stretch>
                  <a:fillRect l="-6154" t="-30000" r="-1923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7891073" y="353948"/>
                <a:ext cx="4034656" cy="117918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/>
                  <a:t>Definition: </a:t>
                </a:r>
                <a:r>
                  <a:rPr lang="en-US" sz="1200" dirty="0"/>
                  <a:t>A </a:t>
                </a:r>
                <a:r>
                  <a:rPr lang="en-US" sz="1200" b="1" dirty="0"/>
                  <a:t>group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sz="1200" dirty="0"/>
                  <a:t> is </a:t>
                </a:r>
                <a:r>
                  <a:rPr lang="nb-NO" sz="1200" dirty="0"/>
                  <a:t>…</a:t>
                </a: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G1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200" dirty="0"/>
                  <a:t> 	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G2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	 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G3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/>
                  <a:t>           (inverse)</a:t>
                </a:r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1073" y="353948"/>
                <a:ext cx="4034656" cy="1179185"/>
              </a:xfrm>
              <a:prstGeom prst="round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963522" y="2264418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522" y="2264418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85" r="-7463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568642" y="2264418"/>
                <a:ext cx="110286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200" b="0" dirty="0"/>
                  <a:t>Inverse of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2: −2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642" y="2264418"/>
                <a:ext cx="1102866" cy="184666"/>
              </a:xfrm>
              <a:prstGeom prst="rect">
                <a:avLst/>
              </a:prstGeom>
              <a:blipFill rotWithShape="0">
                <a:blip r:embed="rId29"/>
                <a:stretch>
                  <a:fillRect l="-8287" t="-29032" r="-4420" b="-45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957817" y="2720707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817" y="2720707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85" r="-7463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562937" y="2711698"/>
                <a:ext cx="1338636" cy="2026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200" b="0" dirty="0"/>
                  <a:t>Inverse of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:  −</m:t>
                    </m:r>
                    <m:rad>
                      <m:radPr>
                        <m:degHide m:val="on"/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937" y="2711698"/>
                <a:ext cx="1338636" cy="202684"/>
              </a:xfrm>
              <a:prstGeom prst="rect">
                <a:avLst/>
              </a:prstGeom>
              <a:blipFill rotWithShape="0">
                <a:blip r:embed="rId30"/>
                <a:stretch>
                  <a:fillRect l="-6818" t="-18182" r="-3182" b="-424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957817" y="3164595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817" y="3164595"/>
                <a:ext cx="409536" cy="184666"/>
              </a:xfrm>
              <a:prstGeom prst="rect">
                <a:avLst/>
              </a:prstGeom>
              <a:blipFill rotWithShape="0">
                <a:blip r:embed="rId31"/>
                <a:stretch>
                  <a:fillRect l="-2985" r="-746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562937" y="3151611"/>
                <a:ext cx="1473288" cy="2106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200" b="0" dirty="0"/>
                  <a:t>Inverse of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2:</m:t>
                        </m:r>
                      </m:e>
                    </m:ra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  1</m:t>
                    </m:r>
                    <m:r>
                      <m:rPr>
                        <m:lit/>
                      </m:rPr>
                      <a:rPr lang="nb-NO" sz="1200" b="0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937" y="3151611"/>
                <a:ext cx="1473288" cy="210635"/>
              </a:xfrm>
              <a:prstGeom prst="rect">
                <a:avLst/>
              </a:prstGeom>
              <a:blipFill rotWithShape="0">
                <a:blip r:embed="rId32"/>
                <a:stretch>
                  <a:fillRect l="-6198" t="-17143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957817" y="3611340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817" y="3611340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85" r="-7463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562937" y="3611340"/>
                <a:ext cx="159659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200" b="0" dirty="0"/>
                  <a:t>Inverse of </a:t>
                </a:r>
                <a14:m>
                  <m:oMath xmlns:m="http://schemas.openxmlformats.org/officeDocument/2006/math"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2 (</m:t>
                    </m:r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 6):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937" y="3611340"/>
                <a:ext cx="1596591" cy="184666"/>
              </a:xfrm>
              <a:prstGeom prst="rect">
                <a:avLst/>
              </a:prstGeom>
              <a:blipFill rotWithShape="0">
                <a:blip r:embed="rId33"/>
                <a:stretch>
                  <a:fillRect l="-5725" t="-29032" r="-2672" b="-45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963522" y="4075903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522" y="4075903"/>
                <a:ext cx="409536" cy="184666"/>
              </a:xfrm>
              <a:prstGeom prst="rect">
                <a:avLst/>
              </a:prstGeom>
              <a:blipFill rotWithShape="0">
                <a:blip r:embed="rId31"/>
                <a:stretch>
                  <a:fillRect l="-2985" r="-746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568642" y="4075903"/>
                <a:ext cx="167462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200" b="0" dirty="0"/>
                  <a:t>Inverse of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3 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2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17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nb-NO" sz="1200" b="0" dirty="0"/>
                  <a:t>  </a:t>
                </a:r>
                <a14:m>
                  <m:oMath xmlns:m="http://schemas.openxmlformats.org/officeDocument/2006/math"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642" y="4075903"/>
                <a:ext cx="1674626" cy="184666"/>
              </a:xfrm>
              <a:prstGeom prst="rect">
                <a:avLst/>
              </a:prstGeom>
              <a:blipFill rotWithShape="0">
                <a:blip r:embed="rId34"/>
                <a:stretch>
                  <a:fillRect l="-5455" t="-30000" r="-2545" b="-4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803618" y="5221536"/>
            <a:ext cx="1378939" cy="1172233"/>
            <a:chOff x="876872" y="5353050"/>
            <a:chExt cx="1021731" cy="10196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>
                  <a:spLocks noChangeAspect="1"/>
                </p:cNvSpPr>
                <p:nvPr/>
              </p:nvSpPr>
              <p:spPr bwMode="auto">
                <a:xfrm>
                  <a:off x="876872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⋆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353050"/>
                  <a:ext cx="258478" cy="258478"/>
                </a:xfrm>
                <a:prstGeom prst="rect">
                  <a:avLst/>
                </a:prstGeom>
                <a:blipFill rotWithShape="0">
                  <a:blip r:embed="rId3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>
                  <a:spLocks noChangeAspect="1"/>
                </p:cNvSpPr>
                <p:nvPr/>
              </p:nvSpPr>
              <p:spPr bwMode="auto">
                <a:xfrm>
                  <a:off x="1135350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353050"/>
                  <a:ext cx="258478" cy="258478"/>
                </a:xfrm>
                <a:prstGeom prst="rect">
                  <a:avLst/>
                </a:prstGeom>
                <a:blipFill rotWithShape="0">
                  <a:blip r:embed="rId3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>
                  <a:spLocks noChangeAspect="1"/>
                </p:cNvSpPr>
                <p:nvPr/>
              </p:nvSpPr>
              <p:spPr bwMode="auto">
                <a:xfrm>
                  <a:off x="1381646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353050"/>
                  <a:ext cx="258478" cy="258478"/>
                </a:xfrm>
                <a:prstGeom prst="rect">
                  <a:avLst/>
                </a:prstGeom>
                <a:blipFill rotWithShape="0">
                  <a:blip r:embed="rId4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>
                  <a:spLocks noChangeAspect="1"/>
                </p:cNvSpPr>
                <p:nvPr/>
              </p:nvSpPr>
              <p:spPr bwMode="auto">
                <a:xfrm>
                  <a:off x="1640124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353050"/>
                  <a:ext cx="258478" cy="258478"/>
                </a:xfrm>
                <a:prstGeom prst="rect">
                  <a:avLst/>
                </a:prstGeom>
                <a:blipFill rotWithShape="0">
                  <a:blip r:embed="rId4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/>
                <p:cNvSpPr>
                  <a:spLocks noChangeAspect="1"/>
                </p:cNvSpPr>
                <p:nvPr/>
              </p:nvSpPr>
              <p:spPr bwMode="auto">
                <a:xfrm>
                  <a:off x="876872" y="5606765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0" name="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606765"/>
                  <a:ext cx="258478" cy="258478"/>
                </a:xfrm>
                <a:prstGeom prst="rect">
                  <a:avLst/>
                </a:prstGeom>
                <a:blipFill rotWithShape="0">
                  <a:blip r:embed="rId4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>
                  <a:spLocks noChangeAspect="1"/>
                </p:cNvSpPr>
                <p:nvPr/>
              </p:nvSpPr>
              <p:spPr bwMode="auto">
                <a:xfrm>
                  <a:off x="1135350" y="5606765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606765"/>
                  <a:ext cx="258478" cy="258478"/>
                </a:xfrm>
                <a:prstGeom prst="rect">
                  <a:avLst/>
                </a:prstGeom>
                <a:blipFill rotWithShape="0">
                  <a:blip r:embed="rId4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>
                  <a:spLocks noChangeAspect="1"/>
                </p:cNvSpPr>
                <p:nvPr/>
              </p:nvSpPr>
              <p:spPr bwMode="auto">
                <a:xfrm>
                  <a:off x="1381646" y="5606765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606765"/>
                  <a:ext cx="258478" cy="258478"/>
                </a:xfrm>
                <a:prstGeom prst="rect">
                  <a:avLst/>
                </a:prstGeom>
                <a:blipFill rotWithShape="0">
                  <a:blip r:embed="rId4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>
                  <a:spLocks noChangeAspect="1"/>
                </p:cNvSpPr>
                <p:nvPr/>
              </p:nvSpPr>
              <p:spPr bwMode="auto">
                <a:xfrm>
                  <a:off x="1640124" y="5606765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606765"/>
                  <a:ext cx="258478" cy="258478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>
                  <a:spLocks noChangeAspect="1"/>
                </p:cNvSpPr>
                <p:nvPr/>
              </p:nvSpPr>
              <p:spPr bwMode="auto">
                <a:xfrm>
                  <a:off x="876872" y="586048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860480"/>
                  <a:ext cx="258478" cy="258478"/>
                </a:xfrm>
                <a:prstGeom prst="rect">
                  <a:avLst/>
                </a:prstGeom>
                <a:blipFill rotWithShape="0">
                  <a:blip r:embed="rId4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>
                  <a:spLocks noChangeAspect="1"/>
                </p:cNvSpPr>
                <p:nvPr/>
              </p:nvSpPr>
              <p:spPr bwMode="auto">
                <a:xfrm>
                  <a:off x="1135350" y="5860480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860480"/>
                  <a:ext cx="258478" cy="258478"/>
                </a:xfrm>
                <a:prstGeom prst="rect">
                  <a:avLst/>
                </a:prstGeom>
                <a:blipFill rotWithShape="0">
                  <a:blip r:embed="rId4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>
                  <a:spLocks noChangeAspect="1"/>
                </p:cNvSpPr>
                <p:nvPr/>
              </p:nvSpPr>
              <p:spPr bwMode="auto">
                <a:xfrm>
                  <a:off x="1381646" y="5860480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860480"/>
                  <a:ext cx="258478" cy="258478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/>
                <p:cNvSpPr>
                  <a:spLocks noChangeAspect="1"/>
                </p:cNvSpPr>
                <p:nvPr/>
              </p:nvSpPr>
              <p:spPr bwMode="auto">
                <a:xfrm>
                  <a:off x="1640124" y="5860480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860480"/>
                  <a:ext cx="258478" cy="258478"/>
                </a:xfrm>
                <a:prstGeom prst="rect">
                  <a:avLst/>
                </a:prstGeom>
                <a:blipFill rotWithShape="0">
                  <a:blip r:embed="rId4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>
                  <a:spLocks noChangeAspect="1"/>
                </p:cNvSpPr>
                <p:nvPr/>
              </p:nvSpPr>
              <p:spPr bwMode="auto">
                <a:xfrm>
                  <a:off x="876872" y="6114195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6114195"/>
                  <a:ext cx="258478" cy="258478"/>
                </a:xfrm>
                <a:prstGeom prst="rect">
                  <a:avLst/>
                </a:prstGeom>
                <a:blipFill rotWithShape="0">
                  <a:blip r:embed="rId4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>
                  <a:spLocks noChangeAspect="1"/>
                </p:cNvSpPr>
                <p:nvPr/>
              </p:nvSpPr>
              <p:spPr bwMode="auto">
                <a:xfrm>
                  <a:off x="1135350" y="6114195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6114195"/>
                  <a:ext cx="258478" cy="258478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>
                  <a:spLocks noChangeAspect="1"/>
                </p:cNvSpPr>
                <p:nvPr/>
              </p:nvSpPr>
              <p:spPr bwMode="auto">
                <a:xfrm>
                  <a:off x="1381646" y="6114195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6114195"/>
                  <a:ext cx="258478" cy="258478"/>
                </a:xfrm>
                <a:prstGeom prst="rect">
                  <a:avLst/>
                </a:prstGeom>
                <a:blipFill rotWithShape="0">
                  <a:blip r:embed="rId4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/>
                <p:cNvSpPr>
                  <a:spLocks noChangeAspect="1"/>
                </p:cNvSpPr>
                <p:nvPr/>
              </p:nvSpPr>
              <p:spPr bwMode="auto">
                <a:xfrm>
                  <a:off x="1640124" y="6114195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1" name="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6114195"/>
                  <a:ext cx="258478" cy="258478"/>
                </a:xfrm>
                <a:prstGeom prst="rect">
                  <a:avLst/>
                </a:prstGeom>
                <a:blipFill rotWithShape="0">
                  <a:blip r:embed="rId5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Rectangle 76"/>
            <p:cNvSpPr>
              <a:spLocks noChangeAspect="1"/>
            </p:cNvSpPr>
            <p:nvPr/>
          </p:nvSpPr>
          <p:spPr bwMode="auto">
            <a:xfrm>
              <a:off x="876873" y="5353050"/>
              <a:ext cx="1021730" cy="1019623"/>
            </a:xfrm>
            <a:prstGeom prst="rect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  <p:grpSp>
        <p:nvGrpSpPr>
          <p:cNvPr id="78" name="Group 77"/>
          <p:cNvGrpSpPr>
            <a:grpSpLocks noChangeAspect="1"/>
          </p:cNvGrpSpPr>
          <p:nvPr/>
        </p:nvGrpSpPr>
        <p:grpSpPr>
          <a:xfrm>
            <a:off x="2708265" y="5219909"/>
            <a:ext cx="1378939" cy="1172233"/>
            <a:chOff x="876872" y="5353050"/>
            <a:chExt cx="1021731" cy="10196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/>
                <p:cNvSpPr>
                  <a:spLocks noChangeAspect="1"/>
                </p:cNvSpPr>
                <p:nvPr/>
              </p:nvSpPr>
              <p:spPr bwMode="auto">
                <a:xfrm>
                  <a:off x="876872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9" name="Rectangle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353050"/>
                  <a:ext cx="258478" cy="258478"/>
                </a:xfrm>
                <a:prstGeom prst="rect">
                  <a:avLst/>
                </a:prstGeom>
                <a:blipFill rotWithShape="0">
                  <a:blip r:embed="rId5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/>
                <p:cNvSpPr>
                  <a:spLocks noChangeAspect="1"/>
                </p:cNvSpPr>
                <p:nvPr/>
              </p:nvSpPr>
              <p:spPr bwMode="auto">
                <a:xfrm>
                  <a:off x="1135350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0" name="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353050"/>
                  <a:ext cx="258478" cy="258478"/>
                </a:xfrm>
                <a:prstGeom prst="rect">
                  <a:avLst/>
                </a:prstGeom>
                <a:blipFill rotWithShape="0">
                  <a:blip r:embed="rId5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Rectangle 80"/>
                <p:cNvSpPr>
                  <a:spLocks noChangeAspect="1"/>
                </p:cNvSpPr>
                <p:nvPr/>
              </p:nvSpPr>
              <p:spPr bwMode="auto">
                <a:xfrm>
                  <a:off x="1381646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1" name="Rectangle 8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353050"/>
                  <a:ext cx="258478" cy="258478"/>
                </a:xfrm>
                <a:prstGeom prst="rect">
                  <a:avLst/>
                </a:prstGeom>
                <a:blipFill rotWithShape="0">
                  <a:blip r:embed="rId5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 81"/>
                <p:cNvSpPr>
                  <a:spLocks noChangeAspect="1"/>
                </p:cNvSpPr>
                <p:nvPr/>
              </p:nvSpPr>
              <p:spPr bwMode="auto">
                <a:xfrm>
                  <a:off x="1640124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2" name="Rectangle 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353050"/>
                  <a:ext cx="258478" cy="258478"/>
                </a:xfrm>
                <a:prstGeom prst="rect">
                  <a:avLst/>
                </a:prstGeom>
                <a:blipFill rotWithShape="0">
                  <a:blip r:embed="rId5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>
                  <a:spLocks noChangeAspect="1"/>
                </p:cNvSpPr>
                <p:nvPr/>
              </p:nvSpPr>
              <p:spPr bwMode="auto">
                <a:xfrm>
                  <a:off x="876872" y="5606765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606765"/>
                  <a:ext cx="258478" cy="258478"/>
                </a:xfrm>
                <a:prstGeom prst="rect">
                  <a:avLst/>
                </a:prstGeom>
                <a:blipFill rotWithShape="0">
                  <a:blip r:embed="rId5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>
                  <a:spLocks noChangeAspect="1"/>
                </p:cNvSpPr>
                <p:nvPr/>
              </p:nvSpPr>
              <p:spPr bwMode="auto">
                <a:xfrm>
                  <a:off x="1135350" y="5606765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606765"/>
                  <a:ext cx="258478" cy="258478"/>
                </a:xfrm>
                <a:prstGeom prst="rect">
                  <a:avLst/>
                </a:prstGeom>
                <a:blipFill rotWithShape="0">
                  <a:blip r:embed="rId5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/>
                <p:cNvSpPr>
                  <a:spLocks noChangeAspect="1"/>
                </p:cNvSpPr>
                <p:nvPr/>
              </p:nvSpPr>
              <p:spPr bwMode="auto">
                <a:xfrm>
                  <a:off x="1381646" y="5606765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5" name="Rectangle 8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606765"/>
                  <a:ext cx="258478" cy="258478"/>
                </a:xfrm>
                <a:prstGeom prst="rect">
                  <a:avLst/>
                </a:prstGeom>
                <a:blipFill rotWithShape="0">
                  <a:blip r:embed="rId5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ectangle 85"/>
                <p:cNvSpPr>
                  <a:spLocks noChangeAspect="1"/>
                </p:cNvSpPr>
                <p:nvPr/>
              </p:nvSpPr>
              <p:spPr bwMode="auto">
                <a:xfrm>
                  <a:off x="1640124" y="5606765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6" name="Rectangle 8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606765"/>
                  <a:ext cx="258478" cy="258478"/>
                </a:xfrm>
                <a:prstGeom prst="rect">
                  <a:avLst/>
                </a:prstGeom>
                <a:blipFill rotWithShape="0">
                  <a:blip r:embed="rId5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ectangle 86"/>
                <p:cNvSpPr>
                  <a:spLocks noChangeAspect="1"/>
                </p:cNvSpPr>
                <p:nvPr/>
              </p:nvSpPr>
              <p:spPr bwMode="auto">
                <a:xfrm>
                  <a:off x="876872" y="586048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7" name="Rectangle 8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860480"/>
                  <a:ext cx="258478" cy="258478"/>
                </a:xfrm>
                <a:prstGeom prst="rect">
                  <a:avLst/>
                </a:prstGeom>
                <a:blipFill rotWithShape="0">
                  <a:blip r:embed="rId5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/>
                <p:cNvSpPr>
                  <a:spLocks noChangeAspect="1"/>
                </p:cNvSpPr>
                <p:nvPr/>
              </p:nvSpPr>
              <p:spPr bwMode="auto">
                <a:xfrm>
                  <a:off x="1135350" y="5860480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8" name="Rectangle 8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860480"/>
                  <a:ext cx="258478" cy="258478"/>
                </a:xfrm>
                <a:prstGeom prst="rect">
                  <a:avLst/>
                </a:prstGeom>
                <a:blipFill rotWithShape="0">
                  <a:blip r:embed="rId5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>
                  <a:spLocks noChangeAspect="1"/>
                </p:cNvSpPr>
                <p:nvPr/>
              </p:nvSpPr>
              <p:spPr bwMode="auto">
                <a:xfrm>
                  <a:off x="1381646" y="5860480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9" name="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860480"/>
                  <a:ext cx="258478" cy="258478"/>
                </a:xfrm>
                <a:prstGeom prst="rect">
                  <a:avLst/>
                </a:prstGeom>
                <a:blipFill rotWithShape="0">
                  <a:blip r:embed="rId5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>
                  <a:spLocks noChangeAspect="1"/>
                </p:cNvSpPr>
                <p:nvPr/>
              </p:nvSpPr>
              <p:spPr bwMode="auto">
                <a:xfrm>
                  <a:off x="1640124" y="5860480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860480"/>
                  <a:ext cx="258478" cy="258478"/>
                </a:xfrm>
                <a:prstGeom prst="rect">
                  <a:avLst/>
                </a:prstGeom>
                <a:blipFill rotWithShape="0">
                  <a:blip r:embed="rId6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/>
                <p:cNvSpPr>
                  <a:spLocks noChangeAspect="1"/>
                </p:cNvSpPr>
                <p:nvPr/>
              </p:nvSpPr>
              <p:spPr bwMode="auto">
                <a:xfrm>
                  <a:off x="876872" y="6114195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1" name="Rectangle 9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6114195"/>
                  <a:ext cx="258478" cy="258478"/>
                </a:xfrm>
                <a:prstGeom prst="rect">
                  <a:avLst/>
                </a:prstGeom>
                <a:blipFill rotWithShape="0">
                  <a:blip r:embed="rId5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/>
                <p:cNvSpPr>
                  <a:spLocks noChangeAspect="1"/>
                </p:cNvSpPr>
                <p:nvPr/>
              </p:nvSpPr>
              <p:spPr bwMode="auto">
                <a:xfrm>
                  <a:off x="1135350" y="6114195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2" name="Rectangle 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6114195"/>
                  <a:ext cx="258478" cy="258478"/>
                </a:xfrm>
                <a:prstGeom prst="rect">
                  <a:avLst/>
                </a:prstGeom>
                <a:blipFill rotWithShape="0">
                  <a:blip r:embed="rId6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ectangle 92"/>
                <p:cNvSpPr>
                  <a:spLocks noChangeAspect="1"/>
                </p:cNvSpPr>
                <p:nvPr/>
              </p:nvSpPr>
              <p:spPr bwMode="auto">
                <a:xfrm>
                  <a:off x="1381646" y="6114195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3" name="Rectangle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6114195"/>
                  <a:ext cx="258478" cy="258478"/>
                </a:xfrm>
                <a:prstGeom prst="rect">
                  <a:avLst/>
                </a:prstGeom>
                <a:blipFill rotWithShape="0">
                  <a:blip r:embed="rId6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Rectangle 93"/>
                <p:cNvSpPr>
                  <a:spLocks noChangeAspect="1"/>
                </p:cNvSpPr>
                <p:nvPr/>
              </p:nvSpPr>
              <p:spPr bwMode="auto">
                <a:xfrm>
                  <a:off x="1640124" y="6114195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4" name="Rectangle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6114195"/>
                  <a:ext cx="258478" cy="258478"/>
                </a:xfrm>
                <a:prstGeom prst="rect">
                  <a:avLst/>
                </a:prstGeom>
                <a:blipFill rotWithShape="0">
                  <a:blip r:embed="rId6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5" name="Rectangle 94"/>
            <p:cNvSpPr>
              <a:spLocks noChangeAspect="1"/>
            </p:cNvSpPr>
            <p:nvPr/>
          </p:nvSpPr>
          <p:spPr bwMode="auto">
            <a:xfrm>
              <a:off x="876873" y="5353050"/>
              <a:ext cx="1021730" cy="1019623"/>
            </a:xfrm>
            <a:prstGeom prst="rect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177604" y="4988326"/>
            <a:ext cx="1727784" cy="1463539"/>
            <a:chOff x="4547404" y="4933515"/>
            <a:chExt cx="1727784" cy="14635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/>
                <p:cNvSpPr>
                  <a:spLocks noChangeAspec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blipFill rotWithShape="0">
                  <a:blip r:embed="rId6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>
                  <a:spLocks noChangeAspec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8" name="Rectangle 9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blipFill rotWithShape="0">
                  <a:blip r:embed="rId5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/>
                <p:cNvSpPr>
                  <a:spLocks noChangeAspec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9" name="Rectangle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blipFill rotWithShape="0">
                  <a:blip r:embed="rId5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/>
                <p:cNvSpPr>
                  <a:spLocks noChangeAspec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0" name="Rectangle 9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blipFill rotWithShape="0">
                  <a:blip r:embed="rId5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/>
                <p:cNvSpPr>
                  <a:spLocks noChangeAspec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1" name="Rectangle 10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blipFill rotWithShape="0">
                  <a:blip r:embed="rId5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/>
                <p:cNvSpPr>
                  <a:spLocks noChangeAspec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2" name="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blipFill rotWithShape="0">
                  <a:blip r:embed="rId6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/>
                <p:cNvSpPr>
                  <a:spLocks noChangeAspec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3" name="Rectangle 10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blipFill rotWithShape="0">
                  <a:blip r:embed="rId5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/>
                <p:cNvSpPr>
                  <a:spLocks noChangeAspec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4" name="Rectangle 10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blipFill rotWithShape="0">
                  <a:blip r:embed="rId5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>
                  <a:spLocks noChangeAspec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blipFill rotWithShape="0">
                  <a:blip r:embed="rId5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ectangle 105"/>
                <p:cNvSpPr>
                  <a:spLocks noChangeAspec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6" name="Rectangle 10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blipFill rotWithShape="0">
                  <a:blip r:embed="rId5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Rectangle 106"/>
                <p:cNvSpPr>
                  <a:spLocks noChangeAspec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7" name="Rectangle 10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blipFill rotWithShape="0">
                  <a:blip r:embed="rId5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Rectangle 107"/>
                <p:cNvSpPr>
                  <a:spLocks noChangeAspec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8" name="Rectangle 1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blipFill rotWithShape="0">
                  <a:blip r:embed="rId6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/>
                <p:cNvSpPr>
                  <a:spLocks noChangeAspec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9" name="Rectangle 10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blipFill rotWithShape="0">
                  <a:blip r:embed="rId6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/>
                <p:cNvSpPr>
                  <a:spLocks noChangeAspec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0" name="Rectangle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blipFill rotWithShape="0">
                  <a:blip r:embed="rId6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/>
                <p:cNvSpPr>
                  <a:spLocks noChangeAspec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1" name="Rectangle 1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blipFill rotWithShape="0">
                  <a:blip r:embed="rId6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Rectangle 111"/>
                <p:cNvSpPr>
                  <a:spLocks noChangeAspec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2" name="Rectangle 1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blipFill rotWithShape="0">
                  <a:blip r:embed="rId6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/>
                <p:cNvSpPr>
                  <a:spLocks noChangeAspec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4" name="Rectangle 1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blipFill rotWithShape="0">
                  <a:blip r:embed="rId6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/>
                <p:cNvSpPr>
                  <a:spLocks noChangeAspec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5" name="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blipFill rotWithShape="0">
                  <a:blip r:embed="rId6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Rectangle 115"/>
                <p:cNvSpPr>
                  <a:spLocks noChangeAspec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6" name="Rectangle 1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blipFill rotWithShape="0">
                  <a:blip r:embed="rId6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Rectangle 116"/>
                <p:cNvSpPr>
                  <a:spLocks noChangeAspec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7" name="Rectangle 1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blipFill rotWithShape="0">
                  <a:blip r:embed="rId7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Rectangle 117"/>
                <p:cNvSpPr>
                  <a:spLocks noChangeAspec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8" name="Rectangle 1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blipFill rotWithShape="0">
                  <a:blip r:embed="rId7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/>
                <p:cNvSpPr>
                  <a:spLocks noChangeAspec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blipFill rotWithShape="0">
                  <a:blip r:embed="rId6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Rectangle 119"/>
                <p:cNvSpPr>
                  <a:spLocks noChangeAspec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0" name="Rectangle 1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blipFill rotWithShape="0">
                  <a:blip r:embed="rId7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Rectangle 120"/>
                <p:cNvSpPr>
                  <a:spLocks noChangeAspec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1" name="Rectangle 1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blipFill rotWithShape="0">
                  <a:blip r:embed="rId7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Rectangle 121"/>
                <p:cNvSpPr>
                  <a:spLocks noChangeAspec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2" name="Rectangle 1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blipFill rotWithShape="0">
                  <a:blip r:embed="rId7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3" name="Rectangle 112"/>
            <p:cNvSpPr>
              <a:spLocks noChangeAspect="1"/>
            </p:cNvSpPr>
            <p:nvPr/>
          </p:nvSpPr>
          <p:spPr bwMode="auto">
            <a:xfrm>
              <a:off x="4547404" y="4933515"/>
              <a:ext cx="1727784" cy="1460254"/>
            </a:xfrm>
            <a:prstGeom prst="rect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4866640" y="4972639"/>
            <a:ext cx="1727784" cy="1463539"/>
            <a:chOff x="4547404" y="4933515"/>
            <a:chExt cx="1727784" cy="14635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Rectangle 123"/>
                <p:cNvSpPr>
                  <a:spLocks noChangeAspec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⋆ 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4" name="Rectangle 1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blipFill rotWithShape="0">
                  <a:blip r:embed="rId7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Rectangle 124"/>
                <p:cNvSpPr>
                  <a:spLocks noChangeAspec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5" name="Rectangle 1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blipFill rotWithShape="0">
                  <a:blip r:embed="rId7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Rectangle 125"/>
                <p:cNvSpPr>
                  <a:spLocks noChangeAspec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6" name="Rectangle 1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blipFill rotWithShape="0">
                  <a:blip r:embed="rId4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Rectangle 126"/>
                <p:cNvSpPr>
                  <a:spLocks noChangeAspec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7" name="Rectangle 1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blipFill rotWithShape="0">
                  <a:blip r:embed="rId4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Rectangle 127"/>
                <p:cNvSpPr>
                  <a:spLocks noChangeAspec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8" name="Rectangle 1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blipFill rotWithShape="0">
                  <a:blip r:embed="rId4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Rectangle 128"/>
                <p:cNvSpPr>
                  <a:spLocks noChangeAspec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9" name="Rectangle 1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blipFill rotWithShape="0">
                  <a:blip r:embed="rId4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ectangle 129"/>
                <p:cNvSpPr>
                  <a:spLocks noChangeAspec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0" name="Rectangle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blipFill rotWithShape="0">
                  <a:blip r:embed="rId4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Rectangle 130"/>
                <p:cNvSpPr>
                  <a:spLocks noChangeAspec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1" name="Rectangle 1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Rectangle 131"/>
                <p:cNvSpPr>
                  <a:spLocks noChangeAspec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2" name="Rectangle 1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blipFill rotWithShape="0">
                  <a:blip r:embed="rId7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Rectangle 132"/>
                <p:cNvSpPr>
                  <a:spLocks noChangeAspec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3" name="Rectangle 1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blipFill rotWithShape="0">
                  <a:blip r:embed="rId4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Rectangle 133"/>
                <p:cNvSpPr>
                  <a:spLocks noChangeAspec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4" name="Rectangle 1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Rectangle 134"/>
                <p:cNvSpPr>
                  <a:spLocks noChangeAspec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5" name="Rectangle 1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blipFill rotWithShape="0">
                  <a:blip r:embed="rId7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Rectangle 135"/>
                <p:cNvSpPr>
                  <a:spLocks noChangeAspec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6" name="Rectangle 1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blipFill rotWithShape="0">
                  <a:blip r:embed="rId7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Rectangle 136"/>
                <p:cNvSpPr>
                  <a:spLocks noChangeAspec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7" name="Rectangle 1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blipFill rotWithShape="0">
                  <a:blip r:embed="rId7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ectangle 137"/>
                <p:cNvSpPr>
                  <a:spLocks noChangeAspec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8" name="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blipFill rotWithShape="0">
                  <a:blip r:embed="rId8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Rectangle 138"/>
                <p:cNvSpPr>
                  <a:spLocks noChangeAspec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blipFill rotWithShape="0">
                  <a:blip r:embed="rId8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Rectangle 139"/>
                <p:cNvSpPr>
                  <a:spLocks noChangeAspec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0" name="Rectangle 1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blipFill rotWithShape="0">
                  <a:blip r:embed="rId8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Rectangle 140"/>
                <p:cNvSpPr>
                  <a:spLocks noChangeAspec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1" name="Rectangle 1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blipFill rotWithShape="0">
                  <a:blip r:embed="rId7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Rectangle 141"/>
                <p:cNvSpPr>
                  <a:spLocks noChangeAspec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2" name="Rectangle 1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blipFill rotWithShape="0">
                  <a:blip r:embed="rId4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Rectangle 142"/>
                <p:cNvSpPr>
                  <a:spLocks noChangeAspec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3" name="Rectangle 1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blipFill rotWithShape="0">
                  <a:blip r:embed="rId8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4" name="Rectangle 143"/>
                <p:cNvSpPr>
                  <a:spLocks noChangeAspec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4" name="Rectangle 1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blipFill rotWithShape="0">
                  <a:blip r:embed="rId8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Rectangle 144"/>
                <p:cNvSpPr>
                  <a:spLocks noChangeAspec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5" name="Rectangle 1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blipFill rotWithShape="0">
                  <a:blip r:embed="rId8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ectangle 145"/>
                <p:cNvSpPr>
                  <a:spLocks noChangeAspec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6" name="Rectangle 1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blipFill rotWithShape="0">
                  <a:blip r:embed="rId8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Rectangle 146"/>
                <p:cNvSpPr>
                  <a:spLocks noChangeAspec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7" name="Rectangle 1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blipFill rotWithShape="0">
                  <a:blip r:embed="rId8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Rectangle 147"/>
                <p:cNvSpPr>
                  <a:spLocks noChangeAspec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8" name="Rectangle 1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blipFill rotWithShape="0">
                  <a:blip r:embed="rId8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9" name="Rectangle 148"/>
            <p:cNvSpPr>
              <a:spLocks noChangeAspect="1"/>
            </p:cNvSpPr>
            <p:nvPr/>
          </p:nvSpPr>
          <p:spPr bwMode="auto">
            <a:xfrm>
              <a:off x="4547404" y="4933515"/>
              <a:ext cx="1727784" cy="1460254"/>
            </a:xfrm>
            <a:prstGeom prst="rect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9496755" y="4988161"/>
            <a:ext cx="1727784" cy="1463539"/>
            <a:chOff x="4547404" y="4933515"/>
            <a:chExt cx="1727784" cy="14635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1" name="Rectangle 150"/>
                <p:cNvSpPr>
                  <a:spLocks noChangeAspec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⊡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1" name="Rectangle 1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blipFill rotWithShape="0">
                  <a:blip r:embed="rId8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2" name="Rectangle 151"/>
                <p:cNvSpPr>
                  <a:spLocks noChangeAspec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2" name="Rectangle 1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blipFill rotWithShape="0">
                  <a:blip r:embed="rId4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Rectangle 152"/>
                <p:cNvSpPr>
                  <a:spLocks noChangeAspec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3" name="Rectangle 1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blipFill rotWithShape="0">
                  <a:blip r:embed="rId7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4" name="Rectangle 153"/>
                <p:cNvSpPr>
                  <a:spLocks noChangeAspec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4" name="Rectangle 1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blipFill rotWithShape="0">
                  <a:blip r:embed="rId8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Rectangle 154"/>
                <p:cNvSpPr>
                  <a:spLocks noChangeAspec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5" name="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blipFill rotWithShape="0">
                  <a:blip r:embed="rId8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6" name="Rectangle 155"/>
                <p:cNvSpPr>
                  <a:spLocks noChangeAspec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6" name="Rectangle 1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blipFill rotWithShape="0">
                  <a:blip r:embed="rId4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ectangle 156"/>
                <p:cNvSpPr>
                  <a:spLocks noChangeAspec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7" name="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blipFill rotWithShape="0">
                  <a:blip r:embed="rId4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Rectangle 157"/>
                <p:cNvSpPr>
                  <a:spLocks noChangeAspec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8" name="Rectangle 1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blipFill rotWithShape="0">
                  <a:blip r:embed="rId9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Rectangle 158"/>
                <p:cNvSpPr>
                  <a:spLocks noChangeAspec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9" name="Rectangle 1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blipFill rotWithShape="0">
                  <a:blip r:embed="rId9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Rectangle 159"/>
                <p:cNvSpPr>
                  <a:spLocks noChangeAspec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0" name="Rectangle 1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blipFill rotWithShape="0">
                  <a:blip r:embed="rId4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Rectangle 160"/>
                <p:cNvSpPr>
                  <a:spLocks noChangeAspec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1" name="Rectangle 1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blipFill rotWithShape="0">
                  <a:blip r:embed="rId4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" name="Rectangle 161"/>
                <p:cNvSpPr>
                  <a:spLocks noChangeAspec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2" name="Rectangle 1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blipFill rotWithShape="0">
                  <a:blip r:embed="rId9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Rectangle 162"/>
                <p:cNvSpPr>
                  <a:spLocks noChangeAspec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3" name="Rectangle 1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blipFill rotWithShape="0">
                  <a:blip r:embed="rId9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Rectangle 163"/>
                <p:cNvSpPr>
                  <a:spLocks noChangeAspec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blipFill rotWithShape="0">
                  <a:blip r:embed="rId7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5" name="Rectangle 164"/>
                <p:cNvSpPr>
                  <a:spLocks noChangeAspec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5" name="Rectangle 1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blipFill rotWithShape="0">
                  <a:blip r:embed="rId8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6" name="Rectangle 165"/>
                <p:cNvSpPr>
                  <a:spLocks noChangeAspec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6" name="Rectangle 1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blipFill rotWithShape="0">
                  <a:blip r:embed="rId9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7" name="Rectangle 166"/>
                <p:cNvSpPr>
                  <a:spLocks noChangeAspec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7" name="Rectangle 1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blipFill rotWithShape="0">
                  <a:blip r:embed="rId9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Rectangle 167"/>
                <p:cNvSpPr>
                  <a:spLocks noChangeAspec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8" name="Rectangle 1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blipFill rotWithShape="0">
                  <a:blip r:embed="rId9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9" name="Rectangle 168"/>
                <p:cNvSpPr>
                  <a:spLocks noChangeAspec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9" name="Rectangle 1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blipFill rotWithShape="0">
                  <a:blip r:embed="rId9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Rectangle 169"/>
                <p:cNvSpPr>
                  <a:spLocks noChangeAspec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blipFill rotWithShape="0">
                  <a:blip r:embed="rId8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1" name="Rectangle 170"/>
                <p:cNvSpPr>
                  <a:spLocks noChangeAspec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1" name="Rectangle 1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blipFill rotWithShape="0">
                  <a:blip r:embed="rId9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2" name="Rectangle 171"/>
                <p:cNvSpPr>
                  <a:spLocks noChangeAspec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2" name="Rectangle 1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blipFill rotWithShape="0">
                  <a:blip r:embed="rId9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" name="Rectangle 172"/>
                <p:cNvSpPr>
                  <a:spLocks noChangeAspec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3" name="Rectangle 17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blipFill rotWithShape="0">
                  <a:blip r:embed="rId7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Rectangle 173"/>
                <p:cNvSpPr>
                  <a:spLocks noChangeAspec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4" name="Rectangle 1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blipFill rotWithShape="0">
                  <a:blip r:embed="rId10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Rectangle 174"/>
                <p:cNvSpPr>
                  <a:spLocks noChangeAspec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blipFill rotWithShape="0">
                  <a:blip r:embed="rId8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6" name="Rectangle 175"/>
            <p:cNvSpPr>
              <a:spLocks noChangeAspect="1"/>
            </p:cNvSpPr>
            <p:nvPr/>
          </p:nvSpPr>
          <p:spPr bwMode="auto">
            <a:xfrm>
              <a:off x="4547404" y="4933515"/>
              <a:ext cx="1727784" cy="1460254"/>
            </a:xfrm>
            <a:prstGeom prst="rect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TextBox 176"/>
              <p:cNvSpPr txBox="1"/>
              <p:nvPr/>
            </p:nvSpPr>
            <p:spPr>
              <a:xfrm>
                <a:off x="4578233" y="4075903"/>
                <a:ext cx="16415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3⋅6=18=1 </m:t>
                      </m:r>
                      <m:d>
                        <m:dPr>
                          <m:ctrlPr>
                            <a:rPr lang="nb-NO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17</m:t>
                          </m:r>
                        </m:e>
                      </m:d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7" name="TextBox 1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233" y="4075903"/>
                <a:ext cx="1641540" cy="184666"/>
              </a:xfrm>
              <a:prstGeom prst="rect">
                <a:avLst/>
              </a:prstGeom>
              <a:blipFill rotWithShape="0">
                <a:blip r:embed="rId101"/>
                <a:stretch>
                  <a:fillRect l="-148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TextBox 179"/>
              <p:cNvSpPr txBox="1"/>
              <p:nvPr/>
            </p:nvSpPr>
            <p:spPr>
              <a:xfrm>
                <a:off x="7814425" y="3178490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80" name="TextBox 1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4425" y="3178490"/>
                <a:ext cx="409536" cy="184666"/>
              </a:xfrm>
              <a:prstGeom prst="rect">
                <a:avLst/>
              </a:prstGeom>
              <a:blipFill rotWithShape="0">
                <a:blip r:embed="rId102"/>
                <a:stretch>
                  <a:fillRect l="-4478" r="-7463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/>
              <p:cNvSpPr txBox="1"/>
              <p:nvPr/>
            </p:nvSpPr>
            <p:spPr>
              <a:xfrm>
                <a:off x="7814425" y="2265328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81" name="TextBox 1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4425" y="2265328"/>
                <a:ext cx="409536" cy="184666"/>
              </a:xfrm>
              <a:prstGeom prst="rect">
                <a:avLst/>
              </a:prstGeom>
              <a:blipFill rotWithShape="0">
                <a:blip r:embed="rId102"/>
                <a:stretch>
                  <a:fillRect l="-4478" r="-746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/>
              <p:cNvSpPr txBox="1"/>
              <p:nvPr/>
            </p:nvSpPr>
            <p:spPr>
              <a:xfrm>
                <a:off x="6837811" y="3554802"/>
                <a:ext cx="7670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82" name="TextBox 1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3554802"/>
                <a:ext cx="767005" cy="276999"/>
              </a:xfrm>
              <a:prstGeom prst="rect">
                <a:avLst/>
              </a:prstGeom>
              <a:blipFill rotWithShape="0">
                <a:blip r:embed="rId103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3" name="TextBox 182"/>
          <p:cNvSpPr txBox="1"/>
          <p:nvPr/>
        </p:nvSpPr>
        <p:spPr>
          <a:xfrm>
            <a:off x="7814425" y="3592782"/>
            <a:ext cx="192360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What's the identity element?</a:t>
            </a:r>
          </a:p>
        </p:txBody>
      </p:sp>
    </p:spTree>
    <p:extLst>
      <p:ext uri="{BB962C8B-B14F-4D97-AF65-F5344CB8AC3E}">
        <p14:creationId xmlns:p14="http://schemas.microsoft.com/office/powerpoint/2010/main" val="89588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5" grpId="0"/>
      <p:bldP spid="17" grpId="0"/>
      <p:bldP spid="18" grpId="0"/>
      <p:bldP spid="19" grpId="0"/>
      <p:bldP spid="20" grpId="0"/>
      <p:bldP spid="22" grpId="0"/>
      <p:bldP spid="24" grpId="0"/>
      <p:bldP spid="29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4" grpId="0"/>
      <p:bldP spid="45" grpId="0"/>
      <p:bldP spid="46" grpId="0"/>
      <p:bldP spid="47" grpId="0"/>
      <p:bldP spid="50" grpId="0"/>
      <p:bldP spid="51" grpId="0"/>
      <p:bldP spid="54" grpId="0"/>
      <p:bldP spid="55" grpId="0"/>
      <p:bldP spid="40" grpId="0"/>
      <p:bldP spid="48" grpId="0"/>
      <p:bldP spid="177" grpId="0"/>
      <p:bldP spid="180" grpId="0"/>
      <p:bldP spid="181" grpId="0"/>
      <p:bldP spid="182" grpId="0"/>
      <p:bldP spid="1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575335" y="4046194"/>
                <a:ext cx="254896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⋯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⋯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335" y="4046194"/>
                <a:ext cx="2548968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</a:t>
            </a:r>
            <a:r>
              <a:rPr lang="en-US" dirty="0" err="1"/>
              <a:t>exponentation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54752" y="1418204"/>
                <a:ext cx="1271043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52" y="1418204"/>
                <a:ext cx="1271043" cy="451277"/>
              </a:xfrm>
              <a:prstGeom prst="rect">
                <a:avLst/>
              </a:prstGeom>
              <a:blipFill rotWithShape="0">
                <a:blip r:embed="rId3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43675" y="2205085"/>
                <a:ext cx="2590154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⋆⋯⋆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675" y="2205085"/>
                <a:ext cx="2590154" cy="451277"/>
              </a:xfrm>
              <a:prstGeom prst="rect">
                <a:avLst/>
              </a:prstGeom>
              <a:blipFill rotWithShape="0">
                <a:blip r:embed="rId4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/>
          <p:cNvSpPr/>
          <p:nvPr/>
        </p:nvSpPr>
        <p:spPr>
          <a:xfrm rot="5400000">
            <a:off x="2242057" y="1721978"/>
            <a:ext cx="135509" cy="122872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61536" y="1976453"/>
                <a:ext cx="3779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536" y="1976453"/>
                <a:ext cx="377939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40891" y="2991966"/>
                <a:ext cx="1777289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91" y="2991966"/>
                <a:ext cx="1777289" cy="451277"/>
              </a:xfrm>
              <a:prstGeom prst="rect">
                <a:avLst/>
              </a:prstGeom>
              <a:blipFill rotWithShape="0">
                <a:blip r:embed="rId6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3858" y="4018988"/>
                <a:ext cx="1034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858" y="4018988"/>
                <a:ext cx="1034322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/>
          <p:cNvSpPr/>
          <p:nvPr/>
        </p:nvSpPr>
        <p:spPr>
          <a:xfrm rot="5400000">
            <a:off x="3348081" y="3601875"/>
            <a:ext cx="135509" cy="915327"/>
          </a:xfrm>
          <a:prstGeom prst="leftBrace">
            <a:avLst>
              <a:gd name="adj1" fmla="val 74056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84923" y="3680270"/>
                <a:ext cx="2483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923" y="3680270"/>
                <a:ext cx="248349" cy="338554"/>
              </a:xfrm>
              <a:prstGeom prst="rect">
                <a:avLst/>
              </a:prstGeom>
              <a:blipFill rotWithShape="0">
                <a:blip r:embed="rId8"/>
                <a:stretch>
                  <a:fillRect r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/>
          <p:cNvSpPr/>
          <p:nvPr/>
        </p:nvSpPr>
        <p:spPr>
          <a:xfrm rot="5400000">
            <a:off x="4495910" y="3591757"/>
            <a:ext cx="135509" cy="926305"/>
          </a:xfrm>
          <a:prstGeom prst="leftBrace">
            <a:avLst>
              <a:gd name="adj1" fmla="val 84598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02777" y="3680270"/>
                <a:ext cx="3975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2777" y="3680270"/>
                <a:ext cx="397588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/>
          <p:cNvSpPr/>
          <p:nvPr/>
        </p:nvSpPr>
        <p:spPr>
          <a:xfrm rot="16200000">
            <a:off x="3881766" y="3448810"/>
            <a:ext cx="174766" cy="2115341"/>
          </a:xfrm>
          <a:prstGeom prst="leftBrace">
            <a:avLst>
              <a:gd name="adj1" fmla="val 105687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630724" y="4591817"/>
                <a:ext cx="8286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724" y="4591817"/>
                <a:ext cx="828639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07575" y="4046849"/>
                <a:ext cx="10343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575" y="4046849"/>
                <a:ext cx="1034322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954752" y="4046194"/>
            <a:ext cx="95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Fact: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67713" y="1582350"/>
                <a:ext cx="8203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713" y="1582350"/>
                <a:ext cx="82038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88095" y="1583726"/>
                <a:ext cx="4164253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"3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"=3+3+3+⋯+3=</m:t>
                      </m:r>
                      <m:r>
                        <a:rPr lang="nb-NO" b="0" i="1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095" y="1583726"/>
                <a:ext cx="4164253" cy="3724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eft Brace 20"/>
          <p:cNvSpPr/>
          <p:nvPr/>
        </p:nvSpPr>
        <p:spPr>
          <a:xfrm rot="5400000">
            <a:off x="9114345" y="638235"/>
            <a:ext cx="135509" cy="1790700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993129" y="1158053"/>
                <a:ext cx="3779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sz="14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3129" y="1158053"/>
                <a:ext cx="377939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957750" y="5279372"/>
            <a:ext cx="95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Fact: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900796" y="5279372"/>
                <a:ext cx="2865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𝑛𝑚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796" y="5279372"/>
                <a:ext cx="2865396" cy="369332"/>
              </a:xfrm>
              <a:prstGeom prst="rect">
                <a:avLst/>
              </a:prstGeom>
              <a:blipFill rotWithShape="0">
                <a:blip r:embed="rId1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567713" y="3159993"/>
            <a:ext cx="2689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Multiplicative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629400" y="3630984"/>
                <a:ext cx="34480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nb-NO" sz="1600" b="0" dirty="0"/>
              </a:p>
              <a:p>
                <a:r>
                  <a:rPr lang="en-US" sz="1600" dirty="0"/>
                  <a:t>  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3630984"/>
                <a:ext cx="3448050" cy="5847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6585532" y="4853891"/>
            <a:ext cx="2689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Additive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647219" y="5305832"/>
                <a:ext cx="34480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600" b="0" dirty="0"/>
              </a:p>
              <a:p>
                <a:r>
                  <a:rPr lang="en-US" sz="1600" dirty="0"/>
                  <a:t>  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219" y="5305832"/>
                <a:ext cx="3448050" cy="5847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/>
          <p:cNvSpPr/>
          <p:nvPr/>
        </p:nvSpPr>
        <p:spPr bwMode="auto">
          <a:xfrm>
            <a:off x="8120061" y="3661220"/>
            <a:ext cx="352425" cy="31018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Oval 30"/>
          <p:cNvSpPr/>
          <p:nvPr/>
        </p:nvSpPr>
        <p:spPr bwMode="auto">
          <a:xfrm>
            <a:off x="8607564" y="3889959"/>
            <a:ext cx="352425" cy="31018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Oval 31"/>
          <p:cNvSpPr/>
          <p:nvPr/>
        </p:nvSpPr>
        <p:spPr bwMode="auto">
          <a:xfrm>
            <a:off x="8120061" y="5305833"/>
            <a:ext cx="623889" cy="342872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3" name="Oval 32"/>
          <p:cNvSpPr/>
          <p:nvPr/>
        </p:nvSpPr>
        <p:spPr bwMode="auto">
          <a:xfrm>
            <a:off x="8659752" y="5552053"/>
            <a:ext cx="522346" cy="38348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9640490" y="4477377"/>
            <a:ext cx="168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just notation!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9032420" y="4175404"/>
            <a:ext cx="608070" cy="3602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8993129" y="4782103"/>
            <a:ext cx="608070" cy="6819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43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/>
      <p:bldP spid="8" grpId="0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/>
      <p:bldP spid="18" grpId="0"/>
      <p:bldP spid="19" grpId="0"/>
      <p:bldP spid="20" grpId="0"/>
      <p:bldP spid="21" grpId="0" animBg="1"/>
      <p:bldP spid="22" grpId="0"/>
      <p:bldP spid="23" grpId="0"/>
      <p:bldP spid="24" grpId="0"/>
      <p:bldP spid="25" grpId="0"/>
      <p:bldP spid="26" grpId="0"/>
      <p:bldP spid="28" grpId="0"/>
      <p:bldP spid="29" grpId="0"/>
      <p:bldP spid="30" grpId="0" animBg="1"/>
      <p:bldP spid="31" grpId="0" animBg="1"/>
      <p:bldP spid="32" grpId="0" animBg="1"/>
      <p:bldP spid="33" grpId="0" animBg="1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groups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789" y="2460100"/>
            <a:ext cx="36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Proof (abelian case):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9232" y="3025560"/>
                <a:ext cx="312371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Suppose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32" y="3025560"/>
                <a:ext cx="3123710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97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637805" y="1187114"/>
                <a:ext cx="6867895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</a:t>
                </a:r>
                <a:r>
                  <a:rPr lang="en-US" dirty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,⋆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805" y="1187114"/>
                <a:ext cx="6867895" cy="112817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642611" y="5778263"/>
                <a:ext cx="6863090" cy="73986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Corollary:</a:t>
                </a:r>
                <a:r>
                  <a:rPr lang="en-US" dirty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</m:fNam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b="1" i="1" smtClean="0">
                                        <a:latin typeface="Cambria Math" panose="02040503050406030204" pitchFamily="18" charset="0"/>
                                      </a:rPr>
                                      <m:t>𝑮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611" y="5778263"/>
                <a:ext cx="6863090" cy="739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15085" y="3541220"/>
                <a:ext cx="5823840" cy="358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/>
                  <a:t>1)      		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 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085" y="3541220"/>
                <a:ext cx="5823840" cy="358368"/>
              </a:xfrm>
              <a:prstGeom prst="rect">
                <a:avLst/>
              </a:prstGeom>
              <a:blipFill rotWithShape="0">
                <a:blip r:embed="rId5"/>
                <a:stretch>
                  <a:fillRect l="-628"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15084" y="4055365"/>
                <a:ext cx="572567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/>
                  <a:t>2)     		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 =   {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084" y="4055365"/>
                <a:ext cx="5725675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639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/>
          <p:cNvSpPr txBox="1"/>
          <p:nvPr/>
        </p:nvSpPr>
        <p:spPr>
          <a:xfrm>
            <a:off x="815084" y="4590046"/>
            <a:ext cx="470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3) 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291835" y="4646431"/>
                <a:ext cx="1580042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835" y="4646431"/>
                <a:ext cx="1580042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4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 bwMode="auto">
          <a:xfrm flipH="1">
            <a:off x="1611497" y="4685003"/>
            <a:ext cx="166688" cy="25095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 flipH="1">
            <a:off x="4919411" y="4689683"/>
            <a:ext cx="166688" cy="25095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/>
          <p:nvPr/>
        </p:nvCxnSpPr>
        <p:spPr bwMode="auto">
          <a:xfrm flipH="1">
            <a:off x="1830136" y="4685003"/>
            <a:ext cx="166688" cy="25095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flipH="1">
            <a:off x="2275418" y="4685003"/>
            <a:ext cx="166688" cy="25095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/>
          <p:cNvCxnSpPr/>
          <p:nvPr/>
        </p:nvCxnSpPr>
        <p:spPr bwMode="auto">
          <a:xfrm flipH="1">
            <a:off x="5111259" y="4685003"/>
            <a:ext cx="166688" cy="25095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flipH="1">
            <a:off x="5570752" y="4685003"/>
            <a:ext cx="166688" cy="25095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15084" y="5155506"/>
                <a:ext cx="1278279" cy="338554"/>
              </a:xfrm>
              <a:prstGeom prst="rect">
                <a:avLst/>
              </a:prstGeom>
              <a:noFill/>
            </p:spPr>
            <p:txBody>
              <a:bodyPr wrap="none" lIns="90000" tIns="0" rIns="0" bIns="0" rtlCol="0">
                <a:noAutofit/>
              </a:bodyPr>
              <a:lstStyle/>
              <a:p>
                <a:r>
                  <a:rPr lang="nb-NO" sz="1600" b="0" dirty="0"/>
                  <a:t>4)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084" y="5155506"/>
                <a:ext cx="1278279" cy="338554"/>
              </a:xfrm>
              <a:prstGeom prst="rect">
                <a:avLst/>
              </a:prstGeom>
              <a:blipFill rotWithShape="0">
                <a:blip r:embed="rId8"/>
                <a:stretch>
                  <a:fillRect l="-2871" t="-20000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782587" y="4599571"/>
                <a:ext cx="322710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⋯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⋯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587" y="4599571"/>
                <a:ext cx="3227102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901619" y="4663298"/>
                <a:ext cx="127827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1619" y="4663298"/>
                <a:ext cx="1278279" cy="338554"/>
              </a:xfrm>
              <a:prstGeom prst="rect">
                <a:avLst/>
              </a:prstGeom>
              <a:blipFill rotWithShape="0">
                <a:blip r:embed="rId10"/>
                <a:stretch>
                  <a:fillRect l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88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7" grpId="0" animBg="1"/>
      <p:bldP spid="39" grpId="0"/>
      <p:bldP spid="40" grpId="0"/>
      <p:bldP spid="41" grpId="0"/>
      <p:bldP spid="42" grpId="0"/>
      <p:bldP spid="48" grpId="0"/>
      <p:bldP spid="16" grpId="0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Cyclic groups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34835" y="1348996"/>
                <a:ext cx="8823012" cy="165076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en-US" sz="1600" dirty="0"/>
                  <a:t>A </a:t>
                </a:r>
                <a:r>
                  <a:rPr lang="nb-NO" sz="1600" dirty="0"/>
                  <a:t>group</a:t>
                </a:r>
                <a:r>
                  <a:rPr lang="en-US" sz="1600" dirty="0"/>
                  <a:t> </a:t>
                </a:r>
                <a:r>
                  <a:rPr lang="nb-NO" sz="1600" dirty="0"/>
                  <a:t>is </a:t>
                </a:r>
                <a:r>
                  <a:rPr lang="nb-NO" sz="1600" b="1" dirty="0"/>
                  <a:t>cyclic</a:t>
                </a:r>
                <a:r>
                  <a:rPr lang="nb-NO" sz="1600" dirty="0"/>
                  <a:t> with </a:t>
                </a:r>
                <a:r>
                  <a:rPr lang="nb-NO" sz="1600" b="1" dirty="0"/>
                  <a:t>generator</a:t>
                </a: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sz="1600" dirty="0"/>
                  <a:t> if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/>
                  <a:t>			</a:t>
                </a: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</m:d>
                  </m:oMath>
                </a14:m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/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,⋆</m:t>
                        </m:r>
                      </m:e>
                    </m:d>
                  </m:oMath>
                </a14:m>
                <a:r>
                  <a:rPr lang="en-US" sz="1600" dirty="0"/>
                  <a:t> is cyclic with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1600" dirty="0"/>
                  <a:t>, we write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⋆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835" y="1348996"/>
                <a:ext cx="8823012" cy="165076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995774" y="3622549"/>
                <a:ext cx="130144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774" y="3622549"/>
                <a:ext cx="1301447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995774" y="4075139"/>
                <a:ext cx="151919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774" y="4075139"/>
                <a:ext cx="1519198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734535" y="3220348"/>
            <a:ext cx="2372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Examples: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13851" y="3220348"/>
            <a:ext cx="3043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Not cyclic groups: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7553667" y="3701441"/>
                <a:ext cx="78508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+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3667" y="3701441"/>
                <a:ext cx="785087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419152" y="3701441"/>
                <a:ext cx="88710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9152" y="3701441"/>
                <a:ext cx="887102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419152" y="4330920"/>
                <a:ext cx="7687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9152" y="4330920"/>
                <a:ext cx="768737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95774" y="5747425"/>
                <a:ext cx="4582328" cy="3751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600" b="1" dirty="0"/>
                  <a:t>Fact:</a:t>
                </a: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d>
                  </m:oMath>
                </a14:m>
                <a:r>
                  <a:rPr lang="en-US" sz="1600" dirty="0"/>
                  <a:t> is cyclic for all primes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774" y="5747425"/>
                <a:ext cx="4582328" cy="375167"/>
              </a:xfrm>
              <a:prstGeom prst="rect">
                <a:avLst/>
              </a:prstGeom>
              <a:blipFill rotWithShape="0">
                <a:blip r:embed="rId8"/>
                <a:stretch>
                  <a:fillRect l="-665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95774" y="4563862"/>
                <a:ext cx="1932553" cy="5791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1600" dirty="0"/>
                  <a:t>	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774" y="4563862"/>
                <a:ext cx="1932553" cy="57913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053830" y="4558682"/>
                <a:ext cx="4632370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1, 3, 2, 6, 4, 5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830" y="4558682"/>
                <a:ext cx="4632370" cy="341376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053830" y="4904482"/>
                <a:ext cx="4738254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1, 5, 4, 6, 2, 3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830" y="4904482"/>
                <a:ext cx="4738254" cy="34137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546396" y="4902771"/>
                <a:ext cx="7145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396" y="4902771"/>
                <a:ext cx="714555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536935" y="5290268"/>
                <a:ext cx="7145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935" y="5290268"/>
                <a:ext cx="714555" cy="33855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063170" y="5282093"/>
                <a:ext cx="5278257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1, 2, 4, 1, 2, 4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170" y="5282093"/>
                <a:ext cx="5278257" cy="34137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A2538F9B-1A82-4B3C-A57C-D822322271B8}"/>
                  </a:ext>
                </a:extLst>
              </p:cNvPr>
              <p:cNvSpPr/>
              <p:nvPr/>
            </p:nvSpPr>
            <p:spPr>
              <a:xfrm>
                <a:off x="2053591" y="3620878"/>
                <a:ext cx="86844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2538F9B-1A82-4B3C-A57C-D82232227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591" y="3620878"/>
                <a:ext cx="868443" cy="338554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59" name="Group 58"/>
          <p:cNvGrpSpPr/>
          <p:nvPr/>
        </p:nvGrpSpPr>
        <p:grpSpPr>
          <a:xfrm>
            <a:off x="7766277" y="4684324"/>
            <a:ext cx="1727784" cy="1463539"/>
            <a:chOff x="4547404" y="4933515"/>
            <a:chExt cx="1727784" cy="14635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/>
                <p:cNvSpPr>
                  <a:spLocks noChangeAspec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1" name="Rectangle 1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blipFill rotWithShape="0">
                  <a:blip r:embed="rId8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>
                  <a:spLocks noChangeAspec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2" name="Rectangle 1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blipFill rotWithShape="0">
                  <a:blip r:embed="rId4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>
                  <a:spLocks noChangeAspec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3" name="Rectangle 1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blipFill rotWithShape="0">
                  <a:blip r:embed="rId7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>
                  <a:spLocks noChangeAspec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4" name="Rectangle 1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blipFill rotWithShape="0">
                  <a:blip r:embed="rId8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>
                  <a:spLocks noChangeAspec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5" name="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blipFill rotWithShape="0">
                  <a:blip r:embed="rId8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>
                  <a:spLocks noChangeAspec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6" name="Rectangle 1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blipFill rotWithShape="0">
                  <a:blip r:embed="rId4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>
                  <a:spLocks noChangeAspec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7" name="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blipFill rotWithShape="0">
                  <a:blip r:embed="rId4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/>
                <p:cNvSpPr>
                  <a:spLocks noChangeAspec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8" name="Rectangle 1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blipFill rotWithShape="0">
                  <a:blip r:embed="rId9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>
                  <a:spLocks noChangeAspec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9" name="Rectangle 1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blipFill rotWithShape="0">
                  <a:blip r:embed="rId9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>
                  <a:spLocks noChangeAspec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0" name="Rectangle 1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blipFill rotWithShape="0">
                  <a:blip r:embed="rId4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>
                  <a:spLocks noChangeAspec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1" name="Rectangle 1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blipFill rotWithShape="0">
                  <a:blip r:embed="rId4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/>
                <p:cNvSpPr>
                  <a:spLocks noChangeAspec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2" name="Rectangle 1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blipFill rotWithShape="0">
                  <a:blip r:embed="rId9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/>
                <p:cNvSpPr>
                  <a:spLocks noChangeAspec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3" name="Rectangle 1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blipFill rotWithShape="0">
                  <a:blip r:embed="rId9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Rectangle 72"/>
                <p:cNvSpPr>
                  <a:spLocks noChangeAspec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blipFill rotWithShape="0">
                  <a:blip r:embed="rId7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/>
                <p:cNvSpPr>
                  <a:spLocks noChangeAspec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5" name="Rectangle 1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blipFill rotWithShape="0">
                  <a:blip r:embed="rId8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/>
                <p:cNvSpPr>
                  <a:spLocks noChangeAspec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6" name="Rectangle 1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blipFill rotWithShape="0">
                  <a:blip r:embed="rId9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/>
                <p:cNvSpPr>
                  <a:spLocks noChangeAspec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7" name="Rectangle 1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blipFill rotWithShape="0">
                  <a:blip r:embed="rId9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ectangle 76"/>
                <p:cNvSpPr>
                  <a:spLocks noChangeAspec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8" name="Rectangle 1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blipFill rotWithShape="0">
                  <a:blip r:embed="rId9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/>
                <p:cNvSpPr>
                  <a:spLocks noChangeAspec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9" name="Rectangle 1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blipFill rotWithShape="0">
                  <a:blip r:embed="rId9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/>
                <p:cNvSpPr>
                  <a:spLocks noChangeAspec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blipFill rotWithShape="0">
                  <a:blip r:embed="rId8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/>
                <p:cNvSpPr>
                  <a:spLocks noChangeAspec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1" name="Rectangle 1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blipFill rotWithShape="0">
                  <a:blip r:embed="rId9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Rectangle 80"/>
                <p:cNvSpPr>
                  <a:spLocks noChangeAspec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2" name="Rectangle 1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blipFill rotWithShape="0">
                  <a:blip r:embed="rId9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 81"/>
                <p:cNvSpPr>
                  <a:spLocks noChangeAspec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3" name="Rectangle 17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blipFill rotWithShape="0">
                  <a:blip r:embed="rId7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>
                  <a:spLocks noChangeAspec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4" name="Rectangle 1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blipFill rotWithShape="0">
                  <a:blip r:embed="rId10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>
                  <a:spLocks noChangeAspec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blipFill rotWithShape="0">
                  <a:blip r:embed="rId8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Rectangle 84"/>
            <p:cNvSpPr>
              <a:spLocks noChangeAspect="1"/>
            </p:cNvSpPr>
            <p:nvPr/>
          </p:nvSpPr>
          <p:spPr bwMode="auto">
            <a:xfrm>
              <a:off x="4547404" y="4933515"/>
              <a:ext cx="1727784" cy="1460254"/>
            </a:xfrm>
            <a:prstGeom prst="rect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95774" y="6193523"/>
                <a:ext cx="5611473" cy="375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Warning: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d>
                  </m:oMath>
                </a14:m>
                <a:r>
                  <a:rPr lang="en-US" sz="1600" dirty="0"/>
                  <a:t>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prime-order group!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774" y="6193523"/>
                <a:ext cx="5611473" cy="375167"/>
              </a:xfrm>
              <a:prstGeom prst="rect">
                <a:avLst/>
              </a:prstGeom>
              <a:blipFill rotWithShape="0">
                <a:blip r:embed="rId101"/>
                <a:stretch>
                  <a:fillRect l="-543" b="-1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17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0" grpId="0"/>
      <p:bldP spid="31" grpId="0"/>
      <p:bldP spid="33" grpId="0"/>
      <p:bldP spid="35" grpId="0"/>
      <p:bldP spid="36" grpId="0"/>
      <p:bldP spid="17" grpId="0"/>
      <p:bldP spid="18" grpId="0"/>
      <p:bldP spid="19" grpId="0"/>
      <p:bldP spid="3" grpId="0"/>
      <p:bldP spid="21" grpId="0"/>
      <p:bldP spid="22" grpId="0"/>
      <p:bldP spid="6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Why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 a group?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258137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1, 2,  …,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sz="1800" dirty="0"/>
              </a:p>
              <a:p>
                <a:pPr marL="0" indent="0"/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Associativity  	</a:t>
                </a:r>
                <a:r>
                  <a:rPr lang="en-US" sz="1800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r>
                  <a:rPr lang="en-US" sz="180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func>
                      <m:funcPr>
                        <m:ctrlP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mod</m:t>
                        </m:r>
                      </m:fName>
                      <m:e>
                        <m: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</m:func>
                  </m:oMath>
                </a14:m>
                <a:endParaRPr lang="en-US" sz="1800" dirty="0">
                  <a:sym typeface="Wingdings" panose="05000000000000000000" pitchFamily="2" charset="2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ym typeface="Wingdings" panose="05000000000000000000" pitchFamily="2" charset="2"/>
                  </a:rPr>
                  <a:t>Identity 	</a:t>
                </a:r>
                <a:r>
                  <a:rPr lang="en-US" sz="1800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r>
                  <a:rPr lang="en-US" sz="180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⋅1=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</m:func>
                  </m:oMath>
                </a14:m>
                <a:endParaRPr lang="en-US" sz="1800" dirty="0">
                  <a:sym typeface="Wingdings" panose="05000000000000000000" pitchFamily="2" charset="2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ym typeface="Wingdings" panose="05000000000000000000" pitchFamily="2" charset="2"/>
                  </a:rPr>
                  <a:t>Inverses	</a:t>
                </a:r>
                <a:r>
                  <a:rPr lang="en-US" sz="18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?</a:t>
                </a:r>
                <a:r>
                  <a:rPr lang="en-US" sz="1800" dirty="0">
                    <a:sym typeface="Wingdings" panose="05000000000000000000" pitchFamily="2" charset="2"/>
                  </a:rPr>
                  <a:t>  </a:t>
                </a:r>
              </a:p>
              <a:p>
                <a:pPr marL="0" indent="0"/>
                <a:endParaRPr lang="en-US" sz="1050" dirty="0">
                  <a:sym typeface="Wingdings" panose="05000000000000000000" pitchFamily="2" charset="2"/>
                </a:endParaRPr>
              </a:p>
              <a:p>
                <a:pPr marL="0" indent="0"/>
                <a:r>
                  <a:rPr lang="en-US" sz="1800" dirty="0">
                    <a:sym typeface="Wingdings" panose="05000000000000000000" pitchFamily="2" charset="2"/>
                  </a:rPr>
                  <a:t>       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>
                    <a:sym typeface="Wingdings" panose="05000000000000000000" pitchFamily="2" charset="2"/>
                  </a:rPr>
                  <a:t> can we always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>
                    <a:sym typeface="Wingdings" panose="05000000000000000000" pitchFamily="2" charset="2"/>
                  </a:rPr>
                  <a:t>? </a:t>
                </a:r>
                <a:endParaRPr lang="en-US" sz="1800" dirty="0"/>
              </a:p>
              <a:p>
                <a:pPr marL="0" indent="0"/>
                <a:r>
                  <a:rPr lang="en-US" sz="1800" dirty="0"/>
                  <a:t>        Need to solve:	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8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2581375"/>
              </a:xfrm>
              <a:blipFill rotWithShape="0">
                <a:blip r:embed="rId3"/>
                <a:stretch>
                  <a:fillRect l="-328" t="-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03479" y="3720482"/>
                <a:ext cx="53988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Claim: 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dirty="0"/>
                  <a:t>  such that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479" y="3720482"/>
                <a:ext cx="539885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903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03478" y="4258326"/>
                <a:ext cx="1045712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Proof: 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sz="10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600" dirty="0"/>
                  <a:t> contains a </a:t>
                </a:r>
                <a:r>
                  <a:rPr lang="nb-NO" sz="1600" i="1" dirty="0"/>
                  <a:t>positive </a:t>
                </a:r>
                <a:r>
                  <a:rPr lang="nb-NO" sz="1600" dirty="0"/>
                  <a:t>integer 			     	       </a:t>
                </a:r>
                <a:r>
                  <a:rPr lang="nb-NO" sz="1200" dirty="0"/>
                  <a:t>(e.g.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sz="1200" dirty="0"/>
                  <a:t> and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)  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600" dirty="0"/>
                  <a:t> contains a </a:t>
                </a:r>
                <a:r>
                  <a:rPr lang="nb-NO" sz="1600" i="1" dirty="0"/>
                  <a:t>smallest </a:t>
                </a:r>
                <a:r>
                  <a:rPr lang="nb-NO" sz="1600" dirty="0"/>
                  <a:t>positive integer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nb-NO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 </a:t>
                </a:r>
                <a:r>
                  <a:rPr lang="nb-NO" sz="1600" dirty="0"/>
                  <a:t>	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1600" b="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1600" dirty="0"/>
                  <a:t> 						       </a:t>
                </a:r>
                <a:r>
                  <a:rPr lang="nb-NO" sz="1200" dirty="0"/>
                  <a:t>(since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1200" dirty="0"/>
                  <a:t> is the smallest positive integer in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200" dirty="0"/>
                  <a:t>)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1600" dirty="0"/>
                  <a:t>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nb-NO" sz="1600" dirty="0"/>
                  <a:t>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sz="1600" dirty="0"/>
                  <a:t> 				     	       </a:t>
                </a:r>
                <a:r>
                  <a:rPr lang="nb-NO" sz="1200" dirty="0"/>
                  <a:t>(since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 is prime and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)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478" y="4258326"/>
                <a:ext cx="10457126" cy="2308324"/>
              </a:xfrm>
              <a:prstGeom prst="rect">
                <a:avLst/>
              </a:prstGeom>
              <a:blipFill rotWithShape="0">
                <a:blip r:embed="rId5"/>
                <a:stretch>
                  <a:fillRect l="-466" t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66380" y="3721356"/>
                <a:ext cx="23257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nb-NO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380" y="3721356"/>
                <a:ext cx="2325753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873161" y="2686566"/>
                <a:ext cx="3416879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How do we actually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600" dirty="0"/>
                  <a:t>?</a:t>
                </a:r>
                <a:br>
                  <a:rPr lang="en-US" sz="1600" dirty="0"/>
                </a:br>
                <a:r>
                  <a:rPr lang="en-US" sz="1600" dirty="0"/>
                  <a:t>Extended Euclidian Algorithm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161" y="2686566"/>
                <a:ext cx="3416879" cy="584775"/>
              </a:xfrm>
              <a:prstGeom prst="rect">
                <a:avLst/>
              </a:prstGeom>
              <a:blipFill>
                <a:blip r:embed="rId7"/>
                <a:stretch>
                  <a:fillRect l="-890" t="-2041" b="-1122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517600" y="5421262"/>
                <a:ext cx="187051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sz="1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 dirty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16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600" y="5421262"/>
                <a:ext cx="1870512" cy="338554"/>
              </a:xfrm>
              <a:prstGeom prst="rect">
                <a:avLst/>
              </a:prstGeom>
              <a:blipFill rotWithShape="0">
                <a:blip r:embed="rId10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188016" y="5421262"/>
                <a:ext cx="21298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sz="160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𝑞𝑚</m:t>
                      </m:r>
                      <m:r>
                        <a:rPr lang="nb-NO" sz="1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𝑞𝑛</m:t>
                          </m:r>
                        </m:e>
                      </m:d>
                      <m:r>
                        <a:rPr lang="nb-NO" sz="16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016" y="5421262"/>
                <a:ext cx="2129814" cy="338554"/>
              </a:xfrm>
              <a:prstGeom prst="rect">
                <a:avLst/>
              </a:prstGeom>
              <a:blipFill rotWithShape="0">
                <a:blip r:embed="rId11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150628" y="5429083"/>
                <a:ext cx="5127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628" y="5429083"/>
                <a:ext cx="512704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10337021" y="619731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Q.E.D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622563" y="3728384"/>
                <a:ext cx="13544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1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2563" y="3728384"/>
                <a:ext cx="1354473" cy="369332"/>
              </a:xfrm>
              <a:prstGeom prst="rect">
                <a:avLst/>
              </a:prstGeom>
              <a:blipFill rotWithShape="0">
                <a:blip r:embed="rId1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838180" y="3736194"/>
                <a:ext cx="2086149" cy="3956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⟹  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180" y="3736194"/>
                <a:ext cx="2086149" cy="395686"/>
              </a:xfrm>
              <a:prstGeom prst="rect">
                <a:avLst/>
              </a:prstGeom>
              <a:blipFill rotWithShape="0">
                <a:blip r:embed="rId1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1981200" y="3608962"/>
            <a:ext cx="3895725" cy="553463"/>
          </a:xfrm>
          <a:prstGeom prst="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20383225">
            <a:off x="7438172" y="4739035"/>
            <a:ext cx="2905291" cy="95053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 cap="flat" cmpd="sng" algn="ctr">
            <a:solidFill>
              <a:schemeClr val="accent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 b="1" dirty="0">
                <a:solidFill>
                  <a:schemeClr val="accent1">
                    <a:lumMod val="75000"/>
                  </a:schemeClr>
                </a:solidFill>
                <a:latin typeface="Stencil" panose="040409050D0802020404" pitchFamily="82" charset="0"/>
              </a:rPr>
              <a:t>Non-constructive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Stencil" panose="040409050D0802020404" pitchFamily="82" charset="0"/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007658" y="4927303"/>
                <a:ext cx="12220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600" dirty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658" y="4927303"/>
                <a:ext cx="1222001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7706014" y="1217585"/>
                <a:ext cx="4034656" cy="117918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/>
                  <a:t>Definition: </a:t>
                </a:r>
                <a:r>
                  <a:rPr lang="en-US" sz="1200" dirty="0"/>
                  <a:t>A </a:t>
                </a:r>
                <a:r>
                  <a:rPr lang="en-US" sz="1200" b="1" dirty="0"/>
                  <a:t>group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 ⋆</m:t>
                        </m:r>
                      </m:e>
                    </m:d>
                  </m:oMath>
                </a14:m>
                <a:r>
                  <a:rPr lang="en-US" sz="1200" dirty="0"/>
                  <a:t> is </a:t>
                </a:r>
                <a:r>
                  <a:rPr lang="nb-NO" sz="1200" dirty="0"/>
                  <a:t>…</a:t>
                </a: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G1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200" dirty="0"/>
                  <a:t> 	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G2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	 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G3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/>
                  <a:t>           (inverse)</a:t>
                </a:r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06014" y="1217585"/>
                <a:ext cx="4034656" cy="1179185"/>
              </a:xfrm>
              <a:prstGeom prst="round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339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 animBg="1"/>
      <p:bldP spid="6" grpId="0"/>
      <p:bldP spid="8" grpId="0"/>
      <p:bldP spid="13" grpId="0"/>
      <p:bldP spid="15" grpId="0"/>
      <p:bldP spid="16" grpId="0"/>
      <p:bldP spid="17" grpId="0"/>
      <p:bldP spid="7" grpId="0" animBg="1"/>
      <p:bldP spid="12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0" indent="0"/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 err="1"/>
                  <a:t>Cyclic</a:t>
                </a:r>
                <a:r>
                  <a:rPr lang="nb-NO" sz="1800" dirty="0"/>
                  <a:t>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Groups generated by one element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endParaRPr lang="nb-NO" sz="1600" b="1" dirty="0"/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 ⋆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</m:oMath>
                </a14:m>
                <a:endParaRPr lang="nb-NO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Finite examples: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400" dirty="0"/>
                  <a:t>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nb-NO" sz="1400" b="0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Properties: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endParaRPr lang="nb-NO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endParaRPr lang="nb-NO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 rotWithShape="0"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Summary of group theory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623392" y="1262183"/>
                <a:ext cx="5992012" cy="144627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Definition: </a:t>
                </a:r>
                <a:r>
                  <a:rPr lang="en-US" sz="1400" dirty="0"/>
                  <a:t>A </a:t>
                </a:r>
                <a:r>
                  <a:rPr lang="en-US" sz="1400" b="1" dirty="0"/>
                  <a:t>group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 ⋆</m:t>
                        </m:r>
                      </m:e>
                    </m:d>
                  </m:oMath>
                </a14:m>
                <a:r>
                  <a:rPr lang="en-US" sz="1400" dirty="0"/>
                  <a:t> is a set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sz="1400" dirty="0"/>
                  <a:t> with a binary operation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</m:oMath>
                </a14:m>
                <a:r>
                  <a:rPr lang="en-US" sz="1400" dirty="0"/>
                  <a:t> where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dirty="0"/>
                  <a:t>    </a:t>
                </a:r>
                <a:r>
                  <a:rPr lang="en-US" sz="1400" dirty="0">
                    <a:latin typeface="Script MT Bold" panose="03040602040607080904" pitchFamily="66" charset="0"/>
                  </a:rPr>
                  <a:t>G1</a:t>
                </a:r>
                <a:r>
                  <a:rPr lang="en-US" sz="1400" dirty="0"/>
                  <a:t>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400" dirty="0"/>
                  <a:t> 	                    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dirty="0"/>
                  <a:t>    </a:t>
                </a:r>
                <a:r>
                  <a:rPr lang="en-US" sz="1400" dirty="0">
                    <a:latin typeface="Script MT Bold" panose="03040602040607080904" pitchFamily="66" charset="0"/>
                  </a:rPr>
                  <a:t>G2</a:t>
                </a:r>
                <a:r>
                  <a:rPr lang="en-US" sz="1400" dirty="0"/>
                  <a:t>: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	                     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dirty="0"/>
                  <a:t>    </a:t>
                </a:r>
                <a:r>
                  <a:rPr lang="en-US" sz="1400" dirty="0">
                    <a:latin typeface="Script MT Bold" panose="03040602040607080904" pitchFamily="66" charset="0"/>
                  </a:rPr>
                  <a:t>G3</a:t>
                </a:r>
                <a:r>
                  <a:rPr lang="en-US" sz="1400" dirty="0"/>
                  <a:t>: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400" dirty="0"/>
                  <a:t>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400" dirty="0"/>
                  <a:t>                      (inverse)</a:t>
                </a:r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62183"/>
                <a:ext cx="5992012" cy="1446277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2364964" y="5395914"/>
            <a:ext cx="584675" cy="427470"/>
            <a:chOff x="2517461" y="5182807"/>
            <a:chExt cx="584675" cy="4274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2526987" y="5211385"/>
                  <a:ext cx="575149" cy="39889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nb-NO" sz="16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6987" y="5211385"/>
                  <a:ext cx="575149" cy="39889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r="-95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2517461" y="5182807"/>
                  <a:ext cx="561640" cy="3702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7461" y="5182807"/>
                  <a:ext cx="561640" cy="37029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36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593077" y="1440561"/>
            <a:ext cx="5356321" cy="2860582"/>
            <a:chOff x="3496497" y="1659636"/>
            <a:chExt cx="5356321" cy="2860582"/>
          </a:xfrm>
        </p:grpSpPr>
        <p:cxnSp>
          <p:nvCxnSpPr>
            <p:cNvPr id="35" name="Straight Arrow Connector 34"/>
            <p:cNvCxnSpPr/>
            <p:nvPr/>
          </p:nvCxnSpPr>
          <p:spPr bwMode="auto">
            <a:xfrm flipH="1" flipV="1">
              <a:off x="4381501" y="2854326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 flipV="1">
              <a:off x="4419600" y="2352675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" name="Group 3"/>
            <p:cNvGrpSpPr/>
            <p:nvPr/>
          </p:nvGrpSpPr>
          <p:grpSpPr>
            <a:xfrm>
              <a:off x="3496497" y="4096361"/>
              <a:ext cx="5356321" cy="423857"/>
              <a:chOff x="3286023" y="4776264"/>
              <a:chExt cx="5546917" cy="592931"/>
            </a:xfrm>
          </p:grpSpPr>
          <p:cxnSp>
            <p:nvCxnSpPr>
              <p:cNvPr id="37" name="Straight Arrow Connector 36"/>
              <p:cNvCxnSpPr/>
              <p:nvPr/>
            </p:nvCxnSpPr>
            <p:spPr bwMode="auto">
              <a:xfrm>
                <a:off x="3286023" y="5076061"/>
                <a:ext cx="554691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33" name="Group 32"/>
              <p:cNvGrpSpPr/>
              <p:nvPr/>
            </p:nvGrpSpPr>
            <p:grpSpPr>
              <a:xfrm>
                <a:off x="3704931" y="4776264"/>
                <a:ext cx="4635502" cy="592931"/>
                <a:chOff x="3874259" y="2935079"/>
                <a:chExt cx="4635502" cy="592931"/>
              </a:xfrm>
            </p:grpSpPr>
            <p:sp>
              <p:nvSpPr>
                <p:cNvPr id="34" name="Can 33"/>
                <p:cNvSpPr>
                  <a:spLocks noChangeAspect="1"/>
                </p:cNvSpPr>
                <p:nvPr/>
              </p:nvSpPr>
              <p:spPr bwMode="auto">
                <a:xfrm rot="16200000">
                  <a:off x="5895544" y="913794"/>
                  <a:ext cx="592931" cy="4635502"/>
                </a:xfrm>
                <a:prstGeom prst="can">
                  <a:avLst>
                    <a:gd name="adj" fmla="val 49096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</a:rPr>
                    <a:t>AES-GCM++</a:t>
                  </a:r>
                </a:p>
              </p:txBody>
            </p:sp>
            <p:cxnSp>
              <p:nvCxnSpPr>
                <p:cNvPr id="36" name="Straight Arrow Connector 35"/>
                <p:cNvCxnSpPr/>
                <p:nvPr/>
              </p:nvCxnSpPr>
              <p:spPr bwMode="auto">
                <a:xfrm>
                  <a:off x="3875845" y="3235202"/>
                  <a:ext cx="188417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lg" len="lg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sp>
          <p:nvSpPr>
            <p:cNvPr id="5" name="Cloud 4"/>
            <p:cNvSpPr/>
            <p:nvPr/>
          </p:nvSpPr>
          <p:spPr bwMode="auto">
            <a:xfrm>
              <a:off x="4863255" y="1659636"/>
              <a:ext cx="2250345" cy="1814376"/>
            </a:xfrm>
            <a:prstGeom prst="cloud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/>
                <a:t>Key exchange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35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9868" r="-3947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383780" y="943271"/>
            <a:ext cx="96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41315" y="4539715"/>
                <a:ext cx="18211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Claim: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315" y="4539715"/>
                <a:ext cx="1821180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302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4883150" y="3822700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10574588" y="3822700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93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3" grpId="0"/>
      <p:bldP spid="34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example 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25246" y="3262533"/>
                <a:ext cx="24978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299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403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⁡1019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3262533"/>
                <a:ext cx="249780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41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r>
                        <a:rPr lang="nb-NO" sz="20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1019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968" r="-211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403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901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413979" y="4145272"/>
                <a:ext cx="235769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72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403</m:t>
                        </m:r>
                      </m:sup>
                    </m:sSup>
                    <m:func>
                      <m:funcPr>
                        <m:ctrlP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1019</m:t>
                        </m:r>
                      </m:e>
                    </m:func>
                  </m:oMath>
                </a14:m>
                <a:r>
                  <a:rPr lang="en-US" sz="2000" b="0" dirty="0"/>
                  <a:t>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979" y="4145272"/>
                <a:ext cx="2357697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876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299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func>
                        <m:func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1019</m:t>
                          </m:r>
                        </m:e>
                      </m:func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55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𝟓𝟐𝟔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8397" r="-152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00669" y="1163207"/>
                <a:ext cx="13301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1019</m:t>
                          </m:r>
                        </m:sub>
                        <m: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=〈2〉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669" y="1163207"/>
                <a:ext cx="1330172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6422" r="-3211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𝟓𝟐𝟔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74679" y="1964085"/>
                <a:ext cx="4985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679" y="1964085"/>
                <a:ext cx="498534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1111" r="-987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13559" r="-135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 bwMode="auto">
          <a:xfrm>
            <a:off x="5003771" y="4453049"/>
            <a:ext cx="50742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11070170" y="4453049"/>
            <a:ext cx="50742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28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4" grpId="0"/>
      <p:bldP spid="32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36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/>
                <a:endParaRPr lang="en-US" dirty="0"/>
              </a:p>
              <a:p>
                <a:pPr marL="0" indent="0"/>
                <a:r>
                  <a:rPr lang="en-US" sz="1800" b="1" dirty="0"/>
                  <a:t>Security: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8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/>
                  <a:t> (or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	(DLOG assumption)</a:t>
                </a:r>
              </a:p>
            </p:txBody>
          </p:sp>
        </mc:Choice>
        <mc:Fallback xmlns="">
          <p:sp>
            <p:nvSpPr>
              <p:cNvPr id="37" name="Content Placeholder 3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  <a:blipFill rotWithShape="0">
                <a:blip r:embed="rId3"/>
                <a:stretch>
                  <a:fillRect l="-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740459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740459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7377"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740459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740459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7377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60120" y="5832766"/>
                <a:ext cx="2553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Doesn't work: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20" y="5832766"/>
                <a:ext cx="2553281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15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133932" y="5816875"/>
                <a:ext cx="2948612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3932" y="5816875"/>
                <a:ext cx="2948612" cy="374270"/>
              </a:xfrm>
              <a:prstGeom prst="rect">
                <a:avLst/>
              </a:prstGeom>
              <a:blipFill rotWithShape="0">
                <a:blip r:embed="rId16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6531395" y="3197009"/>
            <a:ext cx="782716" cy="993270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 bwMode="auto">
          <a:xfrm>
            <a:off x="6080760" y="2909282"/>
            <a:ext cx="461642" cy="4315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Oval 4"/>
          <p:cNvSpPr/>
          <p:nvPr/>
        </p:nvSpPr>
        <p:spPr bwMode="auto">
          <a:xfrm>
            <a:off x="5612913" y="1794080"/>
            <a:ext cx="565972" cy="1277675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9868" r="-3947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7383780" y="943271"/>
            <a:ext cx="96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22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uiExpand="1" build="p"/>
      <p:bldP spid="3" grpId="0"/>
      <p:bldP spid="25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logarithm (DLOG) problem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81927" y="1993380"/>
            <a:ext cx="986562" cy="125195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8133142" y="2408982"/>
            <a:ext cx="125258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87140" y="1594618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87140" y="2139289"/>
                <a:ext cx="1634999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139289"/>
                <a:ext cx="1634999" cy="39126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675499" y="2119708"/>
                <a:ext cx="21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99" y="2119708"/>
                <a:ext cx="218841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2222" r="-2222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Callout 18"/>
              <p:cNvSpPr/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Oval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blipFill rotWithShape="0">
                <a:blip r:embed="rId8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75329" y="3515977"/>
                <a:ext cx="3933646" cy="40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Adversary wins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515977"/>
                <a:ext cx="3933646" cy="406971"/>
              </a:xfrm>
              <a:prstGeom prst="rect">
                <a:avLst/>
              </a:prstGeom>
              <a:blipFill>
                <a:blip r:embed="rId9"/>
                <a:stretch>
                  <a:fillRect l="-1395" b="-238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583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623392" y="4808852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DLOG-advantage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dlog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dirty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808852"/>
                <a:ext cx="7979397" cy="1368616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875329" y="3990363"/>
                <a:ext cx="2904578" cy="391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In other words: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990363"/>
                <a:ext cx="2904578" cy="391902"/>
              </a:xfrm>
              <a:prstGeom prst="rect">
                <a:avLst/>
              </a:prstGeom>
              <a:blipFill rotWithShape="0">
                <a:blip r:embed="rId12"/>
                <a:stretch>
                  <a:fillRect l="-1891" t="-9375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450026" y="959033"/>
            <a:ext cx="96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38491" y="1437696"/>
            <a:ext cx="2523834" cy="1924041"/>
            <a:chOff x="838491" y="1437696"/>
            <a:chExt cx="2523834" cy="19240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𝑮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dlo</m:t>
                            </m:r>
                            <m:r>
                              <m:rPr>
                                <m:sty m:val="p"/>
                              </m:rPr>
                              <a:rPr lang="nb-NO" sz="1600" b="0" i="1">
                                <a:latin typeface="Cambria Math" panose="02040503050406030204" pitchFamily="18" charset="0"/>
                              </a:rPr>
                              <m:t>g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838491" y="1876974"/>
                  <a:ext cx="2523833" cy="1484763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1950" indent="-36195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361950" indent="-36195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4"/>
                  <a:ext cx="2523833" cy="1484763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48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0740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3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(DH) problem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81927" y="1993380"/>
            <a:ext cx="986562" cy="125195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8133142" y="2408982"/>
            <a:ext cx="125258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87140" y="1594618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87140" y="2139289"/>
                <a:ext cx="185538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139289"/>
                <a:ext cx="1855380" cy="39126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68394" y="2091896"/>
                <a:ext cx="4505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394" y="2091896"/>
                <a:ext cx="450508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2329" r="-10959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Callout 18"/>
              <p:cNvSpPr/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nb-NO" sz="2000" b="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Oval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blipFill rotWithShape="0">
                <a:blip r:embed="rId7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Adversary wins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39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583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450026" y="959033"/>
            <a:ext cx="96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787140" y="3195365"/>
                <a:ext cx="8028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3195365"/>
                <a:ext cx="80284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10687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/>
              <p:cNvSpPr/>
              <p:nvPr/>
            </p:nvSpPr>
            <p:spPr bwMode="auto">
              <a:xfrm>
                <a:off x="623392" y="4810866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DH-advantage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dh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i="0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b="0" i="0" dirty="0" smtClean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ounded 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810866"/>
                <a:ext cx="7979397" cy="1368616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927730" y="1469662"/>
            <a:ext cx="2523834" cy="2239218"/>
            <a:chOff x="838491" y="1437696"/>
            <a:chExt cx="2523834" cy="22392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𝑮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dh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1" y="1876974"/>
                  <a:ext cx="2523833" cy="1799940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1950" indent="-36195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𝑍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𝑥𝑦</m:t>
                          </m:r>
                        </m:sup>
                      </m:sSup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4"/>
                  <a:ext cx="2523833" cy="1799940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4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6607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4" grpId="0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vs. DH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3751457"/>
                  </p:ext>
                </p:extLst>
              </p:nvPr>
            </p:nvGraphicFramePr>
            <p:xfrm>
              <a:off x="2507323" y="1439649"/>
              <a:ext cx="2521877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1877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935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𝑮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dlog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45783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𝑮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3751457"/>
                  </p:ext>
                </p:extLst>
              </p:nvPr>
            </p:nvGraphicFramePr>
            <p:xfrm>
              <a:off x="2507323" y="1439649"/>
              <a:ext cx="2521877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187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935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42" t="-1538" r="-725" b="-46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845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42" t="-21782" r="-725" b="-6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7116411"/>
                  </p:ext>
                </p:extLst>
              </p:nvPr>
            </p:nvGraphicFramePr>
            <p:xfrm>
              <a:off x="6838691" y="1439649"/>
              <a:ext cx="2547038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038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5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𝑮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dh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28551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𝑮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7116411"/>
                  </p:ext>
                </p:extLst>
              </p:nvPr>
            </p:nvGraphicFramePr>
            <p:xfrm>
              <a:off x="6838691" y="1439649"/>
              <a:ext cx="2547038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03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5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39" t="-1695" r="-477" b="-5271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8813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39" t="-19417" r="-477" b="-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56722" y="5067808"/>
                <a:ext cx="37486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security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/>
                  <a:t> DH security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22" y="5067808"/>
                <a:ext cx="3748697" cy="369332"/>
              </a:xfrm>
              <a:prstGeom prst="rect">
                <a:avLst/>
              </a:prstGeom>
              <a:blipFill>
                <a:blip r:embed="rId4"/>
                <a:stretch>
                  <a:fillRect l="-1301" t="-8197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56723" y="4353287"/>
                <a:ext cx="3748697" cy="471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security 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⟹</m:t>
                        </m:r>
                      </m:e>
                      <m:lim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</m:oMath>
                </a14:m>
                <a:r>
                  <a:rPr lang="en-US" dirty="0"/>
                  <a:t> DH security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23" y="4353287"/>
                <a:ext cx="3748697" cy="471989"/>
              </a:xfrm>
              <a:prstGeom prst="rect">
                <a:avLst/>
              </a:prstGeom>
              <a:blipFill>
                <a:blip r:embed="rId5"/>
                <a:stretch>
                  <a:fillRect l="-1301" b="-1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91621" y="5872944"/>
                <a:ext cx="37486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</a:t>
                </a:r>
                <a:r>
                  <a:rPr lang="en-US" i="1" dirty="0"/>
                  <a:t>insecurity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DH </a:t>
                </a:r>
                <a:r>
                  <a:rPr lang="en-US" i="1" dirty="0"/>
                  <a:t>insecurity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621" y="5872944"/>
                <a:ext cx="3748697" cy="369332"/>
              </a:xfrm>
              <a:prstGeom prst="rect">
                <a:avLst/>
              </a:prstGeom>
              <a:blipFill>
                <a:blip r:embed="rId6"/>
                <a:stretch>
                  <a:fillRect l="-1301" t="-8197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53438" y="5501153"/>
                <a:ext cx="22121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⇕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438" y="5501153"/>
                <a:ext cx="221214" cy="307777"/>
              </a:xfrm>
              <a:prstGeom prst="rect">
                <a:avLst/>
              </a:prstGeom>
              <a:blipFill>
                <a:blip r:embed="rId7"/>
                <a:stretch>
                  <a:fillRect l="-33333" r="-36111" b="-254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64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6" grpId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r>
                  <a:rPr lang="en-US" sz="1600" b="1" dirty="0"/>
                  <a:t>Security (given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b="1" dirty="0"/>
                  <a:t>):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/>
                  <a:t> 	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(or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			(DLOG assumption)</a:t>
                </a:r>
                <a:endParaRPr lang="en-US" sz="100" dirty="0"/>
              </a:p>
              <a:p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not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 large enough	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sz="1600" dirty="0"/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283652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5283171" y="1776627"/>
            <a:ext cx="565972" cy="1507025"/>
            <a:chOff x="5612913" y="1794080"/>
            <a:chExt cx="565972" cy="1507025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6029011" y="2997570"/>
              <a:ext cx="149874" cy="3035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Oval 49"/>
            <p:cNvSpPr/>
            <p:nvPr/>
          </p:nvSpPr>
          <p:spPr bwMode="auto">
            <a:xfrm>
              <a:off x="5612913" y="1794080"/>
              <a:ext cx="565972" cy="1277675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8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Generic algorithms:</a:t>
                </a:r>
                <a:r>
                  <a:rPr lang="en-US" sz="1800" dirty="0"/>
                  <a:t> works for </a:t>
                </a:r>
                <a:r>
                  <a:rPr lang="en-US" sz="1800" i="1" dirty="0"/>
                  <a:t>all</a:t>
                </a:r>
                <a:r>
                  <a:rPr lang="en-US" sz="1800" dirty="0"/>
                  <a:t> (cyclic)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Given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1400" dirty="0"/>
                  <a:t> and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endParaRPr lang="en-US" sz="1400" b="1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for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=1, 2, …, </m:t>
                    </m:r>
                    <m:d>
                      <m:dPr>
                        <m:begChr m:val="|"/>
                        <m:endChr m:val="|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</m:oMath>
                </a14:m>
                <a:r>
                  <a:rPr lang="en-US" sz="1400" dirty="0"/>
                  <a:t> check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400" dirty="0"/>
              </a:p>
              <a:p>
                <a:pPr marL="1236663" lvl="2" indent="-342900">
                  <a:buFont typeface="+mj-lt"/>
                  <a:buAutoNum type="arabicPeriod"/>
                </a:pPr>
                <a:endParaRPr lang="en-US" sz="1400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Are there better algorithms?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Group-specific algorithms:</a:t>
                </a:r>
                <a:r>
                  <a:rPr lang="en-US" sz="1800" dirty="0"/>
                  <a:t> exploits algebraic features of given group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25735" y="2207337"/>
                <a:ext cx="44375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</a:rPr>
                  <a:t>run time: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</m:d>
                      </m:e>
                    </m:d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,        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735" y="2207337"/>
                <a:ext cx="4437590" cy="338554"/>
              </a:xfrm>
              <a:prstGeom prst="rect">
                <a:avLst/>
              </a:prstGeom>
              <a:blipFill rotWithShape="0">
                <a:blip r:embed="rId3"/>
                <a:stretch>
                  <a:fillRect l="-687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0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DLOG: the baby-step giant-step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d>
                        <m:dPr>
                          <m:begChr m:val="⌈"/>
                          <m:endChr m:val="⌉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757375" y="1134155"/>
            <a:ext cx="100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Given: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Find: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330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>
            <a:spLocks noChangeAspect="1"/>
          </p:cNvSpPr>
          <p:nvPr/>
        </p:nvSpPr>
        <p:spPr bwMode="auto">
          <a:xfrm>
            <a:off x="3793375" y="2295684"/>
            <a:ext cx="3807230" cy="380723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4" name="Straight Connector 43"/>
          <p:cNvCxnSpPr/>
          <p:nvPr/>
        </p:nvCxnSpPr>
        <p:spPr bwMode="auto">
          <a:xfrm>
            <a:off x="5696990" y="601416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rot="1500000" flipH="1">
            <a:off x="7381840" y="4902556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rot="2940000" flipH="1">
            <a:off x="4529697" y="2629602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 rot="2100000">
            <a:off x="6782614" y="2547935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Connector 50"/>
          <p:cNvCxnSpPr/>
          <p:nvPr/>
        </p:nvCxnSpPr>
        <p:spPr bwMode="auto">
          <a:xfrm rot="4080000">
            <a:off x="7492189" y="3454960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 rot="3240000" flipH="1">
            <a:off x="6635945" y="5810338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 rot="1320000" flipH="1">
            <a:off x="3816197" y="35424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5"/>
          <p:cNvCxnSpPr/>
          <p:nvPr/>
        </p:nvCxnSpPr>
        <p:spPr bwMode="auto">
          <a:xfrm rot="-1800000" flipH="1">
            <a:off x="3837538" y="49148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rot="-2880000" flipH="1">
            <a:off x="4589127" y="5816225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/>
          <p:cNvSpPr>
            <a:spLocks noChangeAspect="1"/>
          </p:cNvSpPr>
          <p:nvPr/>
        </p:nvSpPr>
        <p:spPr bwMode="auto">
          <a:xfrm>
            <a:off x="4039563" y="5170456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blipFill rotWithShape="0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Oval 71"/>
          <p:cNvSpPr>
            <a:spLocks noChangeAspect="1"/>
          </p:cNvSpPr>
          <p:nvPr/>
        </p:nvSpPr>
        <p:spPr bwMode="auto">
          <a:xfrm>
            <a:off x="4363926" y="5563121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3" name="Oval 72"/>
          <p:cNvSpPr>
            <a:spLocks noChangeAspect="1"/>
          </p:cNvSpPr>
          <p:nvPr/>
        </p:nvSpPr>
        <p:spPr bwMode="auto">
          <a:xfrm>
            <a:off x="4247644" y="5436686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4" name="Oval 73"/>
          <p:cNvSpPr>
            <a:spLocks noChangeAspect="1"/>
          </p:cNvSpPr>
          <p:nvPr/>
        </p:nvSpPr>
        <p:spPr bwMode="auto">
          <a:xfrm>
            <a:off x="4143452" y="5305839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6" name="Oval 75"/>
          <p:cNvSpPr>
            <a:spLocks noChangeAspect="1"/>
          </p:cNvSpPr>
          <p:nvPr/>
        </p:nvSpPr>
        <p:spPr bwMode="auto">
          <a:xfrm>
            <a:off x="3950988" y="5015917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7" name="Oval 76"/>
          <p:cNvSpPr>
            <a:spLocks noChangeAspect="1"/>
          </p:cNvSpPr>
          <p:nvPr/>
        </p:nvSpPr>
        <p:spPr bwMode="auto">
          <a:xfrm>
            <a:off x="3878855" y="4864568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8" name="Oval 77"/>
          <p:cNvSpPr>
            <a:spLocks noChangeAspect="1"/>
          </p:cNvSpPr>
          <p:nvPr/>
        </p:nvSpPr>
        <p:spPr bwMode="auto">
          <a:xfrm>
            <a:off x="3826756" y="4708451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9" name="Oval 78"/>
          <p:cNvSpPr>
            <a:spLocks noChangeAspect="1"/>
          </p:cNvSpPr>
          <p:nvPr/>
        </p:nvSpPr>
        <p:spPr bwMode="auto">
          <a:xfrm>
            <a:off x="3784905" y="4535980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blipFill rotWithShape="0">
                <a:blip r:embed="rId4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blipFill rotWithShape="0">
                <a:blip r:embed="rId47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blipFill rotWithShape="0">
                <a:blip r:embed="rId48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blipFill rotWithShape="0">
                <a:blip r:embed="rId49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𝑛𝑗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blipFill rotWithShape="0">
                <a:blip r:embed="rId50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blipFill rotWithShape="0">
                <a:blip r:embed="rId5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blipFill rotWithShape="0">
                <a:blip r:embed="rId52"/>
                <a:stretch>
                  <a:fillRect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Left Brace 89"/>
          <p:cNvSpPr/>
          <p:nvPr/>
        </p:nvSpPr>
        <p:spPr>
          <a:xfrm rot="5400000">
            <a:off x="10175550" y="1416379"/>
            <a:ext cx="118125" cy="1400175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blipFill rotWithShape="0"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Left Brace 91"/>
          <p:cNvSpPr/>
          <p:nvPr/>
        </p:nvSpPr>
        <p:spPr>
          <a:xfrm rot="16200000">
            <a:off x="10146976" y="2460540"/>
            <a:ext cx="118125" cy="1908173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𝒪</m:t>
                          </m:r>
                        </m:e>
                      </m:acc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</m:e>
                              </m:d>
                            </m:e>
                          </m:rad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blipFill rotWithShape="0"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/>
              <p:cNvSpPr/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+ memory: 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𝒪</m:t>
                        </m:r>
                      </m:e>
                    </m:acc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96" name="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blipFill rotWithShape="0">
                <a:blip r:embed="rId55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blipFill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blipFill>
                <a:blip r:embed="rId57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blipFill>
                <a:blip r:embed="rId58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Look 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600" dirty="0"/>
                  <a:t> such that:</a:t>
                </a: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blipFill rotWithShape="0">
                <a:blip r:embed="rId64"/>
                <a:stretch>
                  <a:fillRect l="-125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blipFill rotWithShape="0">
                <a:blip r:embed="rId65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Straight Connector 93"/>
          <p:cNvCxnSpPr/>
          <p:nvPr/>
        </p:nvCxnSpPr>
        <p:spPr bwMode="auto">
          <a:xfrm>
            <a:off x="5696990" y="221464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0" name="Group 119"/>
          <p:cNvGrpSpPr/>
          <p:nvPr/>
        </p:nvGrpSpPr>
        <p:grpSpPr>
          <a:xfrm>
            <a:off x="5563642" y="1985724"/>
            <a:ext cx="1162303" cy="637835"/>
            <a:chOff x="5570987" y="1977435"/>
            <a:chExt cx="1162303" cy="637835"/>
          </a:xfrm>
        </p:grpSpPr>
        <p:grpSp>
          <p:nvGrpSpPr>
            <p:cNvPr id="113" name="Group 112"/>
            <p:cNvGrpSpPr/>
            <p:nvPr/>
          </p:nvGrpSpPr>
          <p:grpSpPr>
            <a:xfrm>
              <a:off x="5570987" y="1977435"/>
              <a:ext cx="1162303" cy="637835"/>
              <a:chOff x="5570987" y="1977435"/>
              <a:chExt cx="1162303" cy="637835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5736377" y="1989605"/>
                <a:ext cx="996913" cy="625665"/>
                <a:chOff x="5736377" y="1989605"/>
                <a:chExt cx="996913" cy="625665"/>
              </a:xfrm>
            </p:grpSpPr>
            <p:sp>
              <p:nvSpPr>
                <p:cNvPr id="97" name="Oval 96"/>
                <p:cNvSpPr>
                  <a:spLocks noChangeAspect="1"/>
                </p:cNvSpPr>
                <p:nvPr/>
              </p:nvSpPr>
              <p:spPr bwMode="auto">
                <a:xfrm>
                  <a:off x="5782090" y="2240633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99" name="Oval 98"/>
                <p:cNvSpPr>
                  <a:spLocks noChangeAspect="1"/>
                </p:cNvSpPr>
                <p:nvPr/>
              </p:nvSpPr>
              <p:spPr bwMode="auto">
                <a:xfrm>
                  <a:off x="5929777" y="2249847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0" name="Oval 99"/>
                <p:cNvSpPr>
                  <a:spLocks noChangeAspect="1"/>
                </p:cNvSpPr>
                <p:nvPr/>
              </p:nvSpPr>
              <p:spPr bwMode="auto">
                <a:xfrm>
                  <a:off x="6077465" y="2283871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1" name="Oval 100"/>
                <p:cNvSpPr>
                  <a:spLocks noChangeAspect="1"/>
                </p:cNvSpPr>
                <p:nvPr/>
              </p:nvSpPr>
              <p:spPr bwMode="auto">
                <a:xfrm>
                  <a:off x="6230993" y="2326517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2" name="Oval 101"/>
                <p:cNvSpPr>
                  <a:spLocks noChangeAspect="1"/>
                </p:cNvSpPr>
                <p:nvPr/>
              </p:nvSpPr>
              <p:spPr bwMode="auto">
                <a:xfrm>
                  <a:off x="6370228" y="2383155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3" name="Oval 102"/>
                <p:cNvSpPr>
                  <a:spLocks noChangeAspect="1"/>
                </p:cNvSpPr>
                <p:nvPr/>
              </p:nvSpPr>
              <p:spPr bwMode="auto">
                <a:xfrm>
                  <a:off x="6515929" y="2451902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4" name="Oval 103"/>
                <p:cNvSpPr>
                  <a:spLocks noChangeAspect="1"/>
                </p:cNvSpPr>
                <p:nvPr/>
              </p:nvSpPr>
              <p:spPr bwMode="auto">
                <a:xfrm>
                  <a:off x="6643290" y="2525270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5" name="TextBox 104"/>
                    <p:cNvSpPr txBox="1"/>
                    <p:nvPr/>
                  </p:nvSpPr>
                  <p:spPr>
                    <a:xfrm>
                      <a:off x="5736377" y="1989605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5" name="TextBox 10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736377" y="1989605"/>
                      <a:ext cx="278694" cy="253916"/>
                    </a:xfrm>
                    <a:prstGeom prst="rect">
                      <a:avLst/>
                    </a:prstGeom>
                    <a:blipFill>
                      <a:blip r:embed="rId5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6" name="TextBox 105"/>
                    <p:cNvSpPr txBox="1"/>
                    <p:nvPr/>
                  </p:nvSpPr>
                  <p:spPr>
                    <a:xfrm>
                      <a:off x="5903120" y="2007719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6" name="TextBox 10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903120" y="2007719"/>
                      <a:ext cx="278694" cy="253916"/>
                    </a:xfrm>
                    <a:prstGeom prst="rect">
                      <a:avLst/>
                    </a:prstGeom>
                    <a:blipFill>
                      <a:blip r:embed="rId6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7" name="TextBox 106"/>
                    <p:cNvSpPr txBox="1"/>
                    <p:nvPr/>
                  </p:nvSpPr>
                  <p:spPr>
                    <a:xfrm>
                      <a:off x="6064783" y="2040723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7" name="TextBox 10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064783" y="2040723"/>
                      <a:ext cx="278694" cy="253916"/>
                    </a:xfrm>
                    <a:prstGeom prst="rect">
                      <a:avLst/>
                    </a:prstGeom>
                    <a:blipFill>
                      <a:blip r:embed="rId6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8" name="TextBox 107"/>
                    <p:cNvSpPr txBox="1"/>
                    <p:nvPr/>
                  </p:nvSpPr>
                  <p:spPr>
                    <a:xfrm>
                      <a:off x="6216704" y="2087076"/>
                      <a:ext cx="278694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8" name="TextBox 10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16704" y="2087076"/>
                      <a:ext cx="278694" cy="246221"/>
                    </a:xfrm>
                    <a:prstGeom prst="rect">
                      <a:avLst/>
                    </a:prstGeom>
                    <a:blipFill>
                      <a:blip r:embed="rId6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5570987" y="1977435"/>
                    <a:ext cx="278694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2" name="TextBox 1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70987" y="1977435"/>
                    <a:ext cx="278694" cy="246221"/>
                  </a:xfrm>
                  <a:prstGeom prst="rect">
                    <a:avLst/>
                  </a:prstGeom>
                  <a:blipFill>
                    <a:blip r:embed="rId6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7" name="Oval 116"/>
            <p:cNvSpPr>
              <a:spLocks noChangeAspect="1"/>
            </p:cNvSpPr>
            <p:nvPr/>
          </p:nvSpPr>
          <p:spPr bwMode="auto">
            <a:xfrm>
              <a:off x="6492122" y="2275067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18" name="Oval 117"/>
            <p:cNvSpPr>
              <a:spLocks noChangeAspect="1"/>
            </p:cNvSpPr>
            <p:nvPr/>
          </p:nvSpPr>
          <p:spPr bwMode="auto">
            <a:xfrm>
              <a:off x="6551739" y="2296055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19" name="Oval 118"/>
            <p:cNvSpPr>
              <a:spLocks noChangeAspect="1"/>
            </p:cNvSpPr>
            <p:nvPr/>
          </p:nvSpPr>
          <p:spPr bwMode="auto">
            <a:xfrm>
              <a:off x="6606384" y="2327598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4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9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/>
      <p:bldP spid="3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8" grpId="0" animBg="1"/>
      <p:bldP spid="69" grpId="0"/>
      <p:bldP spid="70" grpId="0"/>
      <p:bldP spid="71" grpId="0"/>
      <p:bldP spid="72" grpId="0" animBg="1"/>
      <p:bldP spid="73" grpId="0" animBg="1"/>
      <p:bldP spid="74" grpId="0" animBg="1"/>
      <p:bldP spid="76" grpId="0" animBg="1"/>
      <p:bldP spid="77" grpId="0" animBg="1"/>
      <p:bldP spid="78" grpId="0" animBg="1"/>
      <p:bldP spid="79" grpId="0" animBg="1"/>
      <p:bldP spid="80" grpId="0"/>
      <p:bldP spid="81" grpId="0"/>
      <p:bldP spid="82" grpId="0"/>
      <p:bldP spid="83" grpId="0"/>
      <p:bldP spid="84" grpId="0"/>
      <p:bldP spid="85" grpId="0"/>
      <p:bldP spid="86" grpId="0" animBg="1"/>
      <p:bldP spid="87" grpId="0"/>
      <p:bldP spid="89" grpId="0"/>
      <p:bldP spid="90" grpId="0" animBg="1"/>
      <p:bldP spid="91" grpId="0"/>
      <p:bldP spid="92" grpId="0" animBg="1"/>
      <p:bldP spid="93" grpId="0"/>
      <p:bldP spid="96" grpId="0" animBg="1"/>
      <p:bldP spid="114" grpId="0"/>
      <p:bldP spid="115" grpId="0"/>
      <p:bldP spid="116" grpId="0"/>
      <p:bldP spid="75" grpId="0"/>
      <p:bldP spid="8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Baby-step, giant-step:     time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Pollard's rho: 	     	  time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800" dirty="0"/>
                  <a:t>		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Consequence:</a:t>
                </a:r>
                <a:r>
                  <a:rPr lang="en-US" sz="1800" dirty="0"/>
                  <a:t> for DLOG to be hard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</m:d>
                      </m:e>
                    </m:rad>
                  </m:oMath>
                </a14:m>
                <a:r>
                  <a:rPr lang="en-US" sz="1800" dirty="0"/>
                  <a:t> must be large enough!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ra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512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etc...</a:t>
                </a:r>
              </a:p>
              <a:p>
                <a:pPr marL="474663" lvl="1" indent="0"/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Nechaev'94 &amp; Shoup'97: </a:t>
                </a:r>
                <a:r>
                  <a:rPr lang="en-US" sz="1800" dirty="0"/>
                  <a:t>Solving DLOG requires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time in </a:t>
                </a:r>
                <a:r>
                  <a:rPr lang="en-US" sz="1800" i="1" dirty="0"/>
                  <a:t>generic</a:t>
                </a:r>
                <a:r>
                  <a:rPr lang="en-US" sz="1800" dirty="0"/>
                  <a:t> groups</a:t>
                </a:r>
                <a:r>
                  <a:rPr lang="en-US" sz="1800" b="1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4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Non-generic algorithms for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Unfortunately,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generic group!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Much </a:t>
                </a:r>
                <a:r>
                  <a:rPr lang="en-US" sz="1800" dirty="0"/>
                  <a:t>faster specific algorithms exist for solving DLOG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800" b="1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Index-calculus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Elliptic-curve method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Special number-field sieve (SNFS)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General number-field sieve (GNFS)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Current DLOG-solving record: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795</m:t>
                        </m:r>
                      </m:sup>
                    </m:sSup>
                  </m:oMath>
                </a14:m>
                <a:r>
                  <a:rPr lang="en-US" sz="1800" dirty="0"/>
                  <a:t> using GNFS		 (</a:t>
                </a:r>
                <a:r>
                  <a:rPr lang="en-US" sz="1800" dirty="0" err="1"/>
                  <a:t>Heninger</a:t>
                </a:r>
                <a:r>
                  <a:rPr lang="en-US" sz="1800" dirty="0"/>
                  <a:t> et al. '19)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Previous records: </a:t>
                </a:r>
                <a:r>
                  <a:rPr lang="en-US" sz="1600" dirty="0">
                    <a:hlinkClick r:id="rId2"/>
                  </a:rPr>
                  <a:t>https://en.wikipedia.org/wiki/Discrete_logarithm_records</a:t>
                </a:r>
                <a:endParaRPr lang="en-US" sz="16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800" dirty="0"/>
                  <a:t> typically required as a minimum today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/>
          <p:cNvSpPr/>
          <p:nvPr/>
        </p:nvSpPr>
        <p:spPr>
          <a:xfrm rot="10800000">
            <a:off x="5193255" y="3022600"/>
            <a:ext cx="152225" cy="533400"/>
          </a:xfrm>
          <a:prstGeom prst="leftBrace">
            <a:avLst>
              <a:gd name="adj1" fmla="val 148802"/>
              <a:gd name="adj2" fmla="val 51372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75020" y="2985870"/>
            <a:ext cx="5715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</a:rPr>
              <a:t>exceptionally</a:t>
            </a:r>
            <a:r>
              <a:rPr lang="en-US" sz="1600" dirty="0">
                <a:solidFill>
                  <a:srgbClr val="C00000"/>
                </a:solidFill>
              </a:rPr>
              <a:t> complicated algorithms, requiring very advanced mathematics!</a:t>
            </a:r>
            <a:endParaRPr lang="en-US" sz="1600" i="1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3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 – what is large enough?  </a:t>
                </a:r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276803" y="1544226"/>
            <a:ext cx="3301224" cy="1327605"/>
            <a:chOff x="4696003" y="1761629"/>
            <a:chExt cx="3301224" cy="1327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294" r="-1109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279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276803" y="3174059"/>
            <a:ext cx="3255891" cy="1329249"/>
            <a:chOff x="4219498" y="3438826"/>
            <a:chExt cx="3255891" cy="13292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311" r="-1124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46281" y="343882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82279"/>
            <a:chOff x="3334130" y="5165252"/>
            <a:chExt cx="6220677" cy="1382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43750" r="-937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225815" y="1041055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5815" y="1041055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20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092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31" grpId="0"/>
      <p:bldP spid="32" grpId="0"/>
      <p:bldP spid="35" grpId="0"/>
      <p:bldP spid="47" grpId="0"/>
      <p:bldP spid="26" grpId="0"/>
      <p:bldP spid="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</p:spPr>
            <p:txBody>
              <a:bodyPr/>
              <a:lstStyle/>
              <a:p>
                <a:pPr algn="ctr"/>
                <a:r>
                  <a:rPr lang="en-US" sz="2800" b="1" dirty="0"/>
                  <a:t>Better alternatives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800" b="1" dirty="0"/>
                  <a:t>?</a:t>
                </a:r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  <a:blipFill rotWithShape="0">
                <a:blip r:embed="rId2"/>
                <a:stretch>
                  <a:fillRect t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559" y="1708944"/>
            <a:ext cx="2959602" cy="295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232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" t="4389" r="50976" b="12650"/>
          <a:stretch/>
        </p:blipFill>
        <p:spPr>
          <a:xfrm>
            <a:off x="4116309" y="2187907"/>
            <a:ext cx="3277306" cy="361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5478737" y="5576140"/>
            <a:ext cx="238125" cy="25717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3923958" y="3893272"/>
            <a:ext cx="238125" cy="25717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7921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270250" y="2202086"/>
            <a:ext cx="4476750" cy="276796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897045" y="325928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406782" y="418668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564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630002" y="1851943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579508" y="503266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576002" y="283645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374383" y="4356096"/>
                <a:ext cx="1077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4383" y="4356096"/>
                <a:ext cx="1077545" cy="369332"/>
              </a:xfrm>
              <a:prstGeom prst="rect">
                <a:avLst/>
              </a:prstGeom>
              <a:blipFill>
                <a:blip r:embed="rId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032292" y="3367280"/>
                <a:ext cx="1126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292" y="3367280"/>
                <a:ext cx="1126655" cy="369332"/>
              </a:xfrm>
              <a:prstGeom prst="rect">
                <a:avLst/>
              </a:prstGeom>
              <a:blipFill>
                <a:blip r:embed="rId9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822832" y="3034426"/>
                <a:ext cx="9549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832" y="3034426"/>
                <a:ext cx="954984" cy="369332"/>
              </a:xfrm>
              <a:prstGeom prst="rect">
                <a:avLst/>
              </a:prstGeom>
              <a:blipFill>
                <a:blip r:embed="rId10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Flowchart: Connector 27"/>
          <p:cNvSpPr>
            <a:spLocks noChangeAspect="1"/>
          </p:cNvSpPr>
          <p:nvPr/>
        </p:nvSpPr>
        <p:spPr bwMode="auto">
          <a:xfrm>
            <a:off x="4774433" y="3492064"/>
            <a:ext cx="108000" cy="108000"/>
          </a:xfrm>
          <a:prstGeom prst="flowChartConnector">
            <a:avLst/>
          </a:prstGeom>
          <a:solidFill>
            <a:schemeClr val="accent3"/>
          </a:solidFill>
          <a:ln w="317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457757" y="3034426"/>
                <a:ext cx="19747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7757" y="3034426"/>
                <a:ext cx="1974708" cy="369332"/>
              </a:xfrm>
              <a:prstGeom prst="rect">
                <a:avLst/>
              </a:prstGeom>
              <a:blipFill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52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15" grpId="0"/>
      <p:bldP spid="16" grpId="0"/>
      <p:bldP spid="17" grpId="0" animBg="1"/>
      <p:bldP spid="14" grpId="0" animBg="1"/>
      <p:bldP spid="22" grpId="0"/>
      <p:bldP spid="21" grpId="0"/>
      <p:bldP spid="21" grpId="1"/>
      <p:bldP spid="26" grpId="0"/>
      <p:bldP spid="26" grpId="1"/>
      <p:bldP spid="27" grpId="0"/>
      <p:bldP spid="27" grpId="1"/>
      <p:bldP spid="28" grpId="0" animBg="1"/>
      <p:bldP spid="28" grpId="1" animBg="1"/>
      <p:bldP spid="5" grpId="0"/>
      <p:bldP spid="5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159419" y="4367526"/>
            <a:ext cx="4857750" cy="78871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6449164" y="485890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494943" y="4526056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61396" y="4584137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1396" y="4584137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02478" y="4899756"/>
                <a:ext cx="2371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478" y="4899756"/>
                <a:ext cx="23716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5128" r="-48718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5752776" y="1755435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5698776" y="317670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5698776" y="4733853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709808" y="285124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808" y="285124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84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505200" y="2251094"/>
            <a:ext cx="3957259" cy="281620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6688407" y="270413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14840" y="2615564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840" y="2615564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748552" y="3403758"/>
                <a:ext cx="3144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2" y="3403758"/>
                <a:ext cx="31448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846" r="-11538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4495866" y="1846282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5900229" y="3263001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4441866" y="3534424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677098" y="341238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098" y="3412387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443514" y="432291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266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495753" y="2266231"/>
            <a:ext cx="4001137" cy="142345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281874" y="298084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553350" y="324501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56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919004" y="1663367"/>
            <a:ext cx="0" cy="47236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864470" y="241623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865951" y="548949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099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3542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495753" y="2266231"/>
            <a:ext cx="4001137" cy="142345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281874" y="298084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553350" y="324501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919004" y="1663367"/>
            <a:ext cx="0" cy="47236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864470" y="241623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865951" y="548949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7465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962400" y="2447925"/>
            <a:ext cx="3590925" cy="34671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6404493" y="4813959"/>
            <a:ext cx="72000" cy="72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18" name="Straight Connector 17"/>
          <p:cNvCxnSpPr/>
          <p:nvPr/>
        </p:nvCxnSpPr>
        <p:spPr bwMode="auto">
          <a:xfrm flipV="1">
            <a:off x="4699420" y="1704496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89592" y="4629293"/>
                <a:ext cx="13068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592" y="4629293"/>
                <a:ext cx="1306875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4663420" y="4792904"/>
            <a:ext cx="72000" cy="72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73471" y="4629293"/>
                <a:ext cx="7539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471" y="4629293"/>
                <a:ext cx="75395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663420" y="3119601"/>
            <a:ext cx="72000" cy="72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92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4717074" y="1781911"/>
            <a:ext cx="2075" cy="419020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664735" y="3093123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664735" y="4801686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04759" y="4740895"/>
                <a:ext cx="3523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759" y="4740895"/>
                <a:ext cx="352379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304761" y="2860307"/>
                <a:ext cx="3587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761" y="2860307"/>
                <a:ext cx="35872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39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698379" y="3126759"/>
                <a:ext cx="1663946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379" y="3126759"/>
                <a:ext cx="1663946" cy="451277"/>
              </a:xfrm>
              <a:prstGeom prst="rect">
                <a:avLst/>
              </a:prstGeom>
              <a:blipFill rotWithShape="0">
                <a:blip r:embed="rId5"/>
                <a:stretch>
                  <a:fillRect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 bwMode="auto">
          <a:xfrm flipV="1">
            <a:off x="2215243" y="3542258"/>
            <a:ext cx="449943" cy="5771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172635" y="4187825"/>
            <a:ext cx="2215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Identity element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684151" y="2860307"/>
                <a:ext cx="9916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4151" y="2860307"/>
                <a:ext cx="991630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652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919226" y="2827608"/>
                <a:ext cx="2085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27608"/>
                <a:ext cx="2085656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34289" y="5485982"/>
                <a:ext cx="4044454" cy="759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:r>
                  <a:rPr lang="nb-NO" b="1" dirty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r>
                  <a:rPr lang="nb-NO" dirty="0"/>
                  <a:t>an elliptic curve group over the </a:t>
                </a:r>
                <a:r>
                  <a:rPr lang="nb-NO" i="1" dirty="0"/>
                  <a:t>real numbers</a:t>
                </a:r>
                <a:endParaRPr lang="en-US" i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9" y="5485982"/>
                <a:ext cx="4044454" cy="759182"/>
              </a:xfrm>
              <a:prstGeom prst="rect">
                <a:avLst/>
              </a:prstGeom>
              <a:blipFill rotWithShape="0">
                <a:blip r:embed="rId5"/>
                <a:stretch>
                  <a:fillRect l="-1205" t="-806" b="-8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cxnSp>
        <p:nvCxnSpPr>
          <p:cNvPr id="35" name="Straight Connector 34"/>
          <p:cNvCxnSpPr/>
          <p:nvPr/>
        </p:nvCxnSpPr>
        <p:spPr bwMode="auto">
          <a:xfrm flipV="1">
            <a:off x="3270250" y="2202086"/>
            <a:ext cx="4476750" cy="276796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lowchart: Connector 35"/>
          <p:cNvSpPr>
            <a:spLocks noChangeAspect="1"/>
          </p:cNvSpPr>
          <p:nvPr/>
        </p:nvSpPr>
        <p:spPr bwMode="auto">
          <a:xfrm>
            <a:off x="5899428" y="3259281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Flowchart: Connector 36"/>
          <p:cNvSpPr>
            <a:spLocks noChangeAspect="1"/>
          </p:cNvSpPr>
          <p:nvPr/>
        </p:nvSpPr>
        <p:spPr bwMode="auto">
          <a:xfrm>
            <a:off x="4406782" y="418668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564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/>
          <p:nvPr/>
        </p:nvCxnSpPr>
        <p:spPr bwMode="auto">
          <a:xfrm flipV="1">
            <a:off x="6630002" y="2165367"/>
            <a:ext cx="0" cy="39824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Flowchart: Connector 40"/>
          <p:cNvSpPr>
            <a:spLocks noChangeAspect="1"/>
          </p:cNvSpPr>
          <p:nvPr/>
        </p:nvSpPr>
        <p:spPr bwMode="auto">
          <a:xfrm>
            <a:off x="6577921" y="503505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2" name="Flowchart: Connector 41"/>
          <p:cNvSpPr>
            <a:spLocks noChangeAspect="1"/>
          </p:cNvSpPr>
          <p:nvPr/>
        </p:nvSpPr>
        <p:spPr bwMode="auto">
          <a:xfrm>
            <a:off x="6576002" y="283645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addition"</a:t>
                </a:r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13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47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7" grpId="0"/>
      <p:bldP spid="28" grpId="0" animBg="1"/>
      <p:bldP spid="3" grpId="0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3270250" y="2016185"/>
            <a:ext cx="4568246" cy="4370807"/>
            <a:chOff x="3270250" y="2016185"/>
            <a:chExt cx="4568246" cy="4370807"/>
          </a:xfrm>
        </p:grpSpPr>
        <p:grpSp>
          <p:nvGrpSpPr>
            <p:cNvPr id="32" name="Group 31"/>
            <p:cNvGrpSpPr>
              <a:grpSpLocks noChangeAspect="1"/>
            </p:cNvGrpSpPr>
            <p:nvPr/>
          </p:nvGrpSpPr>
          <p:grpSpPr>
            <a:xfrm>
              <a:off x="4163984" y="2016185"/>
              <a:ext cx="3182078" cy="4370807"/>
              <a:chOff x="4832232" y="561256"/>
              <a:chExt cx="4052392" cy="5566244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34" name="Rectangle 33"/>
              <p:cNvSpPr/>
              <p:nvPr/>
            </p:nvSpPr>
            <p:spPr bwMode="auto">
              <a:xfrm>
                <a:off x="6527035" y="5089084"/>
                <a:ext cx="238125" cy="103841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cxnSp>
          <p:nvCxnSpPr>
            <p:cNvPr id="35" name="Straight Connector 34"/>
            <p:cNvCxnSpPr/>
            <p:nvPr/>
          </p:nvCxnSpPr>
          <p:spPr bwMode="auto">
            <a:xfrm flipV="1">
              <a:off x="3270250" y="2202086"/>
              <a:ext cx="4476750" cy="276796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Flowchart: Connector 35"/>
            <p:cNvSpPr>
              <a:spLocks noChangeAspect="1"/>
            </p:cNvSpPr>
            <p:nvPr/>
          </p:nvSpPr>
          <p:spPr bwMode="auto">
            <a:xfrm>
              <a:off x="5899698" y="326034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37" name="Flowchart: Connector 36"/>
            <p:cNvSpPr>
              <a:spLocks noChangeAspect="1"/>
            </p:cNvSpPr>
            <p:nvPr/>
          </p:nvSpPr>
          <p:spPr bwMode="auto">
            <a:xfrm>
              <a:off x="4406782" y="418668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2564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Connector 39"/>
            <p:cNvCxnSpPr/>
            <p:nvPr/>
          </p:nvCxnSpPr>
          <p:spPr bwMode="auto">
            <a:xfrm flipV="1">
              <a:off x="6630002" y="2165367"/>
              <a:ext cx="0" cy="398247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Flowchart: Connector 40"/>
            <p:cNvSpPr>
              <a:spLocks noChangeAspect="1"/>
            </p:cNvSpPr>
            <p:nvPr/>
          </p:nvSpPr>
          <p:spPr bwMode="auto">
            <a:xfrm>
              <a:off x="6579508" y="5048543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42" name="Flowchart: Connector 41"/>
            <p:cNvSpPr>
              <a:spLocks noChangeAspect="1"/>
            </p:cNvSpPr>
            <p:nvPr/>
          </p:nvSpPr>
          <p:spPr bwMode="auto">
            <a:xfrm>
              <a:off x="6576002" y="2836458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blipFill rotWithShape="0"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12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</p:spPr>
            <p:txBody>
              <a:bodyPr/>
              <a:lstStyle/>
              <a:p>
                <a:r>
                  <a:rPr lang="en-US" dirty="0"/>
                  <a:t>Elliptic curves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  <a:blipFill rotWithShape="0">
                <a:blip r:embed="rId16"/>
                <a:stretch>
                  <a:fillRect l="-1095" t="-26667" b="-3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18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67" y="2124065"/>
            <a:ext cx="6648596" cy="4353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4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</p:spPr>
            <p:txBody>
              <a:bodyPr/>
              <a:lstStyle/>
              <a:p>
                <a:r>
                  <a:rPr lang="en-US" dirty="0"/>
                  <a:t>Elliptic curves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  <a:blipFill rotWithShape="0">
                <a:blip r:embed="rId5"/>
                <a:stretch>
                  <a:fillRect l="-1095" t="-26667" b="-3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addition"</a:t>
                </a:r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443984" y="1159330"/>
                <a:ext cx="4316645" cy="708912"/>
              </a:xfrm>
              <a:prstGeom prst="rect">
                <a:avLst/>
              </a:prstGeom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/>
                  <a:t> = </a:t>
                </a:r>
                <a:r>
                  <a:rPr lang="nb-NO" dirty="0"/>
                  <a:t>an elliptic curve group defined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3984" y="1159330"/>
                <a:ext cx="4316645" cy="708912"/>
              </a:xfrm>
              <a:prstGeom prst="rect">
                <a:avLst/>
              </a:prstGeom>
              <a:blipFill rotWithShape="0">
                <a:blip r:embed="rId8"/>
                <a:stretch>
                  <a:fillRect l="-843" b="-8333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941717" y="6014835"/>
                <a:ext cx="1105630" cy="3751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,+, </m:t>
                        </m:r>
                        <m: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 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1717" y="6014835"/>
                <a:ext cx="1105630" cy="375167"/>
              </a:xfrm>
              <a:prstGeom prst="rect">
                <a:avLst/>
              </a:prstGeom>
              <a:blipFill rotWithShape="0">
                <a:blip r:embed="rId18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eft Brace 32"/>
          <p:cNvSpPr/>
          <p:nvPr/>
        </p:nvSpPr>
        <p:spPr>
          <a:xfrm rot="16200000">
            <a:off x="9425272" y="5128511"/>
            <a:ext cx="135509" cy="1614212"/>
          </a:xfrm>
          <a:prstGeom prst="leftBrace">
            <a:avLst>
              <a:gd name="adj1" fmla="val 105220"/>
              <a:gd name="adj2" fmla="val 52508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69296" y="6288691"/>
            <a:ext cx="1015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Finite field</a:t>
            </a:r>
          </a:p>
        </p:txBody>
      </p:sp>
      <p:cxnSp>
        <p:nvCxnSpPr>
          <p:cNvPr id="34" name="Straight Arrow Connector 33"/>
          <p:cNvCxnSpPr/>
          <p:nvPr/>
        </p:nvCxnSpPr>
        <p:spPr bwMode="auto">
          <a:xfrm flipV="1">
            <a:off x="8602686" y="6221345"/>
            <a:ext cx="436490" cy="16564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8785225" y="5175250"/>
            <a:ext cx="195156" cy="346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10057683" y="5204228"/>
            <a:ext cx="362667" cy="317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 rot="2381532">
            <a:off x="10888430" y="4237953"/>
            <a:ext cx="1116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Still valid!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601726" y="5508592"/>
                <a:ext cx="891270" cy="375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5508592"/>
                <a:ext cx="891270" cy="375167"/>
              </a:xfrm>
              <a:prstGeom prst="rect">
                <a:avLst/>
              </a:prstGeom>
              <a:blipFill rotWithShape="0">
                <a:blip r:embed="rId2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9642319" y="5509970"/>
                <a:ext cx="760913" cy="375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319" y="5509970"/>
                <a:ext cx="760913" cy="375167"/>
              </a:xfrm>
              <a:prstGeom prst="rect">
                <a:avLst/>
              </a:prstGeom>
              <a:blipFill rotWithShape="0">
                <a:blip r:embed="rId24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2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blipFill rotWithShape="0">
                <a:blip r:embed="rId2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Connector 56"/>
          <p:cNvCxnSpPr/>
          <p:nvPr/>
        </p:nvCxnSpPr>
        <p:spPr bwMode="auto">
          <a:xfrm flipV="1">
            <a:off x="2079529" y="2223576"/>
            <a:ext cx="1318493" cy="338519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 flipV="1">
            <a:off x="3405953" y="2228751"/>
            <a:ext cx="1555631" cy="400387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4938572" y="4776302"/>
            <a:ext cx="566666" cy="14584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 flipV="1">
            <a:off x="5507352" y="2194127"/>
            <a:ext cx="0" cy="431986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5450860" y="3625148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5" name="Oval 44"/>
          <p:cNvSpPr>
            <a:spLocks noChangeAspect="1"/>
          </p:cNvSpPr>
          <p:nvPr/>
        </p:nvSpPr>
        <p:spPr bwMode="auto">
          <a:xfrm>
            <a:off x="2028624" y="5549385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>
            <a:off x="3248327" y="2402294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35303" y="6415078"/>
                <a:ext cx="6665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127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303" y="6415078"/>
                <a:ext cx="666584" cy="369332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098280" y="5439496"/>
                <a:ext cx="2049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8280" y="5439496"/>
                <a:ext cx="204917" cy="338554"/>
              </a:xfrm>
              <a:prstGeom prst="rect">
                <a:avLst/>
              </a:prstGeom>
              <a:blipFill rotWithShape="0">
                <a:blip r:embed="rId28"/>
                <a:stretch>
                  <a:fillRect r="-3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345409" y="2289231"/>
                <a:ext cx="2919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409" y="2289231"/>
                <a:ext cx="291965" cy="338554"/>
              </a:xfrm>
              <a:prstGeom prst="rect">
                <a:avLst/>
              </a:prstGeom>
              <a:blipFill rotWithShape="0">
                <a:blip r:embed="rId29"/>
                <a:stretch>
                  <a:fillRect r="-6250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547176" y="3367887"/>
                <a:ext cx="7100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176" y="3367887"/>
                <a:ext cx="710048" cy="338554"/>
              </a:xfrm>
              <a:prstGeom prst="rect">
                <a:avLst/>
              </a:prstGeom>
              <a:blipFill rotWithShape="0">
                <a:blip r:embed="rId3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 bwMode="auto">
          <a:xfrm flipH="1">
            <a:off x="904875" y="4228017"/>
            <a:ext cx="678030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C00FF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57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3" grpId="0" animBg="1"/>
      <p:bldP spid="6" grpId="0"/>
      <p:bldP spid="36" grpId="0"/>
      <p:bldP spid="7" grpId="0"/>
      <p:bldP spid="8" grpId="0"/>
      <p:bldP spid="19" grpId="0" animBg="1"/>
      <p:bldP spid="45" grpId="0" animBg="1"/>
      <p:bldP spid="46" grpId="0" animBg="1"/>
      <p:bldP spid="27" grpId="0"/>
      <p:bldP spid="50" grpId="0"/>
      <p:bldP spid="5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 –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92880" y="1856820"/>
                <a:ext cx="3413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80" y="1856820"/>
                <a:ext cx="3413760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07729" y="1856820"/>
                <a:ext cx="3413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7729" y="1856820"/>
                <a:ext cx="341376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29870" y="6141261"/>
                <a:ext cx="536292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1" i="1">
                              <a:latin typeface="Cambria Math" panose="02040503050406030204" pitchFamily="18" charset="0"/>
                            </a:rPr>
                            <m:t>𝑬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𝒪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1,1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1,6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2,3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2,4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3,1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3,6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4,2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4,5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6,2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6,5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870" y="6141261"/>
                <a:ext cx="5362921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/>
          <a:srcRect t="14880" r="15791" b="-1"/>
          <a:stretch/>
        </p:blipFill>
        <p:spPr>
          <a:xfrm>
            <a:off x="3770671" y="2746529"/>
            <a:ext cx="4137382" cy="31200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17524" y="4239693"/>
                <a:ext cx="266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7524" y="4239693"/>
                <a:ext cx="266955" cy="27699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453267" y="4652944"/>
                <a:ext cx="266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267" y="4652944"/>
                <a:ext cx="266955" cy="276999"/>
              </a:xfrm>
              <a:prstGeom prst="rect">
                <a:avLst/>
              </a:prstGeom>
              <a:blipFill rotWithShape="0">
                <a:blip r:embed="rId7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15298" y="4977624"/>
                <a:ext cx="66788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298" y="4977624"/>
                <a:ext cx="667886" cy="276999"/>
              </a:xfrm>
              <a:prstGeom prst="rect">
                <a:avLst/>
              </a:prstGeom>
              <a:blipFill rotWithShape="0">
                <a:blip r:embed="rId8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42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2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point on elliptic curve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/>
                  <a:t> are elements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Points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800" dirty="0"/>
                  <a:t> can be added to get another point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Special case: add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to itself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times</a:t>
                </a:r>
                <a:br>
                  <a:rPr lang="en-US" sz="1800" dirty="0"/>
                </a:b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n-US" sz="1800" dirty="0"/>
                  <a:t>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DLOG problem: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</m:oMath>
                </a14:m>
                <a:r>
                  <a:rPr lang="en-US" sz="1800" dirty="0"/>
                  <a:t> for </a:t>
                </a:r>
                <a:r>
                  <a:rPr lang="en-US" sz="1800" b="1" dirty="0"/>
                  <a:t>secret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,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  <a:blipFill rotWithShape="0">
                <a:blip r:embed="rId2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7670750" y="1622037"/>
            <a:ext cx="3201357" cy="3570823"/>
            <a:chOff x="8297834" y="1562376"/>
            <a:chExt cx="3201357" cy="3570823"/>
          </a:xfrm>
        </p:grpSpPr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8297834" y="1781174"/>
              <a:ext cx="2838812" cy="3352025"/>
              <a:chOff x="4832232" y="561256"/>
              <a:chExt cx="4052392" cy="47850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sp>
          <p:nvSpPr>
            <p:cNvPr id="10" name="Flowchart: Connector 9"/>
            <p:cNvSpPr>
              <a:spLocks noChangeAspect="1"/>
            </p:cNvSpPr>
            <p:nvPr/>
          </p:nvSpPr>
          <p:spPr bwMode="auto">
            <a:xfrm>
              <a:off x="8745682" y="2743199"/>
              <a:ext cx="89977" cy="89977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7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56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Connector 14"/>
          <p:cNvSpPr>
            <a:spLocks noChangeAspect="1"/>
          </p:cNvSpPr>
          <p:nvPr/>
        </p:nvSpPr>
        <p:spPr bwMode="auto">
          <a:xfrm>
            <a:off x="9746526" y="4418300"/>
            <a:ext cx="89977" cy="89977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407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𝑬</m:t>
                    </m:r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– properties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generic group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Specialized attacks (GNFS) exploit algebraic structure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parameters must be bigger to compensate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600" dirty="0"/>
                  <a:t>  required for security today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Bigger parameters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slower systems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Currently no attacks manage to exploit the algebraic structure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Best-know attacks are </a:t>
                </a:r>
                <a:r>
                  <a:rPr lang="en-US" sz="1600" i="1" dirty="0"/>
                  <a:t>generic attacks </a:t>
                </a:r>
                <a:r>
                  <a:rPr lang="en-US" sz="1600" dirty="0"/>
                  <a:t>which</a:t>
                </a:r>
                <a:r>
                  <a:rPr lang="en-US" sz="1600" i="1" dirty="0"/>
                  <a:t> </a:t>
                </a:r>
                <a:r>
                  <a:rPr lang="en-US" sz="1600" dirty="0"/>
                  <a:t>require 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600" b="1" dirty="0"/>
                  <a:t>  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Consequently: elliptic curve crypto can use </a:t>
                </a:r>
                <a:r>
                  <a:rPr lang="en-US" sz="1600" i="1" dirty="0"/>
                  <a:t>much</a:t>
                </a:r>
                <a:r>
                  <a:rPr lang="en-US" sz="1600" dirty="0"/>
                  <a:t> smaller parameters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384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common in practice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much faster than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/>
                  <a:t>-based crypto</a:t>
                </a:r>
                <a:endParaRPr lang="en-US" sz="1600" b="1" dirty="0"/>
              </a:p>
              <a:p>
                <a:pPr marL="0" indent="0"/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9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817600" y="1523906"/>
            <a:ext cx="2801984" cy="1325291"/>
            <a:chOff x="5236800" y="1741309"/>
            <a:chExt cx="2801984" cy="13252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5236800" y="2732470"/>
                  <a:ext cx="2801984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6800" y="2732470"/>
                  <a:ext cx="2801984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304" r="-1304" b="-2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58425" y="174130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807150" y="3143579"/>
            <a:ext cx="2745880" cy="1350083"/>
            <a:chOff x="4749845" y="3408346"/>
            <a:chExt cx="2745880" cy="13500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749845" y="4424299"/>
                  <a:ext cx="2745880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9845" y="4424299"/>
                  <a:ext cx="2745880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556" r="-1556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76761" y="340834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82279"/>
            <a:chOff x="3334130" y="5165252"/>
            <a:chExt cx="6220677" cy="1382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9756" r="-36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9524" r="-3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02478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Rectangle 40"/>
          <p:cNvSpPr/>
          <p:nvPr/>
        </p:nvSpPr>
        <p:spPr>
          <a:xfrm>
            <a:off x="966261" y="3529912"/>
            <a:ext cx="18690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43305" y="3538712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517019" y="5640548"/>
                <a:ext cx="5151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019" y="5640548"/>
                <a:ext cx="515141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0714" r="-595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32310" y="1109059"/>
            <a:ext cx="6420675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115792089210356248762697446949407573530086143415290314195533631308867097853951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207008" y="33809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008" y="3380977"/>
                <a:ext cx="1093248" cy="43473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815471" y="2567192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blipFill>
                <a:blip r:embed="rId14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4815471" y="4202334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blipFill rotWithShape="0">
                <a:blip r:embed="rId15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4015263" y="5680988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p:sp>
        <p:nvSpPr>
          <p:cNvPr id="48" name="Rectangle 47"/>
          <p:cNvSpPr/>
          <p:nvPr/>
        </p:nvSpPr>
        <p:spPr>
          <a:xfrm>
            <a:off x="5868537" y="5682801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blipFill rotWithShape="0">
                <a:blip r:embed="rId16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618948" y="1041044"/>
                <a:ext cx="1292535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948" y="1041044"/>
                <a:ext cx="1292535" cy="31015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blipFill rotWithShape="0">
                <a:blip r:embed="rId20"/>
                <a:stretch>
                  <a:fillRect l="-9756" r="-36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524" r="-3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63894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r>
                  <a:rPr lang="en-US" sz="1600" b="1" dirty="0"/>
                  <a:t>Security (given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b="1" dirty="0"/>
                  <a:t>):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/>
                  <a:t> 	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(or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			(DLOG assumption)</a:t>
                </a:r>
                <a:endParaRPr lang="en-US" sz="100" dirty="0"/>
              </a:p>
              <a:p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not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 large enough	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large enough 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</a:p>
              <a:p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283652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5283171" y="1776627"/>
            <a:ext cx="565972" cy="1507025"/>
            <a:chOff x="5612913" y="1794080"/>
            <a:chExt cx="565972" cy="1507025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6029011" y="2997570"/>
              <a:ext cx="149874" cy="3035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Oval 49"/>
            <p:cNvSpPr/>
            <p:nvPr/>
          </p:nvSpPr>
          <p:spPr bwMode="auto">
            <a:xfrm>
              <a:off x="5612913" y="1794080"/>
              <a:ext cx="565972" cy="1277675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38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13248</TotalTime>
  <Words>1556</Words>
  <Application>Microsoft Office PowerPoint</Application>
  <PresentationFormat>Widescreen</PresentationFormat>
  <Paragraphs>885</Paragraphs>
  <Slides>47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Arial Unicode MS</vt:lpstr>
      <vt:lpstr>Arial</vt:lpstr>
      <vt:lpstr>Calibri</vt:lpstr>
      <vt:lpstr>Cambria</vt:lpstr>
      <vt:lpstr>Cambria Math</vt:lpstr>
      <vt:lpstr>Script MT Bold</vt:lpstr>
      <vt:lpstr>Stencil</vt:lpstr>
      <vt:lpstr>Times New Roman</vt:lpstr>
      <vt:lpstr>Wingdings</vt:lpstr>
      <vt:lpstr>2_TEK4500-UIO</vt:lpstr>
      <vt:lpstr>Lecture 8 – Group theory,  Diffie-Hellman key exchange, elliptic curves</vt:lpstr>
      <vt:lpstr>Basic goals of cryptography</vt:lpstr>
      <vt:lpstr>Symmetric key distribution problem</vt:lpstr>
      <vt:lpstr>PowerPoint Presentation</vt:lpstr>
      <vt:lpstr>Diffie-Hellman key exchange – idea</vt:lpstr>
      <vt:lpstr>Diffie-Hellman key exchange </vt:lpstr>
      <vt:lpstr>A different kind of primitives</vt:lpstr>
      <vt:lpstr>PowerPoint Presentation</vt:lpstr>
      <vt:lpstr>Preliminaries </vt:lpstr>
      <vt:lpstr>Groups – definition </vt:lpstr>
      <vt:lpstr>Examples</vt:lpstr>
      <vt:lpstr>Group exponentation </vt:lpstr>
      <vt:lpstr>Finite groups</vt:lpstr>
      <vt:lpstr>Cyclic groups</vt:lpstr>
      <vt:lpstr>Why is (Z_p^∗,⋅) a group? </vt:lpstr>
      <vt:lpstr>Summary of group theory</vt:lpstr>
      <vt:lpstr>Diffie-Hellman</vt:lpstr>
      <vt:lpstr>Diffie-Hellman</vt:lpstr>
      <vt:lpstr>Diffie-Hellman – example </vt:lpstr>
      <vt:lpstr>Diffie-Hellman</vt:lpstr>
      <vt:lpstr>Discrete logarithm (DLOG) problem</vt:lpstr>
      <vt:lpstr>Diffie-Hellman (DH) problem</vt:lpstr>
      <vt:lpstr>DLOG vs. DH</vt:lpstr>
      <vt:lpstr>Diffie-Hellman – security </vt:lpstr>
      <vt:lpstr>Algorithms for solving DLOG</vt:lpstr>
      <vt:lpstr>Solving DLOG: the baby-step giant-step algorithm</vt:lpstr>
      <vt:lpstr>Generic algorithms for solving DLOG</vt:lpstr>
      <vt:lpstr>Non-generic algorithms for DLOG</vt:lpstr>
      <vt:lpstr>Diffie-Hellman in (Z_p^∗,⋅) – what is large enough?  </vt:lpstr>
      <vt:lpstr>PowerPoint Presentation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 over Z_p</vt:lpstr>
      <vt:lpstr>Elliptic curves over Z_p</vt:lpstr>
      <vt:lpstr>Elliptic curves – example</vt:lpstr>
      <vt:lpstr>Elliptic curves summary</vt:lpstr>
      <vt:lpstr>E(Z_p ) – properties </vt:lpstr>
      <vt:lpstr>Diffie-Hellman in (Z_p^∗,⋅)</vt:lpstr>
      <vt:lpstr>Diffie-Hellman in (E(Z_p ),+)</vt:lpstr>
      <vt:lpstr>Diffie-Hellman – security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710</cp:revision>
  <dcterms:created xsi:type="dcterms:W3CDTF">2020-06-02T10:31:43Z</dcterms:created>
  <dcterms:modified xsi:type="dcterms:W3CDTF">2025-10-08T13:01:14Z</dcterms:modified>
</cp:coreProperties>
</file>