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81" r:id="rId3"/>
    <p:sldId id="282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60" r:id="rId13"/>
    <p:sldId id="257" r:id="rId14"/>
    <p:sldId id="259" r:id="rId15"/>
    <p:sldId id="258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86" autoAdjust="0"/>
  </p:normalViewPr>
  <p:slideViewPr>
    <p:cSldViewPr>
      <p:cViewPr varScale="1">
        <p:scale>
          <a:sx n="127" d="100"/>
          <a:sy n="127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0137C-66EF-42B7-B3A8-74D60B9028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2CFCA-8C3B-440F-9812-B5A465194B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3543B-632D-402B-BA8C-FE53695423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5EFF8-09A7-46AE-AEB3-4E65B627AD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BFAC4-39FE-4E12-BB54-770C5887A2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3CAD1-3625-4CA1-9E15-0BB2A8677A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0A44-7CB5-44D5-9646-5A77020F48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FADA9-0F33-402E-AA67-F6873407D5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BCDAA-103E-437A-B848-A51869FDA7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27F66-8495-4D17-9DD9-547A815F1D3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1F770-774D-42B0-AF49-A449DB991E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0407827-238C-42A0-8559-461F36C713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29" name="Picture 6" descr="uio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61350" y="115888"/>
            <a:ext cx="9906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2771775" y="6553200"/>
            <a:ext cx="3960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nb-NO" sz="1400"/>
              <a:t>MENA 1000 – Materialer, energi og nanoteknologi</a:t>
            </a:r>
            <a:endParaRPr 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28775"/>
            <a:ext cx="7772400" cy="1971675"/>
          </a:xfrm>
        </p:spPr>
        <p:txBody>
          <a:bodyPr/>
          <a:lstStyle/>
          <a:p>
            <a:pPr eaLnBrk="1" hangingPunct="1"/>
            <a:r>
              <a:rPr lang="en-GB" sz="3200" smtClean="0"/>
              <a:t>Programmering med Python i MENA1000</a:t>
            </a:r>
            <a:br>
              <a:rPr lang="en-GB" sz="3200" smtClean="0"/>
            </a:br>
            <a:r>
              <a:rPr lang="en-GB" sz="3200" smtClean="0"/>
              <a:t/>
            </a:r>
            <a:br>
              <a:rPr lang="en-GB" sz="3200" smtClean="0"/>
            </a:br>
            <a:r>
              <a:rPr lang="en-GB" sz="2800" smtClean="0"/>
              <a:t>Introduksjon og litt til…</a:t>
            </a:r>
            <a:endParaRPr lang="en-GB" sz="320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622300"/>
          </a:xfrm>
        </p:spPr>
        <p:txBody>
          <a:bodyPr/>
          <a:lstStyle/>
          <a:p>
            <a:pPr eaLnBrk="1" hangingPunct="1"/>
            <a:r>
              <a:rPr lang="en-GB" smtClean="0"/>
              <a:t>Truls Norby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152400" y="4267200"/>
            <a:ext cx="2332038" cy="2282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200">
                <a:latin typeface="Arial" charset="0"/>
              </a:rPr>
              <a:t>Truls Norby</a:t>
            </a:r>
          </a:p>
          <a:p>
            <a:pPr eaLnBrk="0" hangingPunct="0"/>
            <a:r>
              <a:rPr kumimoji="1" lang="en-GB" sz="1200">
                <a:latin typeface="Arial" charset="0"/>
              </a:rPr>
              <a:t>Kjemisk institutt/</a:t>
            </a:r>
          </a:p>
          <a:p>
            <a:pPr eaLnBrk="0" hangingPunct="0"/>
            <a:r>
              <a:rPr kumimoji="1" lang="en-GB" sz="1200">
                <a:latin typeface="Arial" charset="0"/>
              </a:rPr>
              <a:t>Senter for Materialvitenskap og nanoteknologi (SMN)</a:t>
            </a:r>
          </a:p>
          <a:p>
            <a:pPr eaLnBrk="0" hangingPunct="0"/>
            <a:r>
              <a:rPr kumimoji="1" lang="en-GB" sz="1200">
                <a:latin typeface="Arial" charset="0"/>
              </a:rPr>
              <a:t>Universitetet i Oslo</a:t>
            </a:r>
          </a:p>
          <a:p>
            <a:pPr eaLnBrk="0" hangingPunct="0"/>
            <a:endParaRPr kumimoji="1" lang="nb-NO" sz="1200">
              <a:latin typeface="Arial" charset="0"/>
            </a:endParaRPr>
          </a:p>
          <a:p>
            <a:pPr eaLnBrk="0" hangingPunct="0"/>
            <a:r>
              <a:rPr kumimoji="1" lang="nb-NO" sz="1200">
                <a:latin typeface="Arial" charset="0"/>
              </a:rPr>
              <a:t>FERMIO</a:t>
            </a:r>
            <a:endParaRPr kumimoji="1" lang="en-GB" sz="1200">
              <a:latin typeface="Arial" charset="0"/>
            </a:endParaRPr>
          </a:p>
          <a:p>
            <a:pPr eaLnBrk="0" hangingPunct="0"/>
            <a:r>
              <a:rPr kumimoji="1" lang="en-GB" sz="12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2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200">
                <a:latin typeface="Arial" charset="0"/>
              </a:rPr>
              <a:t>N-0349 Oslo</a:t>
            </a:r>
          </a:p>
          <a:p>
            <a:pPr eaLnBrk="0" hangingPunct="0"/>
            <a:endParaRPr kumimoji="1" lang="en-GB" sz="1200">
              <a:latin typeface="Arial" charset="0"/>
            </a:endParaRPr>
          </a:p>
          <a:p>
            <a:pPr eaLnBrk="0" hangingPunct="0"/>
            <a:r>
              <a:rPr kumimoji="1" lang="en-GB" sz="1200">
                <a:latin typeface="Arial" charset="0"/>
              </a:rPr>
              <a:t>truls.norby@kjemi.uio.no</a:t>
            </a:r>
            <a:endParaRPr lang="en-GB" sz="1600">
              <a:latin typeface="Arial" charset="0"/>
            </a:endParaRPr>
          </a:p>
        </p:txBody>
      </p:sp>
      <p:sp>
        <p:nvSpPr>
          <p:cNvPr id="2053" name="WordArt 6"/>
          <p:cNvSpPr>
            <a:spLocks noChangeArrowheads="1" noChangeShapeType="1" noTextEdit="1"/>
          </p:cNvSpPr>
          <p:nvPr/>
        </p:nvSpPr>
        <p:spPr bwMode="auto">
          <a:xfrm>
            <a:off x="2411413" y="4797425"/>
            <a:ext cx="6337300" cy="7191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Programmering er nyttig, nødvendig og givende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4500563" y="5589588"/>
            <a:ext cx="1873250" cy="7191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Direkte moro!?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Programmering med </a:t>
            </a:r>
            <a:r>
              <a:rPr lang="nb-NO" dirty="0" err="1" smtClean="0"/>
              <a:t>Python</a:t>
            </a:r>
            <a:r>
              <a:rPr lang="nb-NO" dirty="0" smtClean="0"/>
              <a:t> i MENA1000 </a:t>
            </a:r>
            <a:br>
              <a:rPr lang="nb-NO" dirty="0" smtClean="0"/>
            </a:br>
            <a:r>
              <a:rPr lang="nb-NO" dirty="0" smtClean="0"/>
              <a:t>er en </a:t>
            </a:r>
            <a:r>
              <a:rPr lang="nb-NO" dirty="0" smtClean="0"/>
              <a:t>mikrominiversjon </a:t>
            </a:r>
            <a:r>
              <a:rPr lang="nb-NO" dirty="0" smtClean="0"/>
              <a:t>av INF1100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925" y="1198563"/>
            <a:ext cx="8604250" cy="5399087"/>
          </a:xfrm>
        </p:spPr>
        <p:txBody>
          <a:bodyPr/>
          <a:lstStyle/>
          <a:p>
            <a:r>
              <a:rPr lang="nb-NO" sz="1800" dirty="0" smtClean="0"/>
              <a:t>En første introduksjon til å programmere datamaskiner</a:t>
            </a:r>
          </a:p>
          <a:p>
            <a:r>
              <a:rPr lang="nb-NO" sz="1800" dirty="0" smtClean="0"/>
              <a:t>Programmering er svært viktig i </a:t>
            </a:r>
            <a:r>
              <a:rPr lang="nb-NO" sz="1800" dirty="0" smtClean="0"/>
              <a:t>bl.a. industri </a:t>
            </a:r>
            <a:r>
              <a:rPr lang="nb-NO" sz="1800" dirty="0" smtClean="0"/>
              <a:t>og forskning</a:t>
            </a:r>
          </a:p>
          <a:p>
            <a:r>
              <a:rPr lang="nb-NO" sz="1800" dirty="0" smtClean="0"/>
              <a:t>Programmering er i seg selv en akademisk utfordring og gjenstand for forskning og utvikling og kommersialisering</a:t>
            </a:r>
          </a:p>
          <a:p>
            <a:r>
              <a:rPr lang="nb-NO" sz="1800" dirty="0" smtClean="0"/>
              <a:t>Programmering vil bli brukt i mange senere emner</a:t>
            </a:r>
          </a:p>
          <a:p>
            <a:endParaRPr lang="nb-NO" sz="1800" dirty="0" smtClean="0"/>
          </a:p>
          <a:p>
            <a:r>
              <a:rPr lang="nb-NO" sz="1800" dirty="0" smtClean="0"/>
              <a:t>INF1100 er koordinert med MAT1100 og MAT-INF1100:</a:t>
            </a:r>
          </a:p>
          <a:p>
            <a:pPr lvl="1"/>
            <a:r>
              <a:rPr lang="nb-NO" sz="1600" dirty="0" smtClean="0"/>
              <a:t>i  MAT1100 lærer du matematikk (</a:t>
            </a:r>
            <a:r>
              <a:rPr lang="nb-NO" sz="1600" dirty="0" err="1" smtClean="0"/>
              <a:t>kalkulus</a:t>
            </a:r>
            <a:r>
              <a:rPr lang="nb-NO" sz="1600" dirty="0" smtClean="0"/>
              <a:t>)</a:t>
            </a:r>
          </a:p>
          <a:p>
            <a:pPr lvl="1"/>
            <a:r>
              <a:rPr lang="nb-NO" sz="1600" dirty="0" smtClean="0"/>
              <a:t>i  MAT-INF1100 lærer du en ”datamaskinvennlig” versjon av matematikken</a:t>
            </a:r>
          </a:p>
          <a:p>
            <a:pPr lvl="1"/>
            <a:r>
              <a:rPr lang="nb-NO" sz="1600" dirty="0" smtClean="0"/>
              <a:t>i  INF1100 lærer du å skrive programmer for å regne med denne datamaskinvennlige versjonen av matematikk</a:t>
            </a:r>
          </a:p>
          <a:p>
            <a:endParaRPr lang="nb-NO" sz="1800" dirty="0" smtClean="0"/>
          </a:p>
          <a:p>
            <a:r>
              <a:rPr lang="nb-NO" sz="1800" dirty="0" smtClean="0"/>
              <a:t>Du vil se matematikk og anvendelser fra ulike perspektiver i disse tre emnene</a:t>
            </a:r>
          </a:p>
          <a:p>
            <a:endParaRPr lang="nb-NO" sz="1800" dirty="0" smtClean="0"/>
          </a:p>
          <a:p>
            <a:r>
              <a:rPr lang="nb-NO" sz="1800" dirty="0" smtClean="0"/>
              <a:t>Hvis du </a:t>
            </a:r>
            <a:r>
              <a:rPr lang="nb-NO" sz="1800" dirty="0" smtClean="0"/>
              <a:t>som </a:t>
            </a:r>
            <a:r>
              <a:rPr lang="nb-NO" sz="1800" dirty="0" err="1" smtClean="0"/>
              <a:t>MENA-student</a:t>
            </a:r>
            <a:r>
              <a:rPr lang="nb-NO" sz="1800" dirty="0" smtClean="0"/>
              <a:t> ikke får tatt INF1100 må du lære programmering bl.a. ved hjelp av tilbudet i MENA1000, samt </a:t>
            </a:r>
            <a:r>
              <a:rPr lang="nb-NO" sz="1800" dirty="0" smtClean="0"/>
              <a:t>egeninnsats.</a:t>
            </a:r>
          </a:p>
          <a:p>
            <a:r>
              <a:rPr lang="nb-NO" sz="1800" dirty="0" smtClean="0"/>
              <a:t>Hvis du ikke er </a:t>
            </a:r>
            <a:r>
              <a:rPr lang="nb-NO" sz="1800" dirty="0" err="1" smtClean="0"/>
              <a:t>MENA-student</a:t>
            </a:r>
            <a:r>
              <a:rPr lang="nb-NO" sz="1800" dirty="0" smtClean="0"/>
              <a:t>, er programmering kanskje ikke så viktig…</a:t>
            </a:r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Undervisning i programmering i MENA1000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7772400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dirty="0" smtClean="0"/>
              <a:t>Kollokvier (”øvelser”) i </a:t>
            </a:r>
            <a:r>
              <a:rPr lang="nb-NO" dirty="0" err="1" smtClean="0"/>
              <a:t>kurs-uke</a:t>
            </a:r>
            <a:r>
              <a:rPr lang="nb-NO" dirty="0" smtClean="0"/>
              <a:t> 1</a:t>
            </a:r>
          </a:p>
          <a:p>
            <a:pPr lvl="1">
              <a:lnSpc>
                <a:spcPct val="90000"/>
              </a:lnSpc>
            </a:pPr>
            <a:r>
              <a:rPr lang="nb-NO" dirty="0" smtClean="0"/>
              <a:t>Introduksjon</a:t>
            </a:r>
          </a:p>
          <a:p>
            <a:pPr lvl="1">
              <a:lnSpc>
                <a:spcPct val="90000"/>
              </a:lnSpc>
            </a:pPr>
            <a:r>
              <a:rPr lang="nb-NO" dirty="0" smtClean="0"/>
              <a:t>Lære å logge inn og skrive, redigere, lagre og utføre et </a:t>
            </a:r>
            <a:r>
              <a:rPr lang="nb-NO" dirty="0" err="1" smtClean="0"/>
              <a:t>Python-program</a:t>
            </a:r>
            <a:endParaRPr lang="nb-NO" dirty="0" smtClean="0"/>
          </a:p>
          <a:p>
            <a:pPr lvl="1">
              <a:lnSpc>
                <a:spcPct val="90000"/>
              </a:lnSpc>
            </a:pPr>
            <a:endParaRPr lang="nb-NO" dirty="0" smtClean="0"/>
          </a:p>
          <a:p>
            <a:pPr>
              <a:lnSpc>
                <a:spcPct val="90000"/>
              </a:lnSpc>
            </a:pPr>
            <a:r>
              <a:rPr lang="nb-NO" dirty="0" smtClean="0"/>
              <a:t>Programmeringstemaer i </a:t>
            </a:r>
            <a:r>
              <a:rPr lang="nb-NO" dirty="0" smtClean="0"/>
              <a:t>forelesningstimer i uke 1</a:t>
            </a:r>
            <a:endParaRPr lang="nb-NO" dirty="0" smtClean="0"/>
          </a:p>
          <a:p>
            <a:pPr>
              <a:lnSpc>
                <a:spcPct val="90000"/>
              </a:lnSpc>
            </a:pPr>
            <a:endParaRPr lang="nb-NO" dirty="0" smtClean="0"/>
          </a:p>
          <a:p>
            <a:pPr>
              <a:lnSpc>
                <a:spcPct val="90000"/>
              </a:lnSpc>
            </a:pPr>
            <a:r>
              <a:rPr lang="nb-NO" dirty="0" smtClean="0"/>
              <a:t>Spesialhjelp i løpet av enkelte kollokvier</a:t>
            </a:r>
          </a:p>
          <a:p>
            <a:pPr>
              <a:lnSpc>
                <a:spcPct val="90000"/>
              </a:lnSpc>
            </a:pPr>
            <a:endParaRPr lang="nb-NO" dirty="0" smtClean="0"/>
          </a:p>
          <a:p>
            <a:pPr>
              <a:lnSpc>
                <a:spcPct val="90000"/>
              </a:lnSpc>
            </a:pPr>
            <a:r>
              <a:rPr lang="nb-NO" dirty="0" smtClean="0"/>
              <a:t>Programmeringsoppgave i hver </a:t>
            </a:r>
            <a:r>
              <a:rPr lang="nb-NO" dirty="0" err="1" smtClean="0"/>
              <a:t>laboppgave-innlevering</a:t>
            </a:r>
            <a:endParaRPr lang="nb-NO" dirty="0" smtClean="0"/>
          </a:p>
          <a:p>
            <a:pPr>
              <a:lnSpc>
                <a:spcPct val="90000"/>
              </a:lnSpc>
            </a:pPr>
            <a:endParaRPr lang="nb-NO" dirty="0" smtClean="0"/>
          </a:p>
          <a:p>
            <a:pPr>
              <a:lnSpc>
                <a:spcPct val="90000"/>
              </a:lnSpc>
            </a:pPr>
            <a:r>
              <a:rPr lang="nb-NO" dirty="0" smtClean="0"/>
              <a:t>Egeninnsats</a:t>
            </a:r>
          </a:p>
          <a:p>
            <a:pPr lvl="1">
              <a:lnSpc>
                <a:spcPct val="90000"/>
              </a:lnSpc>
            </a:pPr>
            <a:r>
              <a:rPr lang="nb-NO" dirty="0" smtClean="0"/>
              <a:t>Bruk INF1100 (web, materiell, undervisningstilbud)</a:t>
            </a:r>
          </a:p>
          <a:p>
            <a:pPr lvl="1">
              <a:lnSpc>
                <a:spcPct val="90000"/>
              </a:lnSpc>
            </a:pPr>
            <a:r>
              <a:rPr lang="nb-NO" dirty="0" err="1" smtClean="0"/>
              <a:t>Programmér</a:t>
            </a:r>
            <a:r>
              <a:rPr lang="nb-NO" dirty="0" smtClean="0"/>
              <a:t> aktivt</a:t>
            </a:r>
          </a:p>
          <a:p>
            <a:pPr lvl="1">
              <a:lnSpc>
                <a:spcPct val="90000"/>
              </a:lnSpc>
            </a:pPr>
            <a:endParaRPr lang="nb-NO" dirty="0" smtClean="0"/>
          </a:p>
          <a:p>
            <a:pPr>
              <a:lnSpc>
                <a:spcPct val="90000"/>
              </a:lnSpc>
            </a:pPr>
            <a:r>
              <a:rPr lang="nb-NO" dirty="0" smtClean="0"/>
              <a:t>Liten oppgave i programmering på </a:t>
            </a:r>
            <a:r>
              <a:rPr lang="nb-NO" dirty="0" err="1" smtClean="0"/>
              <a:t>del-</a:t>
            </a:r>
            <a:r>
              <a:rPr lang="nb-NO" dirty="0" smtClean="0"/>
              <a:t> og slutteksamen.</a:t>
            </a:r>
          </a:p>
        </p:txBody>
      </p:sp>
      <p:pic>
        <p:nvPicPr>
          <p:cNvPr id="4100" name="Picture 5" descr="Primer_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4900" y="4005263"/>
            <a:ext cx="15811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å lære programmering (</a:t>
            </a:r>
            <a:r>
              <a:rPr lang="nb-NO" dirty="0" smtClean="0">
                <a:solidFill>
                  <a:srgbClr val="FF0000"/>
                </a:solidFill>
              </a:rPr>
              <a:t>fra INF1100</a:t>
            </a:r>
            <a:r>
              <a:rPr lang="nb-NO" dirty="0" smtClean="0"/>
              <a:t>):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89888" cy="50101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1800" dirty="0" smtClean="0"/>
              <a:t>Du må lære programmering gjennom å programmere selv </a:t>
            </a:r>
          </a:p>
          <a:p>
            <a:pPr>
              <a:lnSpc>
                <a:spcPct val="90000"/>
              </a:lnSpc>
            </a:pPr>
            <a:r>
              <a:rPr lang="nb-NO" sz="1800" dirty="0" smtClean="0"/>
              <a:t>Programmering er krevende i begynnelsen – så blir det gøy!</a:t>
            </a:r>
          </a:p>
          <a:p>
            <a:pPr>
              <a:lnSpc>
                <a:spcPct val="90000"/>
              </a:lnSpc>
            </a:pP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Oppskrift på suksess: vær godt forberedt til undervisningen (jfr. følg forrige foil) – det gir deg mest fritid og mest læring</a:t>
            </a:r>
          </a:p>
          <a:p>
            <a:pPr>
              <a:lnSpc>
                <a:spcPct val="90000"/>
              </a:lnSpc>
            </a:pPr>
            <a:r>
              <a:rPr lang="nb-NO" sz="1800" dirty="0" smtClean="0"/>
              <a:t>Forventet arbeid i INF1100: 6 t undervisning + 7 t selvstudium = 13/uke</a:t>
            </a:r>
          </a:p>
          <a:p>
            <a:pPr>
              <a:lnSpc>
                <a:spcPct val="90000"/>
              </a:lnSpc>
            </a:pP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Eksemplene i INF1100 handler om bruk av matematikk og bygger på maksimal </a:t>
            </a:r>
            <a:r>
              <a:rPr lang="nb-NO" sz="1800" dirty="0" err="1" smtClean="0"/>
              <a:t>matematikk-fordypning</a:t>
            </a:r>
            <a:r>
              <a:rPr lang="nb-NO" sz="1800" dirty="0" smtClean="0"/>
              <a:t> fra </a:t>
            </a:r>
            <a:r>
              <a:rPr lang="nb-NO" sz="1800" dirty="0" err="1" smtClean="0"/>
              <a:t>vgs</a:t>
            </a: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Vi antar vi at </a:t>
            </a:r>
            <a:r>
              <a:rPr lang="nb-NO" sz="1800" dirty="0" smtClean="0"/>
              <a:t>du tar MAT1100 og MAT-INF1100 i parallell (eller at du har tatt tilsvarende kurs)</a:t>
            </a:r>
          </a:p>
          <a:p>
            <a:pPr>
              <a:lnSpc>
                <a:spcPct val="90000"/>
              </a:lnSpc>
            </a:pPr>
            <a:r>
              <a:rPr lang="nb-NO" sz="1800" dirty="0" smtClean="0"/>
              <a:t>Det er fordel med noe fysikk fra </a:t>
            </a:r>
            <a:r>
              <a:rPr lang="nb-NO" sz="1800" dirty="0" err="1" smtClean="0"/>
              <a:t>vgs</a:t>
            </a:r>
            <a:r>
              <a:rPr lang="nb-NO" sz="1800" dirty="0" smtClean="0"/>
              <a:t> for å forstå </a:t>
            </a:r>
            <a:r>
              <a:rPr lang="nb-NO" sz="1800" dirty="0" err="1" smtClean="0"/>
              <a:t>fysikk-eksemplene</a:t>
            </a: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INF1100 vil belyse matematikk fra en ny vinkel og hjelpe deg til å forstå matematikk bedre samtidig som du lærer å programmere</a:t>
            </a:r>
          </a:p>
          <a:p>
            <a:pPr>
              <a:lnSpc>
                <a:spcPct val="90000"/>
              </a:lnSpc>
            </a:pPr>
            <a:r>
              <a:rPr lang="nb-NO" sz="1800" dirty="0" smtClean="0"/>
              <a:t>Vi bruker matematikken hovedsakelig som verktøy til å løse problemer i fag som fysikk, biologi, finans,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Mer om </a:t>
            </a:r>
            <a:r>
              <a:rPr lang="nb-NO" dirty="0" err="1" smtClean="0"/>
              <a:t>Python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800" dirty="0" smtClean="0"/>
              <a:t>(</a:t>
            </a:r>
            <a:r>
              <a:rPr lang="nb-NO" sz="1800" dirty="0" smtClean="0">
                <a:solidFill>
                  <a:srgbClr val="FF0000"/>
                </a:solidFill>
              </a:rPr>
              <a:t>fra et INF1100 lysark</a:t>
            </a:r>
            <a:r>
              <a:rPr lang="nb-NO" sz="1800" dirty="0" smtClean="0"/>
              <a:t>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71600"/>
            <a:ext cx="8497888" cy="4724400"/>
          </a:xfrm>
        </p:spPr>
        <p:txBody>
          <a:bodyPr/>
          <a:lstStyle/>
          <a:p>
            <a:r>
              <a:rPr lang="nb-NO" dirty="0" smtClean="0"/>
              <a:t>The INF1100 book </a:t>
            </a:r>
            <a:r>
              <a:rPr lang="nb-NO" dirty="0" err="1" smtClean="0"/>
              <a:t>contains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fragments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r>
              <a:rPr lang="nb-NO" dirty="0" err="1" smtClean="0"/>
              <a:t>language</a:t>
            </a:r>
            <a:r>
              <a:rPr lang="nb-NO" dirty="0" smtClean="0"/>
              <a:t> (</a:t>
            </a:r>
            <a:r>
              <a:rPr lang="nb-NO" dirty="0" err="1" smtClean="0"/>
              <a:t>intended</a:t>
            </a:r>
            <a:r>
              <a:rPr lang="nb-NO" dirty="0" smtClean="0"/>
              <a:t> for real </a:t>
            </a:r>
            <a:r>
              <a:rPr lang="nb-NO" dirty="0" err="1" smtClean="0"/>
              <a:t>beginners</a:t>
            </a:r>
            <a:r>
              <a:rPr lang="nb-NO" dirty="0" smtClean="0"/>
              <a:t>!)</a:t>
            </a:r>
          </a:p>
          <a:p>
            <a:r>
              <a:rPr lang="nb-NO" dirty="0" smtClean="0"/>
              <a:t>The slides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education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even</a:t>
            </a:r>
            <a:r>
              <a:rPr lang="nb-NO" dirty="0" smtClean="0"/>
              <a:t> </a:t>
            </a:r>
            <a:r>
              <a:rPr lang="nb-NO" dirty="0" err="1" smtClean="0"/>
              <a:t>briefer</a:t>
            </a:r>
            <a:endParaRPr lang="nb-NO" dirty="0" smtClean="0"/>
          </a:p>
          <a:p>
            <a:r>
              <a:rPr lang="nb-NO" dirty="0" err="1" smtClean="0"/>
              <a:t>Therefore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to </a:t>
            </a:r>
            <a:r>
              <a:rPr lang="nb-NO" dirty="0" err="1" smtClean="0"/>
              <a:t>look</a:t>
            </a:r>
            <a:r>
              <a:rPr lang="nb-NO" dirty="0" smtClean="0"/>
              <a:t> up more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r>
              <a:rPr lang="nb-NO" dirty="0" err="1" smtClean="0"/>
              <a:t>Primary</a:t>
            </a:r>
            <a:r>
              <a:rPr lang="nb-NO" dirty="0" smtClean="0"/>
              <a:t> </a:t>
            </a:r>
            <a:r>
              <a:rPr lang="nb-NO" dirty="0" err="1" smtClean="0"/>
              <a:t>reference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official</a:t>
            </a:r>
            <a:r>
              <a:rPr lang="nb-NO" dirty="0" smtClean="0"/>
              <a:t>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r>
              <a:rPr lang="nb-NO" dirty="0" err="1" smtClean="0"/>
              <a:t>documentation</a:t>
            </a:r>
            <a:r>
              <a:rPr lang="nb-NO" dirty="0" smtClean="0"/>
              <a:t> at </a:t>
            </a:r>
            <a:r>
              <a:rPr lang="nb-NO" dirty="0" err="1" smtClean="0">
                <a:solidFill>
                  <a:srgbClr val="FF0066"/>
                </a:solidFill>
              </a:rPr>
              <a:t>docs.python.org</a:t>
            </a:r>
            <a:endParaRPr lang="nb-NO" dirty="0" smtClean="0">
              <a:solidFill>
                <a:srgbClr val="FF0066"/>
              </a:solidFill>
            </a:endParaRPr>
          </a:p>
          <a:p>
            <a:pPr lvl="1"/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useful</a:t>
            </a:r>
            <a:r>
              <a:rPr lang="nb-NO" dirty="0" smtClean="0"/>
              <a:t>: The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r>
              <a:rPr lang="nb-NO" dirty="0" err="1" smtClean="0"/>
              <a:t>Library</a:t>
            </a:r>
            <a:r>
              <a:rPr lang="nb-NO" dirty="0" smtClean="0"/>
              <a:t> </a:t>
            </a:r>
            <a:r>
              <a:rPr lang="nb-NO" dirty="0" err="1" smtClean="0"/>
              <a:t>Reference</a:t>
            </a:r>
            <a:r>
              <a:rPr lang="nb-NO" dirty="0" smtClean="0"/>
              <a:t>, </a:t>
            </a:r>
            <a:r>
              <a:rPr lang="nb-NO" dirty="0" err="1" smtClean="0"/>
              <a:t>especially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index</a:t>
            </a:r>
            <a:endParaRPr lang="nb-NO" dirty="0" smtClean="0"/>
          </a:p>
          <a:p>
            <a:pPr lvl="2"/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I </a:t>
            </a:r>
            <a:r>
              <a:rPr lang="nb-NO" dirty="0" err="1" smtClean="0"/>
              <a:t>find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math</a:t>
            </a:r>
            <a:r>
              <a:rPr lang="nb-NO" dirty="0" smtClean="0"/>
              <a:t> </a:t>
            </a:r>
            <a:r>
              <a:rPr lang="nb-NO" dirty="0" err="1" smtClean="0"/>
              <a:t>module</a:t>
            </a:r>
            <a:r>
              <a:rPr lang="nb-NO" dirty="0" smtClean="0"/>
              <a:t>? </a:t>
            </a:r>
            <a:r>
              <a:rPr lang="nb-NO" dirty="0" err="1" smtClean="0"/>
              <a:t>Go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r>
              <a:rPr lang="nb-NO" dirty="0" err="1" smtClean="0"/>
              <a:t>Library</a:t>
            </a:r>
            <a:r>
              <a:rPr lang="nb-NO" dirty="0" smtClean="0"/>
              <a:t> </a:t>
            </a:r>
            <a:r>
              <a:rPr lang="nb-NO" dirty="0" err="1" smtClean="0"/>
              <a:t>Reference</a:t>
            </a:r>
            <a:r>
              <a:rPr lang="nb-NO" dirty="0" smtClean="0"/>
              <a:t> </a:t>
            </a:r>
            <a:r>
              <a:rPr lang="nb-NO" dirty="0" err="1" smtClean="0"/>
              <a:t>index</a:t>
            </a:r>
            <a:r>
              <a:rPr lang="nb-NO" dirty="0" smtClean="0"/>
              <a:t>, </a:t>
            </a:r>
            <a:r>
              <a:rPr lang="nb-NO" dirty="0" err="1" smtClean="0"/>
              <a:t>find</a:t>
            </a:r>
            <a:r>
              <a:rPr lang="nb-NO" dirty="0" smtClean="0"/>
              <a:t> ”</a:t>
            </a:r>
            <a:r>
              <a:rPr lang="nb-NO" dirty="0" err="1" smtClean="0"/>
              <a:t>math</a:t>
            </a:r>
            <a:r>
              <a:rPr lang="nb-NO" dirty="0" smtClean="0"/>
              <a:t>”, </a:t>
            </a:r>
            <a:r>
              <a:rPr lang="nb-NO" dirty="0" err="1" smtClean="0"/>
              <a:t>click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link and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get</a:t>
            </a:r>
            <a:r>
              <a:rPr lang="nb-NO" dirty="0" smtClean="0"/>
              <a:t> to a </a:t>
            </a:r>
            <a:r>
              <a:rPr lang="nb-NO" dirty="0" err="1" smtClean="0"/>
              <a:t>description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module</a:t>
            </a:r>
            <a:endParaRPr lang="nb-NO" dirty="0" smtClean="0"/>
          </a:p>
          <a:p>
            <a:pPr lvl="2"/>
            <a:r>
              <a:rPr lang="nb-NO" dirty="0" smtClean="0"/>
              <a:t>Alternative: </a:t>
            </a:r>
            <a:r>
              <a:rPr lang="nb-NO" dirty="0" err="1" smtClean="0"/>
              <a:t>pydoc</a:t>
            </a:r>
            <a:r>
              <a:rPr lang="nb-NO" dirty="0" smtClean="0"/>
              <a:t> </a:t>
            </a:r>
            <a:r>
              <a:rPr lang="nb-NO" dirty="0" err="1" smtClean="0"/>
              <a:t>math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terminal </a:t>
            </a:r>
            <a:r>
              <a:rPr lang="nb-NO" dirty="0" err="1" smtClean="0"/>
              <a:t>window</a:t>
            </a:r>
            <a:r>
              <a:rPr lang="nb-NO" dirty="0" smtClean="0"/>
              <a:t> (</a:t>
            </a:r>
            <a:r>
              <a:rPr lang="nb-NO" dirty="0" err="1" smtClean="0"/>
              <a:t>briefer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Note: for a </a:t>
            </a:r>
            <a:r>
              <a:rPr lang="nb-NO" dirty="0" err="1" smtClean="0"/>
              <a:t>newbie</a:t>
            </a:r>
            <a:r>
              <a:rPr lang="nb-NO" dirty="0" smtClean="0"/>
              <a:t> it is </a:t>
            </a:r>
            <a:r>
              <a:rPr lang="nb-NO" dirty="0" err="1" smtClean="0"/>
              <a:t>difficult</a:t>
            </a:r>
            <a:r>
              <a:rPr lang="nb-NO" dirty="0" smtClean="0"/>
              <a:t> to </a:t>
            </a:r>
            <a:r>
              <a:rPr lang="nb-NO" dirty="0" err="1" smtClean="0"/>
              <a:t>read</a:t>
            </a:r>
            <a:r>
              <a:rPr lang="nb-NO" dirty="0" smtClean="0"/>
              <a:t> manuals (</a:t>
            </a:r>
            <a:r>
              <a:rPr lang="nb-NO" dirty="0" err="1" smtClean="0"/>
              <a:t>intended</a:t>
            </a:r>
            <a:r>
              <a:rPr lang="nb-NO" dirty="0" smtClean="0"/>
              <a:t> for </a:t>
            </a:r>
            <a:r>
              <a:rPr lang="nb-NO" dirty="0" err="1" smtClean="0"/>
              <a:t>experts</a:t>
            </a:r>
            <a:r>
              <a:rPr lang="nb-NO" dirty="0" smtClean="0"/>
              <a:t>) –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a lot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training</a:t>
            </a:r>
            <a:r>
              <a:rPr lang="nb-NO" dirty="0" smtClean="0"/>
              <a:t>; just </a:t>
            </a:r>
            <a:r>
              <a:rPr lang="nb-NO" dirty="0" err="1" smtClean="0"/>
              <a:t>browse</a:t>
            </a:r>
            <a:r>
              <a:rPr lang="nb-NO" dirty="0" smtClean="0"/>
              <a:t>, </a:t>
            </a:r>
            <a:r>
              <a:rPr lang="nb-NO" dirty="0" err="1" smtClean="0"/>
              <a:t>don’t</a:t>
            </a:r>
            <a:r>
              <a:rPr lang="nb-NO" dirty="0" smtClean="0"/>
              <a:t> </a:t>
            </a:r>
            <a:r>
              <a:rPr lang="nb-NO" dirty="0" err="1" smtClean="0"/>
              <a:t>read</a:t>
            </a:r>
            <a:r>
              <a:rPr lang="nb-NO" dirty="0" smtClean="0"/>
              <a:t> </a:t>
            </a:r>
            <a:r>
              <a:rPr lang="nb-NO" dirty="0" err="1" smtClean="0"/>
              <a:t>everything</a:t>
            </a:r>
            <a:r>
              <a:rPr lang="nb-NO" dirty="0" smtClean="0"/>
              <a:t>, </a:t>
            </a:r>
            <a:r>
              <a:rPr lang="nb-NO" dirty="0" err="1" smtClean="0"/>
              <a:t>try</a:t>
            </a:r>
            <a:r>
              <a:rPr lang="nb-NO" dirty="0" smtClean="0"/>
              <a:t> to </a:t>
            </a:r>
            <a:r>
              <a:rPr lang="nb-NO" dirty="0" err="1" smtClean="0"/>
              <a:t>dig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key</a:t>
            </a:r>
            <a:r>
              <a:rPr lang="nb-NO" dirty="0" smtClean="0"/>
              <a:t> 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6200"/>
            <a:ext cx="8062912" cy="1143000"/>
          </a:xfrm>
        </p:spPr>
        <p:txBody>
          <a:bodyPr/>
          <a:lstStyle/>
          <a:p>
            <a:r>
              <a:rPr lang="nb-NO" b="1" smtClean="0"/>
              <a:t>Kom i gang med å programmere i Python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02550" cy="4724400"/>
          </a:xfrm>
        </p:spPr>
        <p:txBody>
          <a:bodyPr/>
          <a:lstStyle/>
          <a:p>
            <a:r>
              <a:rPr lang="nb-NO" sz="1800" smtClean="0"/>
              <a:t>Python er en programpakke som tolker og utfører Python-programmer som du skriver.</a:t>
            </a:r>
          </a:p>
          <a:p>
            <a:endParaRPr lang="nb-NO" sz="1800" smtClean="0"/>
          </a:p>
          <a:p>
            <a:r>
              <a:rPr lang="nb-NO" sz="1800" smtClean="0"/>
              <a:t>Som del av pakken har vi programmene </a:t>
            </a:r>
            <a:r>
              <a:rPr lang="nb-NO" sz="1800" i="1" smtClean="0"/>
              <a:t>emacs</a:t>
            </a:r>
            <a:r>
              <a:rPr lang="nb-NO" sz="1800" smtClean="0"/>
              <a:t> og/eller </a:t>
            </a:r>
            <a:r>
              <a:rPr lang="nb-NO" sz="1800" i="1" smtClean="0"/>
              <a:t>idle – </a:t>
            </a:r>
            <a:r>
              <a:rPr lang="nb-NO" sz="1800" smtClean="0"/>
              <a:t>programmer som hjelper deg med å skrive og holde orden på programmene dine. De gjør også jobben med å påkalle selve Python-programmet når du ber om få sjekket, tolket og utført programmet ditt.</a:t>
            </a:r>
          </a:p>
          <a:p>
            <a:endParaRPr lang="nb-NO" sz="1800" smtClean="0"/>
          </a:p>
          <a:p>
            <a:r>
              <a:rPr lang="nb-NO" sz="1800" smtClean="0"/>
              <a:t>Python-pakken må være tilgjengelig på din datamaskin lokalt eller via nettverk</a:t>
            </a:r>
          </a:p>
          <a:p>
            <a:r>
              <a:rPr lang="nb-NO" sz="1800" smtClean="0"/>
              <a:t>Python-pakken skal kunne kjøres fra alle UiO sine datamaskiner. </a:t>
            </a:r>
            <a:endParaRPr lang="nb-NO" sz="1800" b="1" smtClean="0"/>
          </a:p>
          <a:p>
            <a:endParaRPr lang="nb-NO" sz="1800" b="1" smtClean="0"/>
          </a:p>
          <a:p>
            <a:r>
              <a:rPr lang="nb-NO" sz="1800" b="1" smtClean="0"/>
              <a:t>Sett deg ved en ledig datamaskin (terminal) og logg inn med ditt vanlige brukernavn og passord.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Hvis maskinen har linux operativsystem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513"/>
            <a:ext cx="7772400" cy="5329237"/>
          </a:xfrm>
        </p:spPr>
        <p:txBody>
          <a:bodyPr/>
          <a:lstStyle/>
          <a:p>
            <a:r>
              <a:rPr lang="nb-NO" smtClean="0"/>
              <a:t>Hvis datamaskinen er en Linux-maskin, høyreklikk og opprett et nytt vindu. </a:t>
            </a:r>
          </a:p>
          <a:p>
            <a:r>
              <a:rPr lang="nb-NO" smtClean="0"/>
              <a:t>I dette vinduet skriver du</a:t>
            </a:r>
          </a:p>
          <a:p>
            <a:pPr>
              <a:buFontTx/>
              <a:buNone/>
            </a:pPr>
            <a:endParaRPr lang="nb-NO" smtClean="0"/>
          </a:p>
          <a:p>
            <a:pPr>
              <a:buFontTx/>
              <a:buNone/>
            </a:pPr>
            <a:r>
              <a:rPr lang="nb-NO" smtClean="0"/>
              <a:t>		emacs testprogram1.py</a:t>
            </a:r>
          </a:p>
          <a:p>
            <a:pPr>
              <a:buFontTx/>
              <a:buNone/>
            </a:pPr>
            <a:r>
              <a:rPr lang="nb-NO" smtClean="0"/>
              <a:t>		(og Enter).</a:t>
            </a:r>
          </a:p>
          <a:p>
            <a:endParaRPr lang="nb-NO" smtClean="0"/>
          </a:p>
          <a:p>
            <a:r>
              <a:rPr lang="nb-NO" smtClean="0"/>
              <a:t>Systemet finner da emacs-programmet og utfører dette. Det oppretter i sin tur python-programmet ditt, som vi nå har kalt testprogram1.py. Det at du har .py i navnet forteller emacs at det er et python-program, slik at emacs oppfører seg deretter.</a:t>
            </a:r>
          </a:p>
          <a:p>
            <a:endParaRPr lang="nb-NO" smtClean="0"/>
          </a:p>
          <a:p>
            <a:r>
              <a:rPr lang="nb-NO" smtClean="0"/>
              <a:t>Gå frem til lysark ”Skriv et kort program”</a:t>
            </a:r>
          </a:p>
          <a:p>
            <a:endParaRPr lang="nb-NO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Hvis maskinen har Windows operativsystem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62913" cy="5010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b-NO" sz="1600" dirty="0" smtClean="0"/>
              <a:t>Hvis maskinen er en </a:t>
            </a:r>
            <a:r>
              <a:rPr lang="nb-NO" sz="1600" dirty="0" err="1" smtClean="0"/>
              <a:t>Windowsmaskin</a:t>
            </a:r>
            <a:r>
              <a:rPr lang="nb-NO" sz="1600" dirty="0" smtClean="0"/>
              <a:t>, klikk Start, Programmer og se etter </a:t>
            </a:r>
            <a:r>
              <a:rPr lang="nb-NO" sz="1600" dirty="0" err="1" smtClean="0"/>
              <a:t>Python</a:t>
            </a:r>
            <a:r>
              <a:rPr lang="nb-NO" sz="1600" dirty="0" smtClean="0"/>
              <a:t>.</a:t>
            </a:r>
          </a:p>
          <a:p>
            <a:pPr>
              <a:lnSpc>
                <a:spcPct val="80000"/>
              </a:lnSpc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600" dirty="0" smtClean="0"/>
              <a:t>Hvis maskinen har </a:t>
            </a:r>
            <a:r>
              <a:rPr lang="nb-NO" sz="1600" dirty="0" err="1" smtClean="0"/>
              <a:t>Python</a:t>
            </a:r>
            <a:r>
              <a:rPr lang="nb-NO" sz="1600" dirty="0" smtClean="0"/>
              <a:t>, finn og klikk på </a:t>
            </a:r>
            <a:r>
              <a:rPr lang="nb-NO" sz="1600" dirty="0" err="1" smtClean="0"/>
              <a:t>idle</a:t>
            </a:r>
            <a:r>
              <a:rPr lang="nb-NO" sz="1600" dirty="0" smtClean="0"/>
              <a:t> eller </a:t>
            </a:r>
            <a:r>
              <a:rPr lang="nb-NO" sz="1600" dirty="0" err="1" smtClean="0"/>
              <a:t>emacs</a:t>
            </a:r>
            <a:r>
              <a:rPr lang="nb-NO" sz="1600" dirty="0" smtClean="0"/>
              <a:t>.</a:t>
            </a:r>
          </a:p>
          <a:p>
            <a:pPr>
              <a:lnSpc>
                <a:spcPct val="80000"/>
              </a:lnSpc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600" dirty="0" smtClean="0"/>
              <a:t>Hvis maskinen ikke har </a:t>
            </a:r>
            <a:r>
              <a:rPr lang="nb-NO" sz="1600" dirty="0" err="1" smtClean="0"/>
              <a:t>Python</a:t>
            </a:r>
            <a:r>
              <a:rPr lang="nb-NO" sz="1600" dirty="0" smtClean="0"/>
              <a:t>: </a:t>
            </a:r>
          </a:p>
          <a:p>
            <a:pPr lvl="1">
              <a:lnSpc>
                <a:spcPct val="80000"/>
              </a:lnSpc>
            </a:pPr>
            <a:r>
              <a:rPr lang="nb-NO" sz="1400" dirty="0" smtClean="0"/>
              <a:t>Klikk Start, Programmer, Tilbehør, Tilkobling til eksternt skrivebord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nb-NO" sz="1400" dirty="0" smtClean="0"/>
              <a:t>	(Engelsk: Start, Programs, </a:t>
            </a:r>
            <a:r>
              <a:rPr lang="nb-NO" sz="1400" dirty="0" err="1" smtClean="0"/>
              <a:t>Accessories</a:t>
            </a:r>
            <a:r>
              <a:rPr lang="nb-NO" sz="1400" dirty="0" smtClean="0"/>
              <a:t>, </a:t>
            </a:r>
            <a:r>
              <a:rPr lang="nb-NO" sz="1400" dirty="0" err="1" smtClean="0"/>
              <a:t>Remote</a:t>
            </a:r>
            <a:r>
              <a:rPr lang="nb-NO" sz="1400" dirty="0" smtClean="0"/>
              <a:t> </a:t>
            </a:r>
            <a:r>
              <a:rPr lang="nb-NO" sz="1400" dirty="0" err="1" smtClean="0"/>
              <a:t>Desktop</a:t>
            </a:r>
            <a:r>
              <a:rPr lang="nb-NO" sz="1400" dirty="0" smtClean="0"/>
              <a:t> </a:t>
            </a:r>
            <a:r>
              <a:rPr lang="nb-NO" sz="1400" dirty="0" err="1" smtClean="0"/>
              <a:t>Application</a:t>
            </a:r>
            <a:r>
              <a:rPr lang="nb-NO" sz="1400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nb-NO" sz="1400" dirty="0" smtClean="0"/>
              <a:t>Det kommer opp et vindu der du skriver 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nb-NO" sz="1200" dirty="0" err="1" smtClean="0"/>
              <a:t>windows.ifi.uio.no</a:t>
            </a:r>
            <a:endParaRPr lang="nb-NO" sz="1200" dirty="0" smtClean="0"/>
          </a:p>
          <a:p>
            <a:pPr lvl="1">
              <a:lnSpc>
                <a:spcPct val="80000"/>
              </a:lnSpc>
            </a:pPr>
            <a:r>
              <a:rPr lang="nb-NO" sz="1400" dirty="0" smtClean="0"/>
              <a:t>Du kobles da til en Windows-server på </a:t>
            </a:r>
            <a:r>
              <a:rPr lang="nb-NO" sz="1400" dirty="0" err="1" smtClean="0"/>
              <a:t>ifi</a:t>
            </a:r>
            <a:r>
              <a:rPr lang="nb-NO" sz="1400" dirty="0" smtClean="0"/>
              <a:t> (Institutt for informatikk). </a:t>
            </a:r>
          </a:p>
          <a:p>
            <a:pPr lvl="1">
              <a:lnSpc>
                <a:spcPct val="80000"/>
              </a:lnSpc>
            </a:pPr>
            <a:r>
              <a:rPr lang="nb-NO" sz="1400" dirty="0" smtClean="0"/>
              <a:t>Logg deg på i de neste vinduene med ditt vanlige brukernavn og passord.</a:t>
            </a:r>
          </a:p>
          <a:p>
            <a:pPr lvl="1">
              <a:lnSpc>
                <a:spcPct val="80000"/>
              </a:lnSpc>
            </a:pPr>
            <a:r>
              <a:rPr lang="nb-NO" sz="1400" dirty="0" smtClean="0"/>
              <a:t>Nå vil du finne </a:t>
            </a:r>
            <a:r>
              <a:rPr lang="nb-NO" sz="1400" dirty="0" err="1" smtClean="0"/>
              <a:t>Python</a:t>
            </a:r>
            <a:r>
              <a:rPr lang="nb-NO" sz="1400" dirty="0" smtClean="0"/>
              <a:t> med </a:t>
            </a:r>
            <a:r>
              <a:rPr lang="nb-NO" sz="1400" dirty="0" err="1" smtClean="0"/>
              <a:t>Idle</a:t>
            </a:r>
            <a:r>
              <a:rPr lang="nb-NO" sz="1400" dirty="0" smtClean="0"/>
              <a:t>: Klikk Start, Programmer, </a:t>
            </a:r>
            <a:r>
              <a:rPr lang="nb-NO" sz="1400" dirty="0" err="1" smtClean="0"/>
              <a:t>Python</a:t>
            </a:r>
            <a:r>
              <a:rPr lang="nb-NO" sz="1400" dirty="0" smtClean="0"/>
              <a:t>, </a:t>
            </a:r>
            <a:r>
              <a:rPr lang="nb-NO" sz="1400" dirty="0" err="1" smtClean="0"/>
              <a:t>Idle</a:t>
            </a:r>
            <a:endParaRPr lang="nb-NO" sz="1400" dirty="0" smtClean="0"/>
          </a:p>
          <a:p>
            <a:pPr>
              <a:lnSpc>
                <a:spcPct val="80000"/>
              </a:lnSpc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600" dirty="0" smtClean="0"/>
              <a:t>Uansett om du kjører på maskinens Windows eller </a:t>
            </a:r>
            <a:r>
              <a:rPr lang="nb-NO" sz="1600" dirty="0" err="1" smtClean="0"/>
              <a:t>ifi’s</a:t>
            </a:r>
            <a:r>
              <a:rPr lang="nb-NO" sz="1600" dirty="0" smtClean="0"/>
              <a:t> </a:t>
            </a:r>
            <a:r>
              <a:rPr lang="nb-NO" sz="1600" dirty="0" err="1" smtClean="0"/>
              <a:t>emacs</a:t>
            </a:r>
            <a:r>
              <a:rPr lang="nb-NO" sz="1600" dirty="0" smtClean="0"/>
              <a:t> eller </a:t>
            </a:r>
            <a:r>
              <a:rPr lang="nb-NO" sz="1600" dirty="0" err="1" smtClean="0"/>
              <a:t>idle</a:t>
            </a:r>
            <a:r>
              <a:rPr lang="nb-NO" sz="1600" dirty="0" smtClean="0"/>
              <a:t>: </a:t>
            </a:r>
          </a:p>
          <a:p>
            <a:pPr>
              <a:lnSpc>
                <a:spcPct val="80000"/>
              </a:lnSpc>
            </a:pPr>
            <a:r>
              <a:rPr lang="nb-NO" sz="1600" dirty="0" smtClean="0"/>
              <a:t>Det vinduet som kommer opp i først er et ”Skall” – et vindu der programmet kommuniserer med deg.</a:t>
            </a:r>
          </a:p>
          <a:p>
            <a:pPr>
              <a:lnSpc>
                <a:spcPct val="80000"/>
              </a:lnSpc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600" dirty="0" smtClean="0"/>
              <a:t>Klikk på Fil og åpne et nytt vindu. Dette er vinduet der selve programmet skrives.</a:t>
            </a:r>
          </a:p>
          <a:p>
            <a:pPr>
              <a:lnSpc>
                <a:spcPct val="80000"/>
              </a:lnSpc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600" dirty="0" smtClean="0"/>
              <a:t>I det nye vinduet Klikk på Fil og lagre som ”testprogram1.py’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Skriv et kort program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53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b-NO" sz="1800" dirty="0" smtClean="0"/>
              <a:t>Uansett om du er på </a:t>
            </a:r>
            <a:r>
              <a:rPr lang="nb-NO" sz="1800" dirty="0" err="1" smtClean="0"/>
              <a:t>linux</a:t>
            </a:r>
            <a:r>
              <a:rPr lang="nb-NO" sz="1800" dirty="0" smtClean="0"/>
              <a:t> eller Windows kan du nå skrive linjer med kode. Hver linje avsluttes med Enter-tasten </a:t>
            </a:r>
          </a:p>
          <a:p>
            <a:pPr>
              <a:lnSpc>
                <a:spcPct val="80000"/>
              </a:lnSpc>
            </a:pPr>
            <a:endParaRPr lang="nb-NO" sz="1800" dirty="0" smtClean="0"/>
          </a:p>
          <a:p>
            <a:pPr>
              <a:lnSpc>
                <a:spcPct val="80000"/>
              </a:lnSpc>
            </a:pPr>
            <a:r>
              <a:rPr lang="nb-NO" sz="1800" dirty="0" smtClean="0"/>
              <a:t>Skriv for eksempel disse to programlinjene, helt eksakt:</a:t>
            </a:r>
          </a:p>
          <a:p>
            <a:pPr>
              <a:lnSpc>
                <a:spcPct val="80000"/>
              </a:lnSpc>
            </a:pPr>
            <a:endParaRPr lang="nb-NO" sz="1800" dirty="0" smtClean="0"/>
          </a:p>
          <a:p>
            <a:pPr lvl="1">
              <a:lnSpc>
                <a:spcPct val="80000"/>
              </a:lnSpc>
              <a:buFontTx/>
              <a:buNone/>
            </a:pPr>
            <a:r>
              <a:rPr lang="nb-NO" altLang="ja-JP" sz="1600" dirty="0" smtClean="0">
                <a:ea typeface="ＭＳ Ｐゴシック" charset="-128"/>
              </a:rPr>
              <a:t># Kommentar: Dette er et testprogram.</a:t>
            </a:r>
            <a:endParaRPr lang="en-GB" altLang="ja-JP" sz="1600" dirty="0" smtClean="0">
              <a:ea typeface="ＭＳ Ｐゴシック" charset="-128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nb-NO" sz="1600" dirty="0" err="1" smtClean="0"/>
              <a:t>print</a:t>
            </a:r>
            <a:r>
              <a:rPr lang="nb-NO" sz="1600" dirty="0" smtClean="0"/>
              <a:t> ”Hei på deg! Denne testen gikk fint</a:t>
            </a:r>
            <a:r>
              <a:rPr lang="nb-NO" sz="1600" dirty="0" smtClean="0"/>
              <a:t>! Du er jammen flink!”</a:t>
            </a:r>
            <a:endParaRPr lang="nb-NO" sz="1600" dirty="0" smtClean="0"/>
          </a:p>
          <a:p>
            <a:pPr lvl="1">
              <a:lnSpc>
                <a:spcPct val="80000"/>
              </a:lnSpc>
              <a:buFontTx/>
              <a:buNone/>
            </a:pPr>
            <a:endParaRPr lang="nb-NO" sz="1600" dirty="0" smtClean="0"/>
          </a:p>
          <a:p>
            <a:pPr>
              <a:lnSpc>
                <a:spcPct val="80000"/>
              </a:lnSpc>
            </a:pPr>
            <a:r>
              <a:rPr lang="nb-NO" sz="1800" dirty="0" smtClean="0"/>
              <a:t>Test programmet: I rullemenyene, finn og klikk Run. </a:t>
            </a:r>
          </a:p>
          <a:p>
            <a:pPr lvl="1">
              <a:lnSpc>
                <a:spcPct val="80000"/>
              </a:lnSpc>
            </a:pPr>
            <a:r>
              <a:rPr lang="nb-NO" sz="1600" dirty="0" smtClean="0"/>
              <a:t>Hvis alt er korrekt får du en utskrift på skjermen: </a:t>
            </a:r>
            <a:r>
              <a:rPr lang="nb-NO" sz="1600" dirty="0" smtClean="0"/>
              <a:t>”Hei på deg…” </a:t>
            </a:r>
            <a:endParaRPr lang="nb-NO" sz="1600" dirty="0" smtClean="0"/>
          </a:p>
          <a:p>
            <a:pPr lvl="1">
              <a:lnSpc>
                <a:spcPct val="80000"/>
              </a:lnSpc>
            </a:pPr>
            <a:r>
              <a:rPr lang="nb-NO" sz="1600" dirty="0" smtClean="0"/>
              <a:t>Hvis du har tastet feil, kan det hende at du får en feilmelding. Korriger og prøv Run igjen.</a:t>
            </a:r>
          </a:p>
          <a:p>
            <a:pPr>
              <a:lnSpc>
                <a:spcPct val="80000"/>
              </a:lnSpc>
            </a:pPr>
            <a:endParaRPr lang="nb-NO" sz="1800" dirty="0" smtClean="0"/>
          </a:p>
          <a:p>
            <a:pPr>
              <a:lnSpc>
                <a:spcPct val="80000"/>
              </a:lnSpc>
            </a:pPr>
            <a:r>
              <a:rPr lang="nb-NO" sz="1800" dirty="0" smtClean="0"/>
              <a:t>Utforsk menyene: Lagre filen. Lagre filen med nytt navn. Åpne en lagret fil. Rediger programmet. Lagre igjen. Utfør programmet igjen.</a:t>
            </a:r>
          </a:p>
          <a:p>
            <a:pPr>
              <a:lnSpc>
                <a:spcPct val="80000"/>
              </a:lnSpc>
            </a:pPr>
            <a:endParaRPr lang="nb-NO" sz="1800" dirty="0" smtClean="0"/>
          </a:p>
          <a:p>
            <a:pPr>
              <a:lnSpc>
                <a:spcPct val="80000"/>
              </a:lnSpc>
            </a:pPr>
            <a:r>
              <a:rPr lang="nb-NO" sz="1800" dirty="0" smtClean="0"/>
              <a:t>Når du er ferdig, lukk og logg ut.</a:t>
            </a:r>
          </a:p>
          <a:p>
            <a:pPr>
              <a:lnSpc>
                <a:spcPct val="80000"/>
              </a:lnSpc>
            </a:pPr>
            <a:endParaRPr lang="nb-NO" sz="1800" dirty="0" smtClean="0"/>
          </a:p>
          <a:p>
            <a:pPr>
              <a:lnSpc>
                <a:spcPct val="80000"/>
              </a:lnSpc>
            </a:pPr>
            <a:r>
              <a:rPr lang="nb-NO" sz="1800" dirty="0" smtClean="0"/>
              <a:t>Nå kan du begynne å lære deg programmering ved å prøve selv etter hvert som du lærer nytt stoff ved eksempler.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76536"/>
          </a:xfrm>
        </p:spPr>
        <p:txBody>
          <a:bodyPr/>
          <a:lstStyle/>
          <a:p>
            <a:r>
              <a:rPr lang="en-GB" dirty="0" err="1" smtClean="0"/>
              <a:t>Høyden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en ball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kastes</a:t>
            </a:r>
            <a:r>
              <a:rPr lang="en-GB" dirty="0" smtClean="0"/>
              <a:t> </a:t>
            </a:r>
            <a:r>
              <a:rPr lang="en-GB" dirty="0" err="1" smtClean="0"/>
              <a:t>rett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endParaRPr lang="en-GB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85800" y="1125538"/>
            <a:ext cx="7772400" cy="5256212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/>
              <a:t>Vi </a:t>
            </a:r>
            <a:r>
              <a:rPr lang="en-GB" dirty="0" err="1" smtClean="0"/>
              <a:t>vil</a:t>
            </a:r>
            <a:r>
              <a:rPr lang="en-GB" dirty="0" smtClean="0"/>
              <a:t> </a:t>
            </a:r>
            <a:r>
              <a:rPr lang="en-GB" dirty="0" err="1" smtClean="0"/>
              <a:t>regne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smtClean="0"/>
              <a:t>y(t) = v</a:t>
            </a:r>
            <a:r>
              <a:rPr lang="en-GB" baseline="-25000" dirty="0" smtClean="0"/>
              <a:t>0 </a:t>
            </a:r>
            <a:r>
              <a:rPr lang="en-GB" dirty="0" smtClean="0"/>
              <a:t>t − ½</a:t>
            </a:r>
            <a:r>
              <a:rPr lang="en-US" dirty="0" smtClean="0"/>
              <a:t> g t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for v</a:t>
            </a:r>
            <a:r>
              <a:rPr lang="en-US" baseline="-25000" dirty="0" smtClean="0"/>
              <a:t>0</a:t>
            </a:r>
            <a:r>
              <a:rPr lang="en-US" dirty="0" smtClean="0"/>
              <a:t> = 5, g = 9,81 </a:t>
            </a:r>
            <a:r>
              <a:rPr lang="en-US" dirty="0" err="1" smtClean="0"/>
              <a:t>og</a:t>
            </a:r>
            <a:r>
              <a:rPr lang="en-US" dirty="0" smtClean="0"/>
              <a:t> t = 0,6:</a:t>
            </a:r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smtClean="0"/>
              <a:t>y = 5・0.6 − ½・9,81・ 0,6</a:t>
            </a:r>
            <a:r>
              <a:rPr lang="en-GB" baseline="30000" dirty="0" smtClean="0"/>
              <a:t>2</a:t>
            </a:r>
          </a:p>
          <a:p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Python-program for </a:t>
            </a:r>
            <a:r>
              <a:rPr lang="en-US" dirty="0" err="1" smtClean="0"/>
              <a:t>beregningen</a:t>
            </a:r>
            <a:r>
              <a:rPr lang="en-US" dirty="0" smtClean="0"/>
              <a:t>: </a:t>
            </a:r>
          </a:p>
          <a:p>
            <a:endParaRPr lang="en-GB" dirty="0" smtClean="0"/>
          </a:p>
          <a:p>
            <a:pPr>
              <a:buFontTx/>
              <a:buNone/>
            </a:pPr>
            <a:r>
              <a:rPr lang="en-GB" dirty="0" smtClean="0"/>
              <a:t>print 5*0.6 - 0.5*9.81*0.6**2</a:t>
            </a:r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err="1" smtClean="0"/>
              <a:t>Skriv</a:t>
            </a:r>
            <a:r>
              <a:rPr lang="en-GB" dirty="0" smtClean="0"/>
              <a:t> </a:t>
            </a:r>
            <a:r>
              <a:rPr lang="en-GB" dirty="0" err="1" smtClean="0"/>
              <a:t>programmet</a:t>
            </a:r>
            <a:r>
              <a:rPr lang="en-GB" dirty="0" smtClean="0"/>
              <a:t>, </a:t>
            </a:r>
            <a:r>
              <a:rPr lang="en-GB" dirty="0" err="1" smtClean="0"/>
              <a:t>lagre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ball_numbers.py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kjør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.</a:t>
            </a:r>
          </a:p>
          <a:p>
            <a:pPr>
              <a:buFontTx/>
              <a:buNone/>
            </a:pP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skrive</a:t>
            </a:r>
            <a:r>
              <a:rPr lang="en-GB" dirty="0" smtClean="0"/>
              <a:t> 1.2342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resultat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Samme program, men med bruk av variabler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 err="1" smtClean="0"/>
              <a:t>Skriv</a:t>
            </a:r>
            <a:r>
              <a:rPr lang="en-GB" dirty="0" smtClean="0"/>
              <a:t> </a:t>
            </a:r>
            <a:r>
              <a:rPr lang="en-GB" dirty="0" err="1" smtClean="0"/>
              <a:t>programmet</a:t>
            </a:r>
            <a:endParaRPr lang="en-GB" dirty="0" smtClean="0"/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smtClean="0"/>
              <a:t>v0 = 5</a:t>
            </a:r>
          </a:p>
          <a:p>
            <a:pPr>
              <a:buFontTx/>
              <a:buNone/>
            </a:pPr>
            <a:r>
              <a:rPr lang="en-GB" dirty="0" smtClean="0"/>
              <a:t>g = 9.81</a:t>
            </a:r>
          </a:p>
          <a:p>
            <a:pPr>
              <a:buFontTx/>
              <a:buNone/>
            </a:pPr>
            <a:r>
              <a:rPr lang="en-GB" dirty="0" smtClean="0"/>
              <a:t>t = 0.6</a:t>
            </a:r>
          </a:p>
          <a:p>
            <a:pPr>
              <a:buFontTx/>
              <a:buNone/>
            </a:pPr>
            <a:r>
              <a:rPr lang="en-GB" dirty="0" smtClean="0"/>
              <a:t>y = v0*t - 0.5*g*t**2</a:t>
            </a:r>
          </a:p>
          <a:p>
            <a:pPr>
              <a:buFontTx/>
              <a:buNone/>
            </a:pPr>
            <a:r>
              <a:rPr lang="en-GB" dirty="0" smtClean="0"/>
              <a:t>print y</a:t>
            </a:r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bruker</a:t>
            </a:r>
            <a:r>
              <a:rPr lang="en-GB" dirty="0" smtClean="0"/>
              <a:t> </a:t>
            </a:r>
            <a:r>
              <a:rPr lang="en-GB" dirty="0" err="1" smtClean="0"/>
              <a:t>variablene</a:t>
            </a:r>
            <a:r>
              <a:rPr lang="en-GB" dirty="0" smtClean="0"/>
              <a:t> v0, g, t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smtClean="0"/>
              <a:t>y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8975"/>
          </a:xfrm>
        </p:spPr>
        <p:txBody>
          <a:bodyPr/>
          <a:lstStyle/>
          <a:p>
            <a:pPr eaLnBrk="1" hangingPunct="1"/>
            <a:r>
              <a:rPr lang="en-GB" smtClean="0"/>
              <a:t>Om å bruke æ, ø og å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836613"/>
            <a:ext cx="8569325" cy="5688012"/>
          </a:xfrm>
        </p:spPr>
        <p:txBody>
          <a:bodyPr/>
          <a:lstStyle/>
          <a:p>
            <a:pPr eaLnBrk="1" hangingPunct="1"/>
            <a:r>
              <a:rPr lang="en-GB" dirty="0" err="1" smtClean="0"/>
              <a:t>Hvis</a:t>
            </a:r>
            <a:r>
              <a:rPr lang="en-GB" dirty="0" smtClean="0"/>
              <a:t> </a:t>
            </a:r>
            <a:r>
              <a:rPr lang="en-GB" dirty="0" err="1" smtClean="0"/>
              <a:t>du</a:t>
            </a:r>
            <a:r>
              <a:rPr lang="en-GB" dirty="0" smtClean="0"/>
              <a:t> </a:t>
            </a:r>
            <a:r>
              <a:rPr lang="en-GB" dirty="0" err="1" smtClean="0"/>
              <a:t>bruker</a:t>
            </a:r>
            <a:r>
              <a:rPr lang="en-GB" dirty="0" smtClean="0"/>
              <a:t> æ, ø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vil</a:t>
            </a:r>
            <a:r>
              <a:rPr lang="en-GB" dirty="0" smtClean="0"/>
              <a:t> Python </a:t>
            </a:r>
            <a:r>
              <a:rPr lang="en-GB" dirty="0" err="1" smtClean="0"/>
              <a:t>komme</a:t>
            </a:r>
            <a:r>
              <a:rPr lang="en-GB" dirty="0" smtClean="0"/>
              <a:t> med en </a:t>
            </a:r>
            <a:r>
              <a:rPr lang="en-GB" dirty="0" err="1" smtClean="0"/>
              <a:t>advarsel</a:t>
            </a:r>
            <a:r>
              <a:rPr lang="en-GB" dirty="0" smtClean="0"/>
              <a:t> </a:t>
            </a:r>
            <a:r>
              <a:rPr lang="en-GB" dirty="0" err="1" smtClean="0"/>
              <a:t>når</a:t>
            </a:r>
            <a:r>
              <a:rPr lang="en-GB" dirty="0" smtClean="0"/>
              <a:t> </a:t>
            </a:r>
            <a:r>
              <a:rPr lang="en-GB" dirty="0" err="1" smtClean="0"/>
              <a:t>du</a:t>
            </a:r>
            <a:r>
              <a:rPr lang="en-GB" dirty="0" smtClean="0"/>
              <a:t> </a:t>
            </a:r>
            <a:r>
              <a:rPr lang="en-GB" dirty="0" err="1" smtClean="0"/>
              <a:t>kjører</a:t>
            </a:r>
            <a:r>
              <a:rPr lang="en-GB" dirty="0" smtClean="0"/>
              <a:t> </a:t>
            </a:r>
            <a:r>
              <a:rPr lang="en-GB" dirty="0" err="1" smtClean="0"/>
              <a:t>programmet</a:t>
            </a:r>
            <a:r>
              <a:rPr lang="en-GB" dirty="0" smtClean="0"/>
              <a:t>.</a:t>
            </a:r>
          </a:p>
          <a:p>
            <a:pPr lvl="1" eaLnBrk="1" hangingPunct="1"/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foreslår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sette</a:t>
            </a:r>
            <a:r>
              <a:rPr lang="en-GB" dirty="0" smtClean="0"/>
              <a:t> inn en </a:t>
            </a:r>
            <a:r>
              <a:rPr lang="en-GB" dirty="0" err="1" smtClean="0"/>
              <a:t>kode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første</a:t>
            </a:r>
            <a:r>
              <a:rPr lang="en-GB" dirty="0" smtClean="0"/>
              <a:t> </a:t>
            </a:r>
            <a:r>
              <a:rPr lang="en-GB" dirty="0" err="1" smtClean="0"/>
              <a:t>linje</a:t>
            </a:r>
            <a:r>
              <a:rPr lang="en-GB" dirty="0" smtClean="0"/>
              <a:t>, for </a:t>
            </a:r>
            <a:r>
              <a:rPr lang="en-GB" dirty="0" err="1" smtClean="0"/>
              <a:t>eksempel</a:t>
            </a:r>
            <a:endParaRPr lang="en-GB" dirty="0" smtClean="0"/>
          </a:p>
          <a:p>
            <a:pPr lvl="1" eaLnBrk="1" hangingPunct="1">
              <a:buFontTx/>
              <a:buNone/>
            </a:pPr>
            <a:r>
              <a:rPr lang="en-GB" dirty="0" smtClean="0"/>
              <a:t>	</a:t>
            </a:r>
          </a:p>
          <a:p>
            <a:pPr lvl="1" eaLnBrk="1" hangingPunct="1">
              <a:buFontTx/>
              <a:buNone/>
            </a:pPr>
            <a:r>
              <a:rPr lang="en-GB" dirty="0" smtClean="0"/>
              <a:t># -*- coding: utf8-*-</a:t>
            </a:r>
          </a:p>
          <a:p>
            <a:pPr lvl="1" eaLnBrk="1" hangingPunct="1">
              <a:buFontTx/>
              <a:buNone/>
            </a:pPr>
            <a:r>
              <a:rPr lang="en-GB" dirty="0" err="1" smtClean="0"/>
              <a:t>eller</a:t>
            </a:r>
            <a:endParaRPr lang="en-GB" dirty="0" smtClean="0"/>
          </a:p>
          <a:p>
            <a:pPr lvl="1" eaLnBrk="1" hangingPunct="1">
              <a:buFontTx/>
              <a:buNone/>
            </a:pPr>
            <a:r>
              <a:rPr lang="en-GB" dirty="0" smtClean="0"/>
              <a:t># -*- coding: latin-1 -*-</a:t>
            </a:r>
          </a:p>
          <a:p>
            <a:pPr lvl="1" eaLnBrk="1" hangingPunct="1">
              <a:buFontTx/>
              <a:buNone/>
            </a:pPr>
            <a:endParaRPr lang="en-GB" dirty="0" smtClean="0"/>
          </a:p>
          <a:p>
            <a:pPr lvl="1" eaLnBrk="1" hangingPunct="1">
              <a:buFontTx/>
              <a:buNone/>
            </a:pP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trykke</a:t>
            </a:r>
            <a:r>
              <a:rPr lang="en-GB" dirty="0" smtClean="0"/>
              <a:t> “Edit My File” </a:t>
            </a:r>
            <a:r>
              <a:rPr lang="en-GB" dirty="0" err="1" smtClean="0"/>
              <a:t>knappen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kommer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, </a:t>
            </a:r>
            <a:r>
              <a:rPr lang="en-GB" dirty="0" err="1" smtClean="0"/>
              <a:t>skrives</a:t>
            </a:r>
            <a:r>
              <a:rPr lang="en-GB" dirty="0" smtClean="0"/>
              <a:t> </a:t>
            </a:r>
            <a:r>
              <a:rPr lang="en-GB" dirty="0" err="1" smtClean="0"/>
              <a:t>koden</a:t>
            </a:r>
            <a:r>
              <a:rPr lang="en-GB" dirty="0" smtClean="0"/>
              <a:t> </a:t>
            </a:r>
            <a:r>
              <a:rPr lang="en-GB" dirty="0" err="1" smtClean="0"/>
              <a:t>rett</a:t>
            </a:r>
            <a:r>
              <a:rPr lang="en-GB" dirty="0" smtClean="0"/>
              <a:t> inn for deg.</a:t>
            </a:r>
          </a:p>
          <a:p>
            <a:pPr lvl="1" eaLnBrk="1" hangingPunct="1">
              <a:buFontTx/>
              <a:buNone/>
            </a:pPr>
            <a:endParaRPr lang="en-GB" dirty="0" smtClean="0"/>
          </a:p>
          <a:p>
            <a:pPr lvl="1" eaLnBrk="1" hangingPunct="1">
              <a:buFontTx/>
              <a:buNone/>
            </a:pP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trykke</a:t>
            </a:r>
            <a:r>
              <a:rPr lang="en-GB" dirty="0" smtClean="0"/>
              <a:t> OK </a:t>
            </a:r>
            <a:r>
              <a:rPr lang="en-GB" dirty="0" err="1" smtClean="0"/>
              <a:t>lagres</a:t>
            </a:r>
            <a:r>
              <a:rPr lang="en-GB" dirty="0" smtClean="0"/>
              <a:t> </a:t>
            </a:r>
            <a:r>
              <a:rPr lang="en-GB" dirty="0" err="1" smtClean="0"/>
              <a:t>filen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en </a:t>
            </a:r>
            <a:r>
              <a:rPr lang="en-GB" dirty="0" err="1" smtClean="0"/>
              <a:t>måte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godtar</a:t>
            </a:r>
            <a:r>
              <a:rPr lang="en-GB" dirty="0" smtClean="0"/>
              <a:t> </a:t>
            </a:r>
            <a:r>
              <a:rPr lang="en-GB" dirty="0" err="1" smtClean="0"/>
              <a:t>disse</a:t>
            </a:r>
            <a:r>
              <a:rPr lang="en-GB" dirty="0" smtClean="0"/>
              <a:t> </a:t>
            </a:r>
            <a:r>
              <a:rPr lang="en-GB" dirty="0" err="1" smtClean="0"/>
              <a:t>bokstavene</a:t>
            </a:r>
            <a:r>
              <a:rPr lang="en-GB" dirty="0" smtClean="0"/>
              <a:t>. </a:t>
            </a:r>
            <a:r>
              <a:rPr lang="en-GB" dirty="0" smtClean="0"/>
              <a:t>Python </a:t>
            </a:r>
            <a:r>
              <a:rPr lang="en-GB" dirty="0" err="1" smtClean="0"/>
              <a:t>leser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bruker</a:t>
            </a:r>
            <a:r>
              <a:rPr lang="en-GB" dirty="0" smtClean="0"/>
              <a:t> med </a:t>
            </a:r>
            <a:r>
              <a:rPr lang="en-GB" dirty="0" err="1" smtClean="0"/>
              <a:t>andre</a:t>
            </a:r>
            <a:r>
              <a:rPr lang="en-GB" dirty="0" smtClean="0"/>
              <a:t> </a:t>
            </a:r>
            <a:r>
              <a:rPr lang="en-GB" dirty="0" err="1" smtClean="0"/>
              <a:t>ord</a:t>
            </a:r>
            <a:r>
              <a:rPr lang="en-GB" dirty="0" smtClean="0"/>
              <a:t> </a:t>
            </a:r>
            <a:r>
              <a:rPr lang="en-GB" dirty="0" err="1" smtClean="0"/>
              <a:t>enkelte</a:t>
            </a:r>
            <a:r>
              <a:rPr lang="en-GB" dirty="0" smtClean="0"/>
              <a:t> “</a:t>
            </a:r>
            <a:r>
              <a:rPr lang="en-GB" dirty="0" err="1" smtClean="0"/>
              <a:t>kommentarlinjer</a:t>
            </a:r>
            <a:r>
              <a:rPr lang="en-GB" dirty="0" smtClean="0"/>
              <a:t>”, </a:t>
            </a:r>
            <a:r>
              <a:rPr lang="en-GB" dirty="0" err="1" smtClean="0"/>
              <a:t>som</a:t>
            </a:r>
            <a:r>
              <a:rPr lang="en-GB" dirty="0" smtClean="0"/>
              <a:t> den </a:t>
            </a:r>
            <a:r>
              <a:rPr lang="en-GB" dirty="0" err="1" smtClean="0"/>
              <a:t>ovenfor</a:t>
            </a:r>
            <a:r>
              <a:rPr lang="en-GB" dirty="0" smtClean="0"/>
              <a:t>.</a:t>
            </a:r>
          </a:p>
          <a:p>
            <a:pPr lvl="1" eaLnBrk="1" hangingPunct="1">
              <a:buFontTx/>
              <a:buNone/>
            </a:pPr>
            <a:endParaRPr lang="en-GB" dirty="0" smtClean="0"/>
          </a:p>
          <a:p>
            <a:pPr lvl="1" eaLnBrk="1" hangingPunct="1">
              <a:buFontTx/>
              <a:buNone/>
            </a:pPr>
            <a:r>
              <a:rPr lang="en-GB" dirty="0" err="1" smtClean="0"/>
              <a:t>Etter</a:t>
            </a:r>
            <a:r>
              <a:rPr lang="en-GB" dirty="0" smtClean="0"/>
              <a:t> </a:t>
            </a:r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vil</a:t>
            </a:r>
            <a:r>
              <a:rPr lang="en-GB" dirty="0" smtClean="0"/>
              <a:t> Python </a:t>
            </a:r>
            <a:r>
              <a:rPr lang="en-GB" dirty="0" err="1" smtClean="0"/>
              <a:t>godta</a:t>
            </a:r>
            <a:r>
              <a:rPr lang="en-GB" dirty="0" smtClean="0"/>
              <a:t> æ, ø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programmet</a:t>
            </a:r>
            <a:r>
              <a:rPr lang="en-GB" dirty="0" smtClean="0"/>
              <a:t>. Men bare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kommentarer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utskrift</a:t>
            </a:r>
            <a:r>
              <a:rPr lang="en-GB" dirty="0" smtClean="0"/>
              <a:t> – </a:t>
            </a:r>
            <a:r>
              <a:rPr lang="en-GB" dirty="0" err="1" smtClean="0"/>
              <a:t>aldri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variabelnavn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Casting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52513"/>
            <a:ext cx="7696200" cy="5348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Casting: Konvertering mellom variabel-typer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Generelt: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Ny_variabel = Ny_type(Gammel_variabel)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Eksempler: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Tekst = ‘123.4’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Flyttall = float(Tekst)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Flyttall = float(Heltall)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Heltall = int(Flyttall)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Heltall = int(Tekst)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Tekst = str(Flyttall)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Tekst = str(Heltall)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Den samme variabelen kan skifte type. Eksempel: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Input = ‘123.4’		#Input er nå en string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Input = float(Input) 	#Input er nå blitt en flyttallsvariabel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If- og if-else-forgreininger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12875"/>
            <a:ext cx="7696200" cy="4987925"/>
          </a:xfrm>
        </p:spPr>
        <p:txBody>
          <a:bodyPr/>
          <a:lstStyle/>
          <a:p>
            <a:pPr eaLnBrk="1" hangingPunct="1"/>
            <a:r>
              <a:rPr lang="en-GB" smtClean="0"/>
              <a:t>Med If-forgreininger kan vi velge forskjellige løp i programmet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Eksempel med ballens høyde: Vi skriver bare ut verdien HVIS høyden er &gt; 0, dvs. over bakken.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	if y &gt;= 0:</a:t>
            </a:r>
          </a:p>
          <a:p>
            <a:pPr eaLnBrk="1" hangingPunct="1">
              <a:buFontTx/>
              <a:buNone/>
            </a:pPr>
            <a:r>
              <a:rPr lang="en-GB" smtClean="0"/>
              <a:t>		      print ‘høyden er ‘,y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Vi kan også bruke if else: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	if y &gt;= 0:</a:t>
            </a:r>
          </a:p>
          <a:p>
            <a:pPr eaLnBrk="1" hangingPunct="1">
              <a:buFontTx/>
              <a:buNone/>
            </a:pPr>
            <a:r>
              <a:rPr lang="en-GB" smtClean="0"/>
              <a:t>		     print ‘høyden er ‘,y</a:t>
            </a:r>
          </a:p>
          <a:p>
            <a:pPr eaLnBrk="1" hangingPunct="1">
              <a:buFontTx/>
              <a:buNone/>
            </a:pPr>
            <a:r>
              <a:rPr lang="en-GB" smtClean="0"/>
              <a:t>              else:</a:t>
            </a:r>
          </a:p>
          <a:p>
            <a:pPr eaLnBrk="1" hangingPunct="1">
              <a:buFontTx/>
              <a:buNone/>
            </a:pPr>
            <a:r>
              <a:rPr lang="en-GB" smtClean="0"/>
              <a:t>                   print ‘Landet!’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Heltall - flyttall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Operasjoner</a:t>
            </a:r>
            <a:r>
              <a:rPr lang="en-GB" dirty="0" smtClean="0"/>
              <a:t> </a:t>
            </a:r>
            <a:r>
              <a:rPr lang="en-GB" dirty="0" err="1" smtClean="0"/>
              <a:t>mellom</a:t>
            </a:r>
            <a:r>
              <a:rPr lang="en-GB" dirty="0" smtClean="0"/>
              <a:t> </a:t>
            </a:r>
            <a:r>
              <a:rPr lang="en-GB" dirty="0" err="1" smtClean="0"/>
              <a:t>heltall</a:t>
            </a:r>
            <a:r>
              <a:rPr lang="en-GB" dirty="0" smtClean="0"/>
              <a:t> </a:t>
            </a:r>
            <a:r>
              <a:rPr lang="en-GB" dirty="0" err="1" smtClean="0"/>
              <a:t>resulterer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heltall</a:t>
            </a:r>
            <a:r>
              <a:rPr lang="en-GB" dirty="0" smtClean="0"/>
              <a:t>:</a:t>
            </a:r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		3 / 2 = 1</a:t>
            </a:r>
          </a:p>
          <a:p>
            <a:pPr lvl="1"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err="1" smtClean="0"/>
              <a:t>Derfor</a:t>
            </a:r>
            <a:r>
              <a:rPr lang="en-GB" dirty="0" smtClean="0"/>
              <a:t> </a:t>
            </a:r>
            <a:r>
              <a:rPr lang="en-GB" dirty="0" err="1" smtClean="0"/>
              <a:t>bør</a:t>
            </a:r>
            <a:r>
              <a:rPr lang="en-GB" dirty="0" smtClean="0"/>
              <a:t> vi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gjøre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heltallsvariable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flyttall</a:t>
            </a:r>
            <a:r>
              <a:rPr lang="en-GB" dirty="0" smtClean="0"/>
              <a:t> </a:t>
            </a:r>
            <a:r>
              <a:rPr lang="en-GB" dirty="0" err="1" smtClean="0"/>
              <a:t>før</a:t>
            </a:r>
            <a:r>
              <a:rPr lang="en-GB" dirty="0" smtClean="0"/>
              <a:t> </a:t>
            </a:r>
            <a:r>
              <a:rPr lang="en-GB" dirty="0" err="1" smtClean="0"/>
              <a:t>slike</a:t>
            </a:r>
            <a:r>
              <a:rPr lang="en-GB" dirty="0" smtClean="0"/>
              <a:t> </a:t>
            </a:r>
            <a:r>
              <a:rPr lang="en-GB" dirty="0" err="1" smtClean="0"/>
              <a:t>operasjoner</a:t>
            </a:r>
            <a:r>
              <a:rPr lang="en-GB" dirty="0" smtClean="0"/>
              <a:t>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For </a:t>
            </a:r>
            <a:r>
              <a:rPr lang="en-GB" dirty="0" err="1" smtClean="0"/>
              <a:t>konstanter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vi </a:t>
            </a:r>
            <a:r>
              <a:rPr lang="en-GB" dirty="0" err="1" smtClean="0"/>
              <a:t>bruke</a:t>
            </a:r>
            <a:r>
              <a:rPr lang="en-GB" dirty="0" smtClean="0"/>
              <a:t> </a:t>
            </a:r>
            <a:r>
              <a:rPr lang="en-GB" dirty="0" err="1" smtClean="0"/>
              <a:t>komma</a:t>
            </a:r>
            <a:r>
              <a:rPr lang="en-GB" dirty="0" smtClean="0"/>
              <a:t>: </a:t>
            </a:r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		3.0 / 2 = 1.5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If-elif-else-forgreininger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Hvis vi har flere valg enn to kan vi bruke elif (else-if):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if y &gt; 0:</a:t>
            </a:r>
          </a:p>
          <a:p>
            <a:pPr eaLnBrk="1" hangingPunct="1">
              <a:buFontTx/>
              <a:buNone/>
            </a:pPr>
            <a:r>
              <a:rPr lang="en-GB" smtClean="0"/>
              <a:t>	     print ‘høyden er ‘,y</a:t>
            </a:r>
          </a:p>
          <a:p>
            <a:pPr eaLnBrk="1" hangingPunct="1">
              <a:buFontTx/>
              <a:buNone/>
            </a:pPr>
            <a:r>
              <a:rPr lang="en-GB" smtClean="0"/>
              <a:t>	elif y==0:</a:t>
            </a:r>
          </a:p>
          <a:p>
            <a:pPr eaLnBrk="1" hangingPunct="1">
              <a:buFontTx/>
              <a:buNone/>
            </a:pPr>
            <a:r>
              <a:rPr lang="en-GB" smtClean="0"/>
              <a:t>	     print ‘dunk!‘</a:t>
            </a:r>
          </a:p>
          <a:p>
            <a:pPr eaLnBrk="1" hangingPunct="1">
              <a:buFontTx/>
              <a:buNone/>
            </a:pPr>
            <a:r>
              <a:rPr lang="en-GB" smtClean="0"/>
              <a:t>	else:</a:t>
            </a:r>
          </a:p>
          <a:p>
            <a:pPr eaLnBrk="1" hangingPunct="1">
              <a:buFontTx/>
              <a:buNone/>
            </a:pPr>
            <a:r>
              <a:rPr lang="en-GB" smtClean="0"/>
              <a:t>	     print ‘Har landet!’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while-løkker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41438"/>
            <a:ext cx="7696200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brukes når vi vil bruke samme program-del (gjøre samme operasjon) flere ganger, inntil et kriterium er nådd.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800" smtClean="0"/>
              <a:t>Anta at vi vil finne tiden det tar før høyden til ballen er null: 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v0 = 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g = 9.81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t = 0.0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while v0*t - 0.5*g*t**2 &gt;= 0: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	     t = t + 0.1                                         # kan også skrives    t += 0.1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     print “Ballen er i lufta i ”, t, “sekunder.”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Merk: Bare de linjene som er indentert etter løkka er i løkka og repeteres.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Hvis du glemmer å øke t i løkka, vil løkka gå uendelig – programmet synes å ha gått i stå, men det løper egentlig i bakgrunnen.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smtClean="0"/>
              <a:t>For å stoppe et løpsk program, trykk Ctrl-D.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Mer avansert: while løkke og lister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12875"/>
            <a:ext cx="76962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Vi </a:t>
            </a:r>
            <a:r>
              <a:rPr lang="en-GB" sz="1800" dirty="0" err="1" smtClean="0"/>
              <a:t>vil</a:t>
            </a:r>
            <a:r>
              <a:rPr lang="en-GB" sz="1800" dirty="0" smtClean="0"/>
              <a:t> </a:t>
            </a:r>
            <a:r>
              <a:rPr lang="en-GB" sz="1800" dirty="0" err="1" smtClean="0"/>
              <a:t>lagre</a:t>
            </a:r>
            <a:r>
              <a:rPr lang="en-GB" sz="1800" dirty="0" smtClean="0"/>
              <a:t> </a:t>
            </a:r>
            <a:r>
              <a:rPr lang="en-GB" sz="1800" dirty="0" err="1" smtClean="0"/>
              <a:t>forløpet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ballkastet</a:t>
            </a:r>
            <a:r>
              <a:rPr lang="en-GB" sz="1800" dirty="0" smtClean="0"/>
              <a:t>; </a:t>
            </a:r>
            <a:r>
              <a:rPr lang="en-GB" sz="1800" dirty="0" err="1" smtClean="0"/>
              <a:t>alle</a:t>
            </a:r>
            <a:r>
              <a:rPr lang="en-GB" sz="1800" dirty="0" smtClean="0"/>
              <a:t> </a:t>
            </a:r>
            <a:r>
              <a:rPr lang="en-GB" sz="1800" dirty="0" err="1" smtClean="0"/>
              <a:t>høydene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tidene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v0 = 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g = 9.81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t = 0.0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tider</a:t>
            </a:r>
            <a:r>
              <a:rPr lang="en-GB" sz="1800" dirty="0" smtClean="0"/>
              <a:t> = [t]            #Vi starter med en </a:t>
            </a:r>
            <a:r>
              <a:rPr lang="en-GB" sz="1800" dirty="0" err="1" smtClean="0"/>
              <a:t>liste</a:t>
            </a:r>
            <a:r>
              <a:rPr lang="en-GB" sz="1800" dirty="0" smtClean="0"/>
              <a:t> med bare </a:t>
            </a:r>
            <a:r>
              <a:rPr lang="en-GB" sz="1800" dirty="0" err="1" smtClean="0"/>
              <a:t>startverdien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hoyder</a:t>
            </a:r>
            <a:r>
              <a:rPr lang="en-GB" sz="1800" dirty="0" smtClean="0"/>
              <a:t> = [0]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</a:t>
            </a:r>
            <a:r>
              <a:rPr lang="en-GB" sz="1800" dirty="0" err="1" smtClean="0"/>
              <a:t>i</a:t>
            </a:r>
            <a:r>
              <a:rPr lang="en-GB" sz="1800" dirty="0" smtClean="0"/>
              <a:t> = 0     # en </a:t>
            </a:r>
            <a:r>
              <a:rPr lang="en-GB" sz="1800" dirty="0" err="1" smtClean="0"/>
              <a:t>tellevariabel</a:t>
            </a:r>
            <a:r>
              <a:rPr lang="en-GB" sz="1800" dirty="0" smtClean="0"/>
              <a:t> for </a:t>
            </a:r>
            <a:r>
              <a:rPr lang="en-GB" sz="1800" dirty="0" err="1" smtClean="0"/>
              <a:t>antall</a:t>
            </a:r>
            <a:r>
              <a:rPr lang="en-GB" sz="1800" dirty="0" smtClean="0"/>
              <a:t> ganger vi </a:t>
            </a:r>
            <a:r>
              <a:rPr lang="en-GB" sz="1800" dirty="0" err="1" smtClean="0"/>
              <a:t>har</a:t>
            </a:r>
            <a:r>
              <a:rPr lang="en-GB" sz="1800" dirty="0" smtClean="0"/>
              <a:t> </a:t>
            </a:r>
            <a:r>
              <a:rPr lang="en-GB" sz="1800" dirty="0" err="1" smtClean="0"/>
              <a:t>gått</a:t>
            </a:r>
            <a:r>
              <a:rPr lang="en-GB" sz="1800" dirty="0" smtClean="0"/>
              <a:t> </a:t>
            </a:r>
            <a:r>
              <a:rPr lang="en-GB" sz="1800" dirty="0" err="1" smtClean="0"/>
              <a:t>igjennom</a:t>
            </a:r>
            <a:r>
              <a:rPr lang="en-GB" sz="1800" dirty="0" smtClean="0"/>
              <a:t> </a:t>
            </a:r>
            <a:r>
              <a:rPr lang="en-GB" sz="1800" dirty="0" err="1" smtClean="0"/>
              <a:t>løkka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            # Den teller </a:t>
            </a:r>
            <a:r>
              <a:rPr lang="en-GB" sz="1800" dirty="0" err="1" smtClean="0"/>
              <a:t>også</a:t>
            </a:r>
            <a:r>
              <a:rPr lang="en-GB" sz="1800" dirty="0" smtClean="0"/>
              <a:t> </a:t>
            </a:r>
            <a:r>
              <a:rPr lang="en-GB" sz="1800" dirty="0" err="1" smtClean="0"/>
              <a:t>indeksen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listene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while </a:t>
            </a:r>
            <a:r>
              <a:rPr lang="en-GB" sz="1800" dirty="0" err="1" smtClean="0"/>
              <a:t>hoyder</a:t>
            </a:r>
            <a:r>
              <a:rPr lang="en-GB" sz="1800" dirty="0" smtClean="0"/>
              <a:t> [</a:t>
            </a:r>
            <a:r>
              <a:rPr lang="en-GB" sz="1800" dirty="0" err="1" smtClean="0"/>
              <a:t>i</a:t>
            </a:r>
            <a:r>
              <a:rPr lang="en-GB" sz="1800" dirty="0" smtClean="0"/>
              <a:t>] &gt;= 0: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r>
              <a:rPr lang="en-GB" sz="1800" dirty="0" err="1" smtClean="0"/>
              <a:t>i</a:t>
            </a:r>
            <a:r>
              <a:rPr lang="en-GB" sz="1800" dirty="0" smtClean="0"/>
              <a:t> += 1   # Vi </a:t>
            </a:r>
            <a:r>
              <a:rPr lang="en-GB" sz="1800" dirty="0" err="1" smtClean="0"/>
              <a:t>øker</a:t>
            </a:r>
            <a:r>
              <a:rPr lang="en-GB" sz="1800" dirty="0" smtClean="0"/>
              <a:t> </a:t>
            </a:r>
            <a:r>
              <a:rPr lang="en-GB" sz="1800" dirty="0" err="1" smtClean="0"/>
              <a:t>telle-variablen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r>
              <a:rPr lang="en-GB" sz="1800" dirty="0" err="1" smtClean="0"/>
              <a:t>tider.append</a:t>
            </a:r>
            <a:r>
              <a:rPr lang="en-GB" sz="1800" dirty="0" smtClean="0"/>
              <a:t>(</a:t>
            </a:r>
            <a:r>
              <a:rPr lang="en-GB" sz="1800" dirty="0" err="1" smtClean="0"/>
              <a:t>i</a:t>
            </a:r>
            <a:r>
              <a:rPr lang="en-GB" sz="1800" dirty="0" smtClean="0"/>
              <a:t>*0.1)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t = </a:t>
            </a:r>
            <a:r>
              <a:rPr lang="en-GB" sz="1800" dirty="0" err="1" smtClean="0"/>
              <a:t>tider</a:t>
            </a:r>
            <a:r>
              <a:rPr lang="en-GB" sz="1800" dirty="0" smtClean="0"/>
              <a:t>[</a:t>
            </a:r>
            <a:r>
              <a:rPr lang="en-GB" sz="1800" dirty="0" err="1" smtClean="0"/>
              <a:t>i</a:t>
            </a:r>
            <a:r>
              <a:rPr lang="en-GB" sz="1800" dirty="0" smtClean="0"/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r>
              <a:rPr lang="en-GB" sz="1800" dirty="0" err="1" smtClean="0"/>
              <a:t>hoyder.append</a:t>
            </a:r>
            <a:r>
              <a:rPr lang="en-GB" sz="1800" dirty="0" smtClean="0"/>
              <a:t>(v0*t -0.5*g*t**2)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print </a:t>
            </a:r>
            <a:r>
              <a:rPr lang="en-GB" sz="1800" dirty="0" err="1" smtClean="0"/>
              <a:t>tider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print </a:t>
            </a:r>
            <a:r>
              <a:rPr lang="en-GB" sz="1800" dirty="0" err="1" smtClean="0"/>
              <a:t>hoyder</a:t>
            </a: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Vi bruker en while-løkke til å lage en pen utskrift av listene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60575"/>
            <a:ext cx="7867650" cy="43402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j = 0</a:t>
            </a:r>
          </a:p>
          <a:p>
            <a:pPr eaLnBrk="1" hangingPunct="1">
              <a:buFontTx/>
              <a:buNone/>
            </a:pPr>
            <a:r>
              <a:rPr lang="en-GB" dirty="0" smtClean="0"/>
              <a:t>n = </a:t>
            </a:r>
            <a:r>
              <a:rPr lang="en-GB" dirty="0" err="1" smtClean="0"/>
              <a:t>len</a:t>
            </a:r>
            <a:r>
              <a:rPr lang="en-GB" dirty="0" smtClean="0"/>
              <a:t>(</a:t>
            </a:r>
            <a:r>
              <a:rPr lang="en-GB" dirty="0" err="1" smtClean="0"/>
              <a:t>tider</a:t>
            </a:r>
            <a:r>
              <a:rPr lang="en-GB" dirty="0" smtClean="0"/>
              <a:t>)                                  # </a:t>
            </a:r>
            <a:r>
              <a:rPr lang="en-GB" dirty="0" err="1" smtClean="0"/>
              <a:t>Funksjonen</a:t>
            </a:r>
            <a:r>
              <a:rPr lang="en-GB" dirty="0" smtClean="0"/>
              <a:t> </a:t>
            </a:r>
            <a:r>
              <a:rPr lang="en-GB" dirty="0" err="1" smtClean="0"/>
              <a:t>len</a:t>
            </a:r>
            <a:r>
              <a:rPr lang="en-GB" dirty="0" smtClean="0"/>
              <a:t>(x) </a:t>
            </a:r>
            <a:r>
              <a:rPr lang="en-GB" dirty="0" err="1" smtClean="0"/>
              <a:t>gir</a:t>
            </a:r>
            <a:r>
              <a:rPr lang="en-GB" dirty="0" smtClean="0"/>
              <a:t> </a:t>
            </a:r>
            <a:r>
              <a:rPr lang="en-GB" dirty="0" err="1" smtClean="0"/>
              <a:t>lengden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listen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"|%10s|%10s|" % ("</a:t>
            </a:r>
            <a:r>
              <a:rPr lang="en-GB" dirty="0" err="1" smtClean="0"/>
              <a:t>Tid</a:t>
            </a:r>
            <a:r>
              <a:rPr lang="en-GB" dirty="0" smtClean="0"/>
              <a:t>", "</a:t>
            </a:r>
            <a:r>
              <a:rPr lang="en-GB" dirty="0" err="1" smtClean="0"/>
              <a:t>Høyde</a:t>
            </a:r>
            <a:r>
              <a:rPr lang="en-GB" dirty="0" smtClean="0"/>
              <a:t>")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"-------------------------------------"</a:t>
            </a:r>
          </a:p>
          <a:p>
            <a:pPr eaLnBrk="1" hangingPunct="1">
              <a:buFontTx/>
              <a:buNone/>
            </a:pPr>
            <a:r>
              <a:rPr lang="en-GB" dirty="0" smtClean="0"/>
              <a:t>while j &lt; n:</a:t>
            </a:r>
          </a:p>
          <a:p>
            <a:pPr eaLnBrk="1" hangingPunct="1">
              <a:buFontTx/>
              <a:buNone/>
            </a:pPr>
            <a:r>
              <a:rPr lang="en-GB" dirty="0" smtClean="0"/>
              <a:t>     print "|%10f|%10f|" % (</a:t>
            </a:r>
            <a:r>
              <a:rPr lang="en-GB" dirty="0" err="1" smtClean="0"/>
              <a:t>tider</a:t>
            </a:r>
            <a:r>
              <a:rPr lang="en-GB" dirty="0" smtClean="0"/>
              <a:t>[j], </a:t>
            </a:r>
            <a:r>
              <a:rPr lang="en-GB" dirty="0" err="1" smtClean="0"/>
              <a:t>hoyder</a:t>
            </a:r>
            <a:r>
              <a:rPr lang="en-GB" dirty="0" smtClean="0"/>
              <a:t>[j])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     j += 1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"-------------------------------------"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for-løkke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Samme</a:t>
            </a:r>
            <a:r>
              <a:rPr lang="en-GB" dirty="0" smtClean="0"/>
              <a:t> </a:t>
            </a:r>
            <a:r>
              <a:rPr lang="en-GB" dirty="0" err="1" smtClean="0"/>
              <a:t>utskrift</a:t>
            </a:r>
            <a:r>
              <a:rPr lang="en-GB" dirty="0" smtClean="0"/>
              <a:t> med en for-</a:t>
            </a:r>
            <a:r>
              <a:rPr lang="en-GB" dirty="0" err="1" smtClean="0"/>
              <a:t>løkke</a:t>
            </a:r>
            <a:r>
              <a:rPr lang="en-GB" dirty="0" smtClean="0"/>
              <a:t>:</a:t>
            </a:r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n = </a:t>
            </a:r>
            <a:r>
              <a:rPr lang="en-GB" dirty="0" err="1" smtClean="0"/>
              <a:t>len</a:t>
            </a:r>
            <a:r>
              <a:rPr lang="en-GB" dirty="0" smtClean="0"/>
              <a:t>(</a:t>
            </a:r>
            <a:r>
              <a:rPr lang="en-GB" dirty="0" err="1" smtClean="0"/>
              <a:t>tider</a:t>
            </a:r>
            <a:r>
              <a:rPr lang="en-GB" dirty="0" smtClean="0"/>
              <a:t>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"|%10s |%10s|" % ("</a:t>
            </a:r>
            <a:r>
              <a:rPr lang="en-GB" dirty="0" err="1" smtClean="0"/>
              <a:t>Tid</a:t>
            </a:r>
            <a:r>
              <a:rPr lang="en-GB" dirty="0" smtClean="0"/>
              <a:t>", "</a:t>
            </a:r>
            <a:r>
              <a:rPr lang="en-GB" dirty="0" err="1" smtClean="0"/>
              <a:t>Høyde</a:t>
            </a:r>
            <a:r>
              <a:rPr lang="en-GB" dirty="0" smtClean="0"/>
              <a:t>")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"-------------------------------------"</a:t>
            </a:r>
          </a:p>
          <a:p>
            <a:pPr eaLnBrk="1" hangingPunct="1">
              <a:buFontTx/>
              <a:buNone/>
            </a:pPr>
            <a:r>
              <a:rPr lang="en-GB" dirty="0" smtClean="0"/>
              <a:t>for j in range(n):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print "|%10f |%10f|" % (</a:t>
            </a:r>
            <a:r>
              <a:rPr lang="en-GB" dirty="0" err="1" smtClean="0"/>
              <a:t>tider</a:t>
            </a:r>
            <a:r>
              <a:rPr lang="en-GB" dirty="0" smtClean="0"/>
              <a:t>[j], </a:t>
            </a:r>
            <a:r>
              <a:rPr lang="en-GB" dirty="0" err="1" smtClean="0"/>
              <a:t>hoyder</a:t>
            </a:r>
            <a:r>
              <a:rPr lang="en-GB" dirty="0" smtClean="0"/>
              <a:t>[j])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print "-------------------------------------“</a:t>
            </a:r>
          </a:p>
          <a:p>
            <a:pPr eaLnBrk="1" hangingPunct="1">
              <a:buFontTx/>
              <a:buNone/>
            </a:pPr>
            <a:endParaRPr lang="en-GB" dirty="0" smtClean="0">
              <a:solidFill>
                <a:srgbClr val="A50021"/>
              </a:solidFill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A50021"/>
                </a:solidFill>
              </a:rPr>
              <a:t>Legg </a:t>
            </a:r>
            <a:r>
              <a:rPr lang="en-GB" dirty="0" err="1" smtClean="0">
                <a:solidFill>
                  <a:srgbClr val="A50021"/>
                </a:solidFill>
              </a:rPr>
              <a:t>merke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til</a:t>
            </a:r>
            <a:r>
              <a:rPr lang="en-GB" dirty="0" smtClean="0">
                <a:solidFill>
                  <a:srgbClr val="A50021"/>
                </a:solidFill>
              </a:rPr>
              <a:t> at for-</a:t>
            </a:r>
            <a:r>
              <a:rPr lang="en-GB" dirty="0" err="1" smtClean="0">
                <a:solidFill>
                  <a:srgbClr val="A50021"/>
                </a:solidFill>
              </a:rPr>
              <a:t>løkken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i</a:t>
            </a:r>
            <a:r>
              <a:rPr lang="en-GB" dirty="0" smtClean="0">
                <a:solidFill>
                  <a:srgbClr val="A50021"/>
                </a:solidFill>
              </a:rPr>
              <a:t> Python </a:t>
            </a:r>
            <a:r>
              <a:rPr lang="en-GB" i="1" dirty="0" err="1" smtClean="0">
                <a:solidFill>
                  <a:srgbClr val="A50021"/>
                </a:solidFill>
              </a:rPr>
              <a:t>ikke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er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som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i</a:t>
            </a:r>
            <a:r>
              <a:rPr lang="en-GB" dirty="0" smtClean="0">
                <a:solidFill>
                  <a:srgbClr val="A50021"/>
                </a:solidFill>
              </a:rPr>
              <a:t> de </a:t>
            </a:r>
            <a:r>
              <a:rPr lang="en-GB" dirty="0" err="1" smtClean="0">
                <a:solidFill>
                  <a:srgbClr val="A50021"/>
                </a:solidFill>
              </a:rPr>
              <a:t>fleste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andre</a:t>
            </a:r>
            <a:r>
              <a:rPr lang="en-GB" dirty="0" smtClean="0">
                <a:solidFill>
                  <a:srgbClr val="A50021"/>
                </a:solidFill>
              </a:rPr>
              <a:t> </a:t>
            </a:r>
            <a:r>
              <a:rPr lang="en-GB" dirty="0" err="1" smtClean="0">
                <a:solidFill>
                  <a:srgbClr val="A50021"/>
                </a:solidFill>
              </a:rPr>
              <a:t>språk</a:t>
            </a:r>
            <a:r>
              <a:rPr lang="en-GB" dirty="0" smtClean="0">
                <a:solidFill>
                  <a:srgbClr val="A50021"/>
                </a:solidFill>
              </a:rPr>
              <a:t> (for j = 1 to n…) men </a:t>
            </a:r>
            <a:r>
              <a:rPr lang="en-GB" dirty="0" err="1" smtClean="0">
                <a:solidFill>
                  <a:srgbClr val="A50021"/>
                </a:solidFill>
              </a:rPr>
              <a:t>istedet</a:t>
            </a:r>
            <a:r>
              <a:rPr lang="en-GB" dirty="0" smtClean="0">
                <a:solidFill>
                  <a:srgbClr val="A50021"/>
                </a:solidFill>
              </a:rPr>
              <a:t>    for j in range(n)…</a:t>
            </a:r>
            <a:endParaRPr lang="en-GB" i="1" dirty="0" smtClean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Funksjoner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68413"/>
            <a:ext cx="8299450" cy="5256212"/>
          </a:xfrm>
        </p:spPr>
        <p:txBody>
          <a:bodyPr/>
          <a:lstStyle/>
          <a:p>
            <a:pPr eaLnBrk="1" hangingPunct="1"/>
            <a:r>
              <a:rPr lang="en-GB" dirty="0" err="1" smtClean="0"/>
              <a:t>Funksjoner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python </a:t>
            </a:r>
            <a:r>
              <a:rPr lang="en-GB" dirty="0" err="1" smtClean="0"/>
              <a:t>likner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funksjoner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matematikken</a:t>
            </a:r>
            <a:r>
              <a:rPr lang="en-GB" dirty="0" smtClean="0"/>
              <a:t>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Funksjoner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definisjoner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hva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gjøres</a:t>
            </a:r>
            <a:r>
              <a:rPr lang="en-GB" dirty="0" smtClean="0"/>
              <a:t> (</a:t>
            </a:r>
            <a:r>
              <a:rPr lang="en-GB" dirty="0" err="1" smtClean="0"/>
              <a:t>funksjonsblokken</a:t>
            </a:r>
            <a:r>
              <a:rPr lang="en-GB" dirty="0" smtClean="0"/>
              <a:t>) med </a:t>
            </a:r>
            <a:r>
              <a:rPr lang="en-GB" dirty="0" err="1" smtClean="0"/>
              <a:t>noen</a:t>
            </a:r>
            <a:r>
              <a:rPr lang="en-GB" dirty="0" smtClean="0"/>
              <a:t> </a:t>
            </a:r>
            <a:r>
              <a:rPr lang="en-GB" dirty="0" err="1" smtClean="0"/>
              <a:t>parametre</a:t>
            </a:r>
            <a:r>
              <a:rPr lang="en-GB" dirty="0" smtClean="0"/>
              <a:t> vi sender inn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hva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komme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. </a:t>
            </a:r>
            <a:r>
              <a:rPr lang="en-GB" dirty="0" err="1" smtClean="0"/>
              <a:t>Som</a:t>
            </a:r>
            <a:r>
              <a:rPr lang="en-GB" dirty="0" smtClean="0"/>
              <a:t> en </a:t>
            </a:r>
            <a:r>
              <a:rPr lang="en-GB" dirty="0" err="1" smtClean="0"/>
              <a:t>boks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produserer</a:t>
            </a:r>
            <a:r>
              <a:rPr lang="en-GB" dirty="0" smtClean="0"/>
              <a:t> </a:t>
            </a:r>
            <a:r>
              <a:rPr lang="en-GB" dirty="0" err="1" smtClean="0"/>
              <a:t>noe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noe</a:t>
            </a:r>
            <a:r>
              <a:rPr lang="en-GB" dirty="0" smtClean="0"/>
              <a:t> (</a:t>
            </a:r>
            <a:r>
              <a:rPr lang="en-GB" dirty="0" err="1" smtClean="0"/>
              <a:t>annet</a:t>
            </a:r>
            <a:r>
              <a:rPr lang="en-GB" dirty="0" smtClean="0"/>
              <a:t>).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En </a:t>
            </a:r>
            <a:r>
              <a:rPr lang="en-GB" dirty="0" err="1" smtClean="0"/>
              <a:t>funksjon</a:t>
            </a:r>
            <a:r>
              <a:rPr lang="en-GB" dirty="0" smtClean="0"/>
              <a:t> </a:t>
            </a:r>
            <a:r>
              <a:rPr lang="en-GB" dirty="0" err="1" smtClean="0"/>
              <a:t>begynner</a:t>
            </a:r>
            <a:r>
              <a:rPr lang="en-GB" dirty="0" smtClean="0"/>
              <a:t> med def, </a:t>
            </a:r>
            <a:r>
              <a:rPr lang="en-GB" dirty="0" err="1" smtClean="0"/>
              <a:t>så</a:t>
            </a:r>
            <a:r>
              <a:rPr lang="en-GB" dirty="0" smtClean="0"/>
              <a:t> </a:t>
            </a:r>
            <a:r>
              <a:rPr lang="en-GB" dirty="0" err="1" smtClean="0"/>
              <a:t>funksjonsnavn</a:t>
            </a:r>
            <a:r>
              <a:rPr lang="en-GB" dirty="0" smtClean="0"/>
              <a:t>, en </a:t>
            </a:r>
            <a:r>
              <a:rPr lang="en-GB" dirty="0" err="1" smtClean="0"/>
              <a:t>parentes</a:t>
            </a:r>
            <a:r>
              <a:rPr lang="en-GB" dirty="0" smtClean="0"/>
              <a:t> med </a:t>
            </a:r>
            <a:r>
              <a:rPr lang="en-GB" dirty="0" err="1" smtClean="0"/>
              <a:t>navn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parametervariablene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et </a:t>
            </a:r>
            <a:r>
              <a:rPr lang="en-GB" dirty="0" err="1" smtClean="0"/>
              <a:t>kolon</a:t>
            </a:r>
            <a:r>
              <a:rPr lang="en-GB" dirty="0" smtClean="0"/>
              <a:t>. </a:t>
            </a:r>
            <a:r>
              <a:rPr lang="en-GB" dirty="0" err="1" smtClean="0"/>
              <a:t>Så</a:t>
            </a:r>
            <a:r>
              <a:rPr lang="en-GB" dirty="0" smtClean="0"/>
              <a:t> </a:t>
            </a:r>
            <a:r>
              <a:rPr lang="en-GB" dirty="0" err="1" smtClean="0"/>
              <a:t>kommer</a:t>
            </a:r>
            <a:r>
              <a:rPr lang="en-GB" dirty="0" smtClean="0"/>
              <a:t> </a:t>
            </a:r>
            <a:r>
              <a:rPr lang="en-GB" dirty="0" err="1" smtClean="0"/>
              <a:t>selve</a:t>
            </a:r>
            <a:r>
              <a:rPr lang="en-GB" dirty="0" smtClean="0"/>
              <a:t> </a:t>
            </a:r>
            <a:r>
              <a:rPr lang="en-GB" dirty="0" err="1" smtClean="0"/>
              <a:t>funksjonsblokken</a:t>
            </a:r>
            <a:r>
              <a:rPr lang="en-GB" dirty="0" smtClean="0"/>
              <a:t>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Funksjonen</a:t>
            </a:r>
            <a:r>
              <a:rPr lang="en-GB" dirty="0" smtClean="0"/>
              <a:t> </a:t>
            </a:r>
            <a:r>
              <a:rPr lang="en-GB" dirty="0" err="1" smtClean="0"/>
              <a:t>kjøres</a:t>
            </a:r>
            <a:r>
              <a:rPr lang="en-GB" dirty="0" smtClean="0"/>
              <a:t> bare </a:t>
            </a:r>
            <a:r>
              <a:rPr lang="en-GB" dirty="0" err="1" smtClean="0"/>
              <a:t>når</a:t>
            </a:r>
            <a:r>
              <a:rPr lang="en-GB" dirty="0" smtClean="0"/>
              <a:t> den </a:t>
            </a:r>
            <a:r>
              <a:rPr lang="en-GB" dirty="0" err="1" smtClean="0"/>
              <a:t>kalles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Vi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definere</a:t>
            </a:r>
            <a:r>
              <a:rPr lang="en-GB" dirty="0" smtClean="0"/>
              <a:t> </a:t>
            </a:r>
            <a:r>
              <a:rPr lang="en-GB" dirty="0" err="1" smtClean="0"/>
              <a:t>funksjonen</a:t>
            </a:r>
            <a:r>
              <a:rPr lang="en-GB" dirty="0" smtClean="0"/>
              <a:t> </a:t>
            </a:r>
            <a:r>
              <a:rPr lang="en-GB" dirty="0" err="1" smtClean="0"/>
              <a:t>før</a:t>
            </a:r>
            <a:r>
              <a:rPr lang="en-GB" dirty="0" smtClean="0"/>
              <a:t> vi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kjøre</a:t>
            </a:r>
            <a:r>
              <a:rPr lang="en-GB" dirty="0" smtClean="0"/>
              <a:t> den. (Den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stå</a:t>
            </a:r>
            <a:r>
              <a:rPr lang="en-GB" dirty="0" smtClean="0"/>
              <a:t> </a:t>
            </a:r>
            <a:r>
              <a:rPr lang="en-GB" dirty="0" err="1" smtClean="0"/>
              <a:t>høyere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programmet</a:t>
            </a:r>
            <a:r>
              <a:rPr lang="en-GB" dirty="0" smtClean="0"/>
              <a:t>.)</a:t>
            </a:r>
            <a:endParaRPr lang="en-GB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Funksjoner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Funksjonen</a:t>
            </a:r>
            <a:r>
              <a:rPr lang="en-GB" dirty="0" smtClean="0"/>
              <a:t> </a:t>
            </a:r>
            <a:r>
              <a:rPr lang="en-GB" dirty="0" err="1" smtClean="0"/>
              <a:t>returnerer</a:t>
            </a:r>
            <a:r>
              <a:rPr lang="en-GB" dirty="0" smtClean="0"/>
              <a:t> en </a:t>
            </a:r>
            <a:r>
              <a:rPr lang="en-GB" dirty="0" err="1" smtClean="0"/>
              <a:t>verdi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kommandoen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A50021"/>
                </a:solidFill>
              </a:rPr>
              <a:t>return</a:t>
            </a:r>
          </a:p>
          <a:p>
            <a:pPr eaLnBrk="1" hangingPunct="1"/>
            <a:endParaRPr lang="en-GB" dirty="0" smtClean="0">
              <a:solidFill>
                <a:srgbClr val="A50021"/>
              </a:solidFill>
            </a:endParaRPr>
          </a:p>
          <a:p>
            <a:pPr eaLnBrk="1" hangingPunct="1"/>
            <a:r>
              <a:rPr lang="en-GB" dirty="0" err="1" smtClean="0"/>
              <a:t>Funksjoner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også</a:t>
            </a:r>
            <a:r>
              <a:rPr lang="en-GB" dirty="0" smtClean="0"/>
              <a:t> </a:t>
            </a:r>
            <a:r>
              <a:rPr lang="en-GB" dirty="0" err="1" smtClean="0"/>
              <a:t>utføres</a:t>
            </a:r>
            <a:r>
              <a:rPr lang="en-GB" dirty="0" smtClean="0"/>
              <a:t> </a:t>
            </a:r>
            <a:r>
              <a:rPr lang="en-GB" dirty="0" err="1" smtClean="0"/>
              <a:t>uten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returnere</a:t>
            </a:r>
            <a:r>
              <a:rPr lang="en-GB" dirty="0" smtClean="0"/>
              <a:t> </a:t>
            </a:r>
            <a:r>
              <a:rPr lang="en-GB" dirty="0" err="1" smtClean="0"/>
              <a:t>noe</a:t>
            </a:r>
            <a:r>
              <a:rPr lang="en-GB" dirty="0" smtClean="0"/>
              <a:t>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Funksjoner</a:t>
            </a:r>
            <a:r>
              <a:rPr lang="en-GB" dirty="0" smtClean="0"/>
              <a:t> </a:t>
            </a:r>
            <a:r>
              <a:rPr lang="en-GB" dirty="0" err="1" smtClean="0"/>
              <a:t>bruker</a:t>
            </a:r>
            <a:r>
              <a:rPr lang="en-GB" dirty="0" smtClean="0"/>
              <a:t> for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unngå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gjenta</a:t>
            </a:r>
            <a:r>
              <a:rPr lang="en-GB" dirty="0" smtClean="0"/>
              <a:t> </a:t>
            </a:r>
            <a:r>
              <a:rPr lang="en-GB" dirty="0" err="1" smtClean="0"/>
              <a:t>kode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brukes</a:t>
            </a:r>
            <a:r>
              <a:rPr lang="en-GB" dirty="0" smtClean="0"/>
              <a:t> </a:t>
            </a:r>
            <a:r>
              <a:rPr lang="en-GB" dirty="0" err="1" smtClean="0"/>
              <a:t>flere</a:t>
            </a:r>
            <a:r>
              <a:rPr lang="en-GB" dirty="0" smtClean="0"/>
              <a:t> ganger; </a:t>
            </a:r>
            <a:r>
              <a:rPr lang="en-GB" dirty="0" err="1" smtClean="0"/>
              <a:t>gir</a:t>
            </a:r>
            <a:r>
              <a:rPr lang="en-GB" dirty="0" smtClean="0"/>
              <a:t> </a:t>
            </a:r>
            <a:r>
              <a:rPr lang="en-GB" dirty="0" err="1" smtClean="0"/>
              <a:t>ryddigere</a:t>
            </a:r>
            <a:r>
              <a:rPr lang="en-GB" dirty="0" smtClean="0"/>
              <a:t> program.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Hold </a:t>
            </a:r>
            <a:r>
              <a:rPr lang="en-GB" dirty="0" err="1" smtClean="0"/>
              <a:t>funksjonene</a:t>
            </a:r>
            <a:r>
              <a:rPr lang="en-GB" dirty="0" smtClean="0"/>
              <a:t> </a:t>
            </a:r>
            <a:r>
              <a:rPr lang="en-GB" dirty="0" err="1" smtClean="0"/>
              <a:t>korte</a:t>
            </a:r>
            <a:r>
              <a:rPr lang="en-GB" dirty="0" smtClean="0"/>
              <a:t>; del </a:t>
            </a:r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flere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Funksjoner – import fra pakker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52513"/>
            <a:ext cx="8659813" cy="4843462"/>
          </a:xfrm>
        </p:spPr>
        <p:txBody>
          <a:bodyPr/>
          <a:lstStyle/>
          <a:p>
            <a:pPr eaLnBrk="1" hangingPunct="1"/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finne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kruttet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nytt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de </a:t>
            </a:r>
            <a:r>
              <a:rPr lang="en-GB" dirty="0" err="1" smtClean="0"/>
              <a:t>ferdiglagde</a:t>
            </a:r>
            <a:r>
              <a:rPr lang="en-GB" dirty="0" smtClean="0"/>
              <a:t> </a:t>
            </a:r>
            <a:r>
              <a:rPr lang="en-GB" dirty="0" err="1" smtClean="0"/>
              <a:t>funksjonene</a:t>
            </a:r>
            <a:r>
              <a:rPr lang="en-GB" dirty="0" smtClean="0"/>
              <a:t> </a:t>
            </a:r>
            <a:r>
              <a:rPr lang="en-GB" dirty="0" err="1" smtClean="0"/>
              <a:t>raskere</a:t>
            </a:r>
            <a:r>
              <a:rPr lang="en-GB" dirty="0" smtClean="0"/>
              <a:t> </a:t>
            </a:r>
            <a:r>
              <a:rPr lang="en-GB" dirty="0" err="1" smtClean="0"/>
              <a:t>enn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vi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skrive</a:t>
            </a:r>
            <a:r>
              <a:rPr lang="en-GB" dirty="0" smtClean="0"/>
              <a:t> </a:t>
            </a:r>
            <a:r>
              <a:rPr lang="en-GB" dirty="0" err="1" smtClean="0"/>
              <a:t>selv</a:t>
            </a:r>
            <a:r>
              <a:rPr lang="en-GB" dirty="0" smtClean="0"/>
              <a:t>. (python </a:t>
            </a:r>
            <a:r>
              <a:rPr lang="en-GB" dirty="0" err="1" smtClean="0"/>
              <a:t>er</a:t>
            </a:r>
            <a:r>
              <a:rPr lang="en-GB" dirty="0" smtClean="0"/>
              <a:t> et </a:t>
            </a:r>
            <a:r>
              <a:rPr lang="en-GB" dirty="0" err="1" smtClean="0"/>
              <a:t>tregt</a:t>
            </a:r>
            <a:r>
              <a:rPr lang="en-GB" dirty="0" smtClean="0"/>
              <a:t> </a:t>
            </a:r>
            <a:r>
              <a:rPr lang="en-GB" dirty="0" err="1" smtClean="0"/>
              <a:t>språk</a:t>
            </a:r>
            <a:r>
              <a:rPr lang="en-GB" dirty="0" smtClean="0"/>
              <a:t>, </a:t>
            </a:r>
            <a:r>
              <a:rPr lang="en-GB" dirty="0" err="1" smtClean="0"/>
              <a:t>pakker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skrevet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c,c</a:t>
            </a:r>
            <a:r>
              <a:rPr lang="en-GB" dirty="0" smtClean="0"/>
              <a:t>++ </a:t>
            </a:r>
            <a:r>
              <a:rPr lang="en-GB" dirty="0" err="1" smtClean="0"/>
              <a:t>eller</a:t>
            </a:r>
            <a:r>
              <a:rPr lang="en-GB" dirty="0" smtClean="0"/>
              <a:t> FORTRAN)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importere</a:t>
            </a:r>
            <a:r>
              <a:rPr lang="en-GB" dirty="0" smtClean="0"/>
              <a:t> alt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importere</a:t>
            </a:r>
            <a:r>
              <a:rPr lang="en-GB" dirty="0" smtClean="0"/>
              <a:t> </a:t>
            </a:r>
            <a:r>
              <a:rPr lang="en-GB" dirty="0" err="1" smtClean="0"/>
              <a:t>noe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finnes</a:t>
            </a:r>
            <a:r>
              <a:rPr lang="en-GB" dirty="0" smtClean="0"/>
              <a:t> </a:t>
            </a:r>
            <a:r>
              <a:rPr lang="en-GB" dirty="0" err="1" smtClean="0"/>
              <a:t>veldig</a:t>
            </a:r>
            <a:r>
              <a:rPr lang="en-GB" dirty="0" smtClean="0"/>
              <a:t> mange </a:t>
            </a:r>
            <a:r>
              <a:rPr lang="en-GB" dirty="0" err="1" smtClean="0"/>
              <a:t>funksjoner</a:t>
            </a:r>
            <a:r>
              <a:rPr lang="en-GB" dirty="0" smtClean="0"/>
              <a:t>. Her </a:t>
            </a:r>
            <a:r>
              <a:rPr lang="en-GB" dirty="0" err="1" smtClean="0"/>
              <a:t>skal</a:t>
            </a:r>
            <a:r>
              <a:rPr lang="en-GB" dirty="0" smtClean="0"/>
              <a:t> vi </a:t>
            </a:r>
            <a:r>
              <a:rPr lang="en-GB" dirty="0" err="1" smtClean="0"/>
              <a:t>lære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/ </a:t>
            </a:r>
            <a:r>
              <a:rPr lang="en-GB" dirty="0" err="1" smtClean="0"/>
              <a:t>bruke</a:t>
            </a:r>
            <a:r>
              <a:rPr lang="en-GB" dirty="0" smtClean="0"/>
              <a:t>:</a:t>
            </a:r>
          </a:p>
          <a:p>
            <a:pPr lvl="1" eaLnBrk="1" hangingPunct="1"/>
            <a:r>
              <a:rPr lang="en-GB" dirty="0" smtClean="0"/>
              <a:t>Standard python</a:t>
            </a:r>
          </a:p>
          <a:p>
            <a:pPr lvl="1" eaLnBrk="1" hangingPunct="1"/>
            <a:r>
              <a:rPr lang="en-GB" dirty="0" smtClean="0"/>
              <a:t>math, random, sys, time</a:t>
            </a:r>
          </a:p>
          <a:p>
            <a:pPr lvl="1" eaLnBrk="1" hangingPunct="1"/>
            <a:r>
              <a:rPr lang="en-GB" dirty="0" err="1" smtClean="0"/>
              <a:t>Tileggspakker</a:t>
            </a:r>
            <a:r>
              <a:rPr lang="en-GB" dirty="0" smtClean="0"/>
              <a:t>:</a:t>
            </a:r>
          </a:p>
          <a:p>
            <a:pPr lvl="2" eaLnBrk="1" hangingPunct="1"/>
            <a:r>
              <a:rPr lang="en-GB" dirty="0" err="1" smtClean="0"/>
              <a:t>numpy</a:t>
            </a:r>
            <a:r>
              <a:rPr lang="en-GB" dirty="0" smtClean="0"/>
              <a:t>, </a:t>
            </a:r>
            <a:r>
              <a:rPr lang="en-GB" dirty="0" err="1" smtClean="0"/>
              <a:t>scitools</a:t>
            </a:r>
            <a:endParaRPr lang="en-GB" dirty="0" smtClean="0"/>
          </a:p>
          <a:p>
            <a:pPr lvl="1" eaLnBrk="1" hangingPunct="1"/>
            <a:r>
              <a:rPr lang="en-GB" dirty="0" err="1" smtClean="0"/>
              <a:t>Finne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mer</a:t>
            </a:r>
            <a:r>
              <a:rPr lang="en-GB" dirty="0" smtClean="0"/>
              <a:t>: pythons </a:t>
            </a:r>
            <a:r>
              <a:rPr lang="en-GB" dirty="0" err="1" smtClean="0"/>
              <a:t>hjemmeside</a:t>
            </a:r>
            <a:r>
              <a:rPr lang="en-GB" dirty="0" smtClean="0"/>
              <a:t>, </a:t>
            </a:r>
            <a:r>
              <a:rPr lang="en-GB" dirty="0" err="1" smtClean="0"/>
              <a:t>google</a:t>
            </a:r>
            <a:r>
              <a:rPr lang="en-GB" dirty="0" smtClean="0"/>
              <a:t>. </a:t>
            </a:r>
            <a:r>
              <a:rPr lang="en-GB" dirty="0" err="1" smtClean="0"/>
              <a:t>Lurer</a:t>
            </a:r>
            <a:r>
              <a:rPr lang="en-GB" dirty="0" smtClean="0"/>
              <a:t> </a:t>
            </a:r>
            <a:r>
              <a:rPr lang="en-GB" dirty="0" err="1" smtClean="0"/>
              <a:t>du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hvordan</a:t>
            </a:r>
            <a:r>
              <a:rPr lang="en-GB" dirty="0" smtClean="0"/>
              <a:t>,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noen</a:t>
            </a:r>
            <a:r>
              <a:rPr lang="en-GB" dirty="0" smtClean="0"/>
              <a:t> </a:t>
            </a:r>
            <a:r>
              <a:rPr lang="en-GB" dirty="0" err="1" smtClean="0"/>
              <a:t>andre</a:t>
            </a:r>
            <a:r>
              <a:rPr lang="en-GB" dirty="0" smtClean="0"/>
              <a:t> </a:t>
            </a:r>
            <a:r>
              <a:rPr lang="en-GB" dirty="0" err="1" smtClean="0"/>
              <a:t>sannsynligvis</a:t>
            </a:r>
            <a:r>
              <a:rPr lang="en-GB" dirty="0" smtClean="0"/>
              <a:t> </a:t>
            </a:r>
            <a:r>
              <a:rPr lang="en-GB" dirty="0" err="1" smtClean="0"/>
              <a:t>gjort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før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Funksjon: Eksempel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28775"/>
            <a:ext cx="7696200" cy="47720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# Eksempel: Fakultet (!):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def nfakultet(n):</a:t>
            </a:r>
          </a:p>
          <a:p>
            <a:pPr eaLnBrk="1" hangingPunct="1">
              <a:buFontTx/>
              <a:buNone/>
            </a:pPr>
            <a:r>
              <a:rPr lang="en-GB" smtClean="0"/>
              <a:t>	fakultet = 1</a:t>
            </a:r>
          </a:p>
          <a:p>
            <a:pPr eaLnBrk="1" hangingPunct="1">
              <a:buFontTx/>
              <a:buNone/>
            </a:pPr>
            <a:r>
              <a:rPr lang="en-GB" smtClean="0"/>
              <a:t>	for i in range(1,n+1):</a:t>
            </a:r>
          </a:p>
          <a:p>
            <a:pPr eaLnBrk="1" hangingPunct="1">
              <a:buFontTx/>
              <a:buNone/>
            </a:pPr>
            <a:r>
              <a:rPr lang="en-GB" smtClean="0"/>
              <a:t>	 	fakultet = fakultet * i</a:t>
            </a:r>
          </a:p>
          <a:p>
            <a:pPr eaLnBrk="1" hangingPunct="1">
              <a:buFontTx/>
              <a:buNone/>
            </a:pPr>
            <a:r>
              <a:rPr lang="en-GB" smtClean="0"/>
              <a:t>		# fakultet *= i</a:t>
            </a:r>
          </a:p>
          <a:p>
            <a:pPr eaLnBrk="1" hangingPunct="1">
              <a:buFontTx/>
              <a:buNone/>
            </a:pPr>
            <a:r>
              <a:rPr lang="en-GB" smtClean="0"/>
              <a:t>	return fakultet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print nfakultet(4), nfakultet(10), nfakultet(20)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/>
            <a:r>
              <a:rPr lang="en-GB" smtClean="0">
                <a:solidFill>
                  <a:srgbClr val="FF0066"/>
                </a:solidFill>
              </a:rPr>
              <a:t>NB: Indenteringen må være riktig!!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Import av pakke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For eksempel: Hvis vi trenger en matematisk funksjon er det sannsynlig at den ligger i pakken Math.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HVilke funksjoner som finnes hvor, hva de heter, og hvordan de brukes finnes i Python-dokumentasjon i manualer, sammen med Python, og på web.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Importere hele Math: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import math</a:t>
            </a:r>
          </a:p>
          <a:p>
            <a:pPr eaLnBrk="1" hangingPunct="1">
              <a:buFontTx/>
              <a:buNone/>
            </a:pPr>
            <a:r>
              <a:rPr lang="en-GB" smtClean="0"/>
              <a:t>print math.cos(math.pi)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04875"/>
          </a:xfrm>
        </p:spPr>
        <p:txBody>
          <a:bodyPr/>
          <a:lstStyle/>
          <a:p>
            <a:pPr eaLnBrk="1" hangingPunct="1"/>
            <a:r>
              <a:rPr lang="en-GB" smtClean="0"/>
              <a:t>Importere deler av en pakke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52513"/>
            <a:ext cx="7696200" cy="5348287"/>
          </a:xfrm>
        </p:spPr>
        <p:txBody>
          <a:bodyPr/>
          <a:lstStyle/>
          <a:p>
            <a:pPr eaLnBrk="1" hangingPunct="1"/>
            <a:r>
              <a:rPr lang="en-GB" smtClean="0"/>
              <a:t>Eksempel: Vi importerer bare funksjonene cos og pi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from math cos, pi</a:t>
            </a:r>
          </a:p>
          <a:p>
            <a:pPr eaLnBrk="1" hangingPunct="1">
              <a:buFontTx/>
              <a:buNone/>
            </a:pPr>
            <a:r>
              <a:rPr lang="en-GB" smtClean="0"/>
              <a:t>print cos(pi)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/>
            <a:r>
              <a:rPr lang="en-GB" smtClean="0"/>
              <a:t>Legg merke til at vi samtidig definerte navnet på funksjonen slik at vi ikke trenger å skrive math.cos, men bare cos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/>
            <a:r>
              <a:rPr lang="en-GB" smtClean="0"/>
              <a:t>Etter at en funksjon er importert kan den brukes fritt </a:t>
            </a:r>
            <a:r>
              <a:rPr lang="en-GB" smtClean="0">
                <a:sym typeface="Wingdings" pitchFamily="2" charset="2"/>
              </a:rPr>
              <a:t></a:t>
            </a:r>
          </a:p>
          <a:p>
            <a:pPr eaLnBrk="1" hangingPunct="1"/>
            <a:endParaRPr lang="en-GB" smtClean="0">
              <a:sym typeface="Wingdings" pitchFamily="2" charset="2"/>
            </a:endParaRPr>
          </a:p>
          <a:p>
            <a:pPr eaLnBrk="1" hangingPunct="1"/>
            <a:r>
              <a:rPr lang="en-GB" smtClean="0">
                <a:sym typeface="Wingdings" pitchFamily="2" charset="2"/>
              </a:rPr>
              <a:t>Dersom navnene på importerte funksjoner ikke passer deg, kan du gi dem nye ved importen. Eksempel: </a:t>
            </a:r>
          </a:p>
          <a:p>
            <a:pPr eaLnBrk="1" hangingPunct="1"/>
            <a:endParaRPr lang="en-GB" smtClean="0">
              <a:sym typeface="Wingdings" pitchFamily="2" charset="2"/>
            </a:endParaRPr>
          </a:p>
          <a:p>
            <a:pPr eaLnBrk="1" hangingPunct="1">
              <a:buFontTx/>
              <a:buNone/>
            </a:pPr>
            <a:r>
              <a:rPr lang="en-GB" smtClean="0"/>
              <a:t>from math import sin as math_sin, pi as math_pi</a:t>
            </a:r>
          </a:p>
          <a:p>
            <a:pPr eaLnBrk="1" hangingPunct="1">
              <a:buFontTx/>
              <a:buNone/>
            </a:pPr>
            <a:r>
              <a:rPr lang="en-GB" smtClean="0"/>
              <a:t>print math_sin(math_pi)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Importere hele pakken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from math import *</a:t>
            </a:r>
          </a:p>
          <a:p>
            <a:pPr eaLnBrk="1" hangingPunct="1">
              <a:buFontTx/>
              <a:buNone/>
            </a:pPr>
            <a:r>
              <a:rPr lang="en-GB" smtClean="0"/>
              <a:t>print cos(pi)</a:t>
            </a:r>
          </a:p>
          <a:p>
            <a:pPr eaLnBrk="1" hangingPunct="1">
              <a:buFontTx/>
              <a:buNone/>
            </a:pPr>
            <a:r>
              <a:rPr lang="en-GB" smtClean="0"/>
              <a:t>print sin(e)</a:t>
            </a:r>
          </a:p>
          <a:p>
            <a:pPr eaLnBrk="1" hangingPunct="1">
              <a:buFontTx/>
              <a:buNone/>
            </a:pPr>
            <a:r>
              <a:rPr lang="en-GB" smtClean="0"/>
              <a:t># Her regner vi også ut ut sinus til e,</a:t>
            </a:r>
          </a:p>
          <a:p>
            <a:pPr eaLnBrk="1" hangingPunct="1">
              <a:buFontTx/>
              <a:buNone/>
            </a:pPr>
            <a:r>
              <a:rPr lang="en-GB" smtClean="0"/>
              <a:t># e og sin er importert fra math.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I tillegg til standard python-pakker skal vi her bruke scitools og numpy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Bruker-input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57338"/>
            <a:ext cx="7696200" cy="4103687"/>
          </a:xfrm>
        </p:spPr>
        <p:txBody>
          <a:bodyPr/>
          <a:lstStyle/>
          <a:p>
            <a:pPr eaLnBrk="1" hangingPunct="1"/>
            <a:r>
              <a:rPr lang="en-GB" smtClean="0"/>
              <a:t>raw_input(x) leser alt, som tekst.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Tekst = raw_input (‘Angi temperaturen i °C: ’)</a:t>
            </a:r>
          </a:p>
          <a:p>
            <a:pPr eaLnBrk="1" hangingPunct="1">
              <a:buFontTx/>
              <a:buNone/>
            </a:pPr>
            <a:r>
              <a:rPr lang="en-GB" smtClean="0"/>
              <a:t>TCelsius = float(Tekst)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/>
            <a:r>
              <a:rPr lang="en-GB" smtClean="0"/>
              <a:t>input(x) leser tall: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TCelsius = input(‘Gi temperaturen i °C: ‘)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Eval(x)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52513"/>
            <a:ext cx="7696200" cy="5300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Eval(x) funksjonen evaluerer (regner ut) matematiske uttrykk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#-*- coding: utf8 -*-</a:t>
            </a:r>
          </a:p>
          <a:p>
            <a:pPr eaLnBrk="1" hangingPunct="1">
              <a:buFontTx/>
              <a:buNone/>
            </a:pPr>
            <a:r>
              <a:rPr lang="en-GB" smtClean="0"/>
              <a:t>from math import *</a:t>
            </a:r>
          </a:p>
          <a:p>
            <a:pPr eaLnBrk="1" hangingPunct="1">
              <a:buFontTx/>
              <a:buNone/>
            </a:pPr>
            <a:r>
              <a:rPr lang="en-GB" smtClean="0"/>
              <a:t>print ’Velkommen til pythonkalkulatoren \n’</a:t>
            </a:r>
          </a:p>
          <a:p>
            <a:pPr eaLnBrk="1" hangingPunct="1">
              <a:buFontTx/>
              <a:buNone/>
            </a:pPr>
            <a:r>
              <a:rPr lang="en-GB" smtClean="0"/>
              <a:t>while s != ’STOPP’:</a:t>
            </a:r>
          </a:p>
          <a:p>
            <a:pPr eaLnBrk="1" hangingPunct="1">
              <a:buFontTx/>
              <a:buNone/>
            </a:pPr>
            <a:r>
              <a:rPr lang="en-GB" smtClean="0"/>
              <a:t>	print ’Skriv inn uttrykket du ønsker å evaluere’</a:t>
            </a:r>
          </a:p>
          <a:p>
            <a:pPr eaLnBrk="1" hangingPunct="1">
              <a:buFontTx/>
              <a:buNone/>
            </a:pPr>
            <a:r>
              <a:rPr lang="en-GB" smtClean="0"/>
              <a:t>	s = raw_input(’For å avslutte skriv STOPP. \n’)</a:t>
            </a:r>
          </a:p>
          <a:p>
            <a:pPr eaLnBrk="1" hangingPunct="1">
              <a:buFontTx/>
              <a:buNone/>
            </a:pPr>
            <a:r>
              <a:rPr lang="en-GB" smtClean="0"/>
              <a:t>	if s != ’STOPP’:</a:t>
            </a:r>
          </a:p>
          <a:p>
            <a:pPr eaLnBrk="1" hangingPunct="1">
              <a:buFontTx/>
              <a:buNone/>
            </a:pPr>
            <a:r>
              <a:rPr lang="en-GB" smtClean="0"/>
              <a:t>		print ’\n’ + "Resultatet ble: " + str(eval(s))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print ’På gjensyn’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/>
            <a:r>
              <a:rPr lang="en-GB" smtClean="0"/>
              <a:t>Tekststrengen \n betyr ny linje.</a:t>
            </a:r>
          </a:p>
          <a:p>
            <a:pPr eaLnBrk="1" hangingPunct="1"/>
            <a:r>
              <a:rPr lang="en-GB" smtClean="0"/>
              <a:t>Hva skjer hvis du ikke svarer STOPP til slutt?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921375" y="5262563"/>
            <a:ext cx="3187700" cy="11906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latin typeface="Arial" charset="0"/>
              </a:rPr>
              <a:t>Å legge sammen tekster (Tekst1+Tekst2 eller ‘tekst’+’en annen tekst’ kalles “concatenation”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Feil-håndtering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mtClean="0"/>
              <a:t>Syntaksfeil</a:t>
            </a:r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Kompilatoren gir deg indikasjon på hvor feilen er</a:t>
            </a:r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Men dette kan være misvisende</a:t>
            </a:r>
          </a:p>
          <a:p>
            <a:pPr lvl="2" eaLnBrk="1" hangingPunct="1">
              <a:lnSpc>
                <a:spcPct val="90000"/>
              </a:lnSpc>
            </a:pPr>
            <a:r>
              <a:rPr lang="en-GB" smtClean="0"/>
              <a:t>Innrykksfeil</a:t>
            </a:r>
          </a:p>
          <a:p>
            <a:pPr lvl="2" eaLnBrk="1" hangingPunct="1">
              <a:lnSpc>
                <a:spcPct val="90000"/>
              </a:lnSpc>
            </a:pPr>
            <a:r>
              <a:rPr lang="en-GB" smtClean="0"/>
              <a:t>Perentesfeil</a:t>
            </a:r>
          </a:p>
          <a:p>
            <a:pPr lvl="2" eaLnBrk="1" hangingPunct="1">
              <a:lnSpc>
                <a:spcPct val="90000"/>
              </a:lnSpc>
            </a:pPr>
            <a:endParaRPr lang="en-GB" smtClean="0"/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NameError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IndexError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TypeError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Value</a:t>
            </a:r>
          </a:p>
          <a:p>
            <a:pPr eaLnBrk="1" hangingPunct="1">
              <a:lnSpc>
                <a:spcPct val="90000"/>
              </a:lnSpc>
            </a:pPr>
            <a:endParaRPr lang="en-GB" smtClean="0"/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Run-time error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Feil ved brukerinput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….og mange andre muligheter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Feilhåndtering ved try - except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0350" y="908050"/>
            <a:ext cx="855980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try: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 &lt;utsagn&gt;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except: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 &lt;utsagn&gt;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Programmet prøver “try”-delen. Dersom det kræsjer hopper det til “except”-delen. Eksempel: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mangler_verdi = True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while mangler_verdi: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	try: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		C = float(raw_input(’Oppgi temperaturen i grader celsius’))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		mangler_verdi = False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	except: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		print "Du maa oppgi et tall!“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print C, ‘ °C   ‘,C+273.15,’ K’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-UiO">
  <a:themeElements>
    <a:clrScheme name="Blank-Ui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-Ui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-Ui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-Ui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-Ui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-Ui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-Ui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-Ui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-Ui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Blank-UiO</Template>
  <TotalTime>9365</TotalTime>
  <Words>1858</Words>
  <Application>Microsoft Office PowerPoint</Application>
  <PresentationFormat>On-screen Show (4:3)</PresentationFormat>
  <Paragraphs>408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Times New Roman</vt:lpstr>
      <vt:lpstr>Arial</vt:lpstr>
      <vt:lpstr>Calibri</vt:lpstr>
      <vt:lpstr>ＭＳ Ｐゴシック</vt:lpstr>
      <vt:lpstr>Wingdings</vt:lpstr>
      <vt:lpstr>Blank-UiO</vt:lpstr>
      <vt:lpstr>Programmering med Python i MENA1000  Introduksjon og litt til…</vt:lpstr>
      <vt:lpstr>Programmering med Python i MENA1000  er en mikrominiversjon av INF1100</vt:lpstr>
      <vt:lpstr>Undervisning i programmering i MENA1000</vt:lpstr>
      <vt:lpstr>Om å lære programmering (fra INF1100):</vt:lpstr>
      <vt:lpstr>Mer om Python (fra et INF1100 lysark)</vt:lpstr>
      <vt:lpstr>Kom i gang med å programmere i Python</vt:lpstr>
      <vt:lpstr>Hvis maskinen har linux operativsystem </vt:lpstr>
      <vt:lpstr>Hvis maskinen har Windows operativsystem</vt:lpstr>
      <vt:lpstr>Skriv et kort program</vt:lpstr>
      <vt:lpstr>Høyden til en ball som kastes rett opp</vt:lpstr>
      <vt:lpstr>Samme program, men med bruk av variabler</vt:lpstr>
      <vt:lpstr>Om å bruke æ, ø og å</vt:lpstr>
      <vt:lpstr>Casting</vt:lpstr>
      <vt:lpstr>If- og if-else-forgreininger</vt:lpstr>
      <vt:lpstr>Heltall - flyttall</vt:lpstr>
      <vt:lpstr>If-elif-else-forgreininger</vt:lpstr>
      <vt:lpstr>while-løkker</vt:lpstr>
      <vt:lpstr>Mer avansert: while løkke og lister</vt:lpstr>
      <vt:lpstr>Vi bruker en while-løkke til å lage en pen utskrift av listene</vt:lpstr>
      <vt:lpstr>for-løkke</vt:lpstr>
      <vt:lpstr>Funksjoner</vt:lpstr>
      <vt:lpstr>Funksjoner</vt:lpstr>
      <vt:lpstr>Funksjoner – import fra pakker</vt:lpstr>
      <vt:lpstr>Funksjon: Eksempel</vt:lpstr>
      <vt:lpstr>Import av pakke</vt:lpstr>
      <vt:lpstr>Importere deler av en pakke</vt:lpstr>
      <vt:lpstr>Importere hele pakken</vt:lpstr>
      <vt:lpstr>Bruker-input</vt:lpstr>
      <vt:lpstr>Eval(x)</vt:lpstr>
      <vt:lpstr>Feil-håndtering</vt:lpstr>
      <vt:lpstr>Feilhåndtering ved try - except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Truls Norby</dc:creator>
  <cp:lastModifiedBy>trulsn</cp:lastModifiedBy>
  <cp:revision>104</cp:revision>
  <dcterms:created xsi:type="dcterms:W3CDTF">2009-09-17T18:54:48Z</dcterms:created>
  <dcterms:modified xsi:type="dcterms:W3CDTF">2013-08-18T21:44:18Z</dcterms:modified>
</cp:coreProperties>
</file>