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7" r:id="rId2"/>
    <p:sldId id="262" r:id="rId3"/>
    <p:sldId id="271" r:id="rId4"/>
    <p:sldId id="263" r:id="rId5"/>
    <p:sldId id="270" r:id="rId6"/>
    <p:sldId id="317" r:id="rId7"/>
    <p:sldId id="269" r:id="rId8"/>
    <p:sldId id="333" r:id="rId9"/>
    <p:sldId id="318" r:id="rId10"/>
    <p:sldId id="337" r:id="rId11"/>
    <p:sldId id="339" r:id="rId12"/>
    <p:sldId id="345" r:id="rId13"/>
    <p:sldId id="264" r:id="rId14"/>
    <p:sldId id="272" r:id="rId15"/>
    <p:sldId id="278" r:id="rId16"/>
    <p:sldId id="273" r:id="rId17"/>
    <p:sldId id="275" r:id="rId18"/>
    <p:sldId id="307" r:id="rId19"/>
    <p:sldId id="310" r:id="rId20"/>
    <p:sldId id="266" r:id="rId21"/>
    <p:sldId id="284" r:id="rId22"/>
    <p:sldId id="285" r:id="rId23"/>
    <p:sldId id="283" r:id="rId24"/>
    <p:sldId id="288" r:id="rId25"/>
    <p:sldId id="279" r:id="rId26"/>
    <p:sldId id="289" r:id="rId27"/>
    <p:sldId id="282" r:id="rId28"/>
    <p:sldId id="331" r:id="rId29"/>
    <p:sldId id="313" r:id="rId30"/>
    <p:sldId id="312" r:id="rId31"/>
    <p:sldId id="314" r:id="rId32"/>
    <p:sldId id="315" r:id="rId33"/>
    <p:sldId id="316" r:id="rId34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5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06" autoAdjust="0"/>
    <p:restoredTop sz="93263" autoAdjust="0"/>
  </p:normalViewPr>
  <p:slideViewPr>
    <p:cSldViewPr snapToGrid="0">
      <p:cViewPr varScale="1">
        <p:scale>
          <a:sx n="107" d="100"/>
          <a:sy n="107" d="100"/>
        </p:scale>
        <p:origin x="1456" y="176"/>
      </p:cViewPr>
      <p:guideLst>
        <p:guide orient="horz" pos="245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8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388C2084-DC3A-B16D-9E5A-5E6AF555C05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261123" name="Rectangle 3">
            <a:extLst>
              <a:ext uri="{FF2B5EF4-FFF2-40B4-BE49-F238E27FC236}">
                <a16:creationId xmlns:a16="http://schemas.microsoft.com/office/drawing/2014/main" id="{B28B7E76-5A4D-EA71-E18D-CA2D7337BF0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27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261124" name="Rectangle 4">
            <a:extLst>
              <a:ext uri="{FF2B5EF4-FFF2-40B4-BE49-F238E27FC236}">
                <a16:creationId xmlns:a16="http://schemas.microsoft.com/office/drawing/2014/main" id="{4460A83D-3627-CB42-3C41-E121DCEC349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0263"/>
            <a:ext cx="3076575" cy="5127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261125" name="Rectangle 5">
            <a:extLst>
              <a:ext uri="{FF2B5EF4-FFF2-40B4-BE49-F238E27FC236}">
                <a16:creationId xmlns:a16="http://schemas.microsoft.com/office/drawing/2014/main" id="{A56DC38A-18C1-42E3-7228-469265BD8FC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0263"/>
            <a:ext cx="3076575" cy="5127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06949795-06B7-7E4E-920B-F5F51E52487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A5456AA0-F786-1903-1374-2309D67B4E4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699D0871-2DD8-5C19-63A0-284027D8DC6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27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DF8222A6-6ED5-A429-59DE-DDDFD223EE3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A51F31FE-AA11-360E-EBA0-BF864665436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69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noProof="0"/>
              <a:t>Click to edit Master text styles</a:t>
            </a:r>
          </a:p>
          <a:p>
            <a:pPr lvl="1"/>
            <a:r>
              <a:rPr lang="en-US" altLang="nb-NO" noProof="0"/>
              <a:t>Second level</a:t>
            </a:r>
          </a:p>
          <a:p>
            <a:pPr lvl="2"/>
            <a:r>
              <a:rPr lang="en-US" altLang="nb-NO" noProof="0"/>
              <a:t>Third level</a:t>
            </a:r>
          </a:p>
          <a:p>
            <a:pPr lvl="3"/>
            <a:r>
              <a:rPr lang="en-US" altLang="nb-NO" noProof="0"/>
              <a:t>Fourth level</a:t>
            </a:r>
          </a:p>
          <a:p>
            <a:pPr lvl="4"/>
            <a:r>
              <a:rPr lang="en-US" altLang="nb-NO" noProof="0"/>
              <a:t>Fifth level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1FEC1922-68D1-70D0-C72F-EA357CFA12C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0263"/>
            <a:ext cx="3076575" cy="5127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5213ADC9-F88A-F890-E0A9-5B2C32D249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0263"/>
            <a:ext cx="3076575" cy="5127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D8DB2A2D-C925-ED4F-B9C7-21FEA7A05BD8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DC9980D3-C7DF-00D4-9720-098BC54C9F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D20158A-9953-CF40-AEB1-6423C4527AB9}" type="slidenum">
              <a:rPr lang="en-US" altLang="nb-NO" sz="1300" smtClean="0"/>
              <a:pPr>
                <a:spcBef>
                  <a:spcPct val="0"/>
                </a:spcBef>
              </a:pPr>
              <a:t>1</a:t>
            </a:fld>
            <a:endParaRPr lang="en-US" altLang="nb-NO" sz="1300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10567161-76DC-CE8E-8A04-2F3A576501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843E2F30-2055-1572-807A-7405186AA4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A547B44A-F743-F118-AC51-81991C0485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CD901D3-B62A-7740-B995-459C8CE3588F}" type="slidenum">
              <a:rPr lang="en-US" altLang="nb-NO" sz="1300" smtClean="0"/>
              <a:pPr>
                <a:spcBef>
                  <a:spcPct val="0"/>
                </a:spcBef>
              </a:pPr>
              <a:t>2</a:t>
            </a:fld>
            <a:endParaRPr lang="en-US" altLang="nb-NO" sz="1300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6F4136AA-08BE-A51C-0F64-1239F92C54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A22310CF-98DD-91D4-13E4-753AD898FF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>
            <a:extLst>
              <a:ext uri="{FF2B5EF4-FFF2-40B4-BE49-F238E27FC236}">
                <a16:creationId xmlns:a16="http://schemas.microsoft.com/office/drawing/2014/main" id="{FD04A04F-5A10-77CB-1D0B-878156387D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FE309A5-62D5-E042-AC17-2B2D2C2BBCEA}" type="slidenum">
              <a:rPr lang="en-US" altLang="nb-NO" sz="1300" smtClean="0"/>
              <a:pPr>
                <a:spcBef>
                  <a:spcPct val="0"/>
                </a:spcBef>
              </a:pPr>
              <a:t>3</a:t>
            </a:fld>
            <a:endParaRPr lang="en-US" altLang="nb-NO" sz="1300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B173D010-D0AF-E85E-BF3C-D72B8FE088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691A92F2-813A-78C5-D5B3-C3659D8F06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>
            <a:extLst>
              <a:ext uri="{FF2B5EF4-FFF2-40B4-BE49-F238E27FC236}">
                <a16:creationId xmlns:a16="http://schemas.microsoft.com/office/drawing/2014/main" id="{786D6871-1A36-7A41-D688-5CB0FE8346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E7F1A5A-00C7-FD46-BF55-269EF9BCB6D4}" type="slidenum">
              <a:rPr lang="en-US" altLang="nb-NO" sz="1300" smtClean="0"/>
              <a:pPr>
                <a:spcBef>
                  <a:spcPct val="0"/>
                </a:spcBef>
              </a:pPr>
              <a:t>4</a:t>
            </a:fld>
            <a:endParaRPr lang="en-US" altLang="nb-NO" sz="1300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7F3DC64D-1537-5B80-8B24-175BEECE6B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EB6D5BAF-9235-E3E9-A140-2C24989734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>
            <a:extLst>
              <a:ext uri="{FF2B5EF4-FFF2-40B4-BE49-F238E27FC236}">
                <a16:creationId xmlns:a16="http://schemas.microsoft.com/office/drawing/2014/main" id="{0F9978C4-2A6E-08DD-A3EB-16E10A91A8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503EC9D-40D1-084F-BA51-A967789D8B93}" type="slidenum">
              <a:rPr lang="en-US" altLang="nb-NO" sz="1300" smtClean="0"/>
              <a:pPr>
                <a:spcBef>
                  <a:spcPct val="0"/>
                </a:spcBef>
              </a:pPr>
              <a:t>5</a:t>
            </a:fld>
            <a:endParaRPr lang="en-US" altLang="nb-NO" sz="1300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B42AFEE1-0B6D-F0A8-A2BA-F2D629F822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AE952E7F-EA82-E185-B953-36823D3946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>
            <a:extLst>
              <a:ext uri="{FF2B5EF4-FFF2-40B4-BE49-F238E27FC236}">
                <a16:creationId xmlns:a16="http://schemas.microsoft.com/office/drawing/2014/main" id="{6D63FBC7-3688-6EFB-05E0-F658BF452F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A36D6CD-9367-D345-A3EE-AA9B588B85F3}" type="slidenum">
              <a:rPr lang="en-US" altLang="nb-NO" sz="1300" smtClean="0"/>
              <a:pPr>
                <a:spcBef>
                  <a:spcPct val="0"/>
                </a:spcBef>
              </a:pPr>
              <a:t>7</a:t>
            </a:fld>
            <a:endParaRPr lang="en-US" altLang="nb-NO" sz="1300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89A44305-8F0A-5C5B-3648-73D2FBB97E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075E4D93-A70E-6481-36D1-68D7685B6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>
            <a:extLst>
              <a:ext uri="{FF2B5EF4-FFF2-40B4-BE49-F238E27FC236}">
                <a16:creationId xmlns:a16="http://schemas.microsoft.com/office/drawing/2014/main" id="{75E1D905-47A8-06A2-2BA5-B25EA76A9E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8B32180-682B-B441-B81E-113B32D4FBC4}" type="slidenum">
              <a:rPr lang="en-US" altLang="nb-NO" sz="1300" smtClean="0"/>
              <a:pPr>
                <a:spcBef>
                  <a:spcPct val="0"/>
                </a:spcBef>
              </a:pPr>
              <a:t>10</a:t>
            </a:fld>
            <a:endParaRPr lang="en-US" altLang="nb-NO" sz="1300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3509948D-948E-0754-C9C4-0BD2707C13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4C21ABAC-F1A9-9A22-97A2-3A16278FC2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>
            <a:extLst>
              <a:ext uri="{FF2B5EF4-FFF2-40B4-BE49-F238E27FC236}">
                <a16:creationId xmlns:a16="http://schemas.microsoft.com/office/drawing/2014/main" id="{B538E59F-0ED1-FF33-2D0A-5B911BC357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53285EA-C3AF-4740-A781-144630CCF8E9}" type="slidenum">
              <a:rPr lang="en-US" altLang="nb-NO" sz="1300" smtClean="0"/>
              <a:pPr>
                <a:spcBef>
                  <a:spcPct val="0"/>
                </a:spcBef>
              </a:pPr>
              <a:t>11</a:t>
            </a:fld>
            <a:endParaRPr lang="en-US" altLang="nb-NO" sz="1300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79644CB4-3AEC-496B-A77C-7A45EDA188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A6B2B325-B7BB-1C30-0428-CADF84DBF8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>
            <a:extLst>
              <a:ext uri="{FF2B5EF4-FFF2-40B4-BE49-F238E27FC236}">
                <a16:creationId xmlns:a16="http://schemas.microsoft.com/office/drawing/2014/main" id="{298A5AF2-14BB-AE5E-250C-D7FF86E588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FF19D0F-AC40-A243-8360-79EDCEEB0878}" type="slidenum">
              <a:rPr lang="en-US" altLang="nb-NO" sz="1300" smtClean="0"/>
              <a:pPr>
                <a:spcBef>
                  <a:spcPct val="0"/>
                </a:spcBef>
              </a:pPr>
              <a:t>13</a:t>
            </a:fld>
            <a:endParaRPr lang="en-US" altLang="nb-NO" sz="1300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8A5C41D3-405B-2D5A-BD92-BDDE17D7F2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04BC7081-8F3B-1B70-EA8A-6D4784C949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4BF36C18-3DE0-0E29-F54E-78BDDF7D4F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23955C1-76DF-6D48-BB9A-35812270E60D}" type="slidenum">
              <a:rPr lang="en-US" altLang="nb-NO" sz="1300" smtClean="0"/>
              <a:pPr>
                <a:spcBef>
                  <a:spcPct val="0"/>
                </a:spcBef>
              </a:pPr>
              <a:t>14</a:t>
            </a:fld>
            <a:endParaRPr lang="en-US" altLang="nb-NO" sz="1300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FF85D54D-21E4-E640-4BBA-659C55847F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E5F98FB8-8499-A8DC-0DAC-7F1CB4F03E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>
            <a:extLst>
              <a:ext uri="{FF2B5EF4-FFF2-40B4-BE49-F238E27FC236}">
                <a16:creationId xmlns:a16="http://schemas.microsoft.com/office/drawing/2014/main" id="{2C1745CB-C3A1-CBFE-BEC6-98D3E6EFE3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68EC19A-0136-7843-A834-3EA0202D991D}" type="slidenum">
              <a:rPr lang="en-US" altLang="nb-NO" sz="1300" smtClean="0"/>
              <a:pPr>
                <a:spcBef>
                  <a:spcPct val="0"/>
                </a:spcBef>
              </a:pPr>
              <a:t>15</a:t>
            </a:fld>
            <a:endParaRPr lang="en-US" altLang="nb-NO" sz="1300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752FAC91-2246-EB23-4B26-B48E4DCC45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EADFDEA5-9D56-E2A9-C3E8-BD556B2449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>
            <a:extLst>
              <a:ext uri="{FF2B5EF4-FFF2-40B4-BE49-F238E27FC236}">
                <a16:creationId xmlns:a16="http://schemas.microsoft.com/office/drawing/2014/main" id="{B7175A47-2AD9-86AA-31D6-7CC3C7712E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9B6A57E-7D12-D044-A1EC-C8D56CEDBEAA}" type="slidenum">
              <a:rPr lang="en-US" altLang="nb-NO" sz="1300" smtClean="0"/>
              <a:pPr>
                <a:spcBef>
                  <a:spcPct val="0"/>
                </a:spcBef>
              </a:pPr>
              <a:t>16</a:t>
            </a:fld>
            <a:endParaRPr lang="en-US" altLang="nb-NO" sz="1300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68747D87-4B06-F464-3698-7DE04FBC73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EBB18C24-8166-041C-2FCB-CF19ADEFAE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>
            <a:extLst>
              <a:ext uri="{FF2B5EF4-FFF2-40B4-BE49-F238E27FC236}">
                <a16:creationId xmlns:a16="http://schemas.microsoft.com/office/drawing/2014/main" id="{A8DF0B91-9949-574E-3FE7-E4D4E7747A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CB38EA-D7E9-1947-B497-264BBF3AE1C2}" type="slidenum">
              <a:rPr lang="en-US" altLang="nb-NO" sz="1300" smtClean="0"/>
              <a:pPr>
                <a:spcBef>
                  <a:spcPct val="0"/>
                </a:spcBef>
              </a:pPr>
              <a:t>17</a:t>
            </a:fld>
            <a:endParaRPr lang="en-US" altLang="nb-NO" sz="1300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BDA804F5-6870-E5A3-D71B-7201F8F88D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A291258F-F96A-A4FE-382A-935620724D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>
            <a:extLst>
              <a:ext uri="{FF2B5EF4-FFF2-40B4-BE49-F238E27FC236}">
                <a16:creationId xmlns:a16="http://schemas.microsoft.com/office/drawing/2014/main" id="{02858A40-FFE5-A36C-277B-CCE23A0456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B270D8E-A9CD-E44C-9F09-9E89DCB87E00}" type="slidenum">
              <a:rPr lang="en-US" altLang="nb-NO" sz="1300" smtClean="0"/>
              <a:pPr>
                <a:spcBef>
                  <a:spcPct val="0"/>
                </a:spcBef>
              </a:pPr>
              <a:t>18</a:t>
            </a:fld>
            <a:endParaRPr lang="en-US" altLang="nb-NO" sz="1300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1ED0051C-6C64-8A38-20F4-0E0486AE5C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74EE5F26-F376-B64D-04AD-08041C5DC1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Plassholder for lysbilde 1">
            <a:extLst>
              <a:ext uri="{FF2B5EF4-FFF2-40B4-BE49-F238E27FC236}">
                <a16:creationId xmlns:a16="http://schemas.microsoft.com/office/drawing/2014/main" id="{F3C8A34E-9BC3-A932-DFA4-74F83484E2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0" name="Plassholder for notater 2">
            <a:extLst>
              <a:ext uri="{FF2B5EF4-FFF2-40B4-BE49-F238E27FC236}">
                <a16:creationId xmlns:a16="http://schemas.microsoft.com/office/drawing/2014/main" id="{58EEE221-23F5-D4F3-C377-9A051B1AE2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  <p:sp>
        <p:nvSpPr>
          <p:cNvPr id="48131" name="Plassholder for lysbildenummer 3">
            <a:extLst>
              <a:ext uri="{FF2B5EF4-FFF2-40B4-BE49-F238E27FC236}">
                <a16:creationId xmlns:a16="http://schemas.microsoft.com/office/drawing/2014/main" id="{D44C4080-86A1-FF4B-F09E-561C99686A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B2FE848-7AF5-CF44-B4E7-8386CF12F402}" type="slidenum">
              <a:rPr lang="en-US" altLang="nb-NO" sz="1300" smtClean="0"/>
              <a:pPr>
                <a:spcBef>
                  <a:spcPct val="0"/>
                </a:spcBef>
              </a:pPr>
              <a:t>19</a:t>
            </a:fld>
            <a:endParaRPr lang="en-US" altLang="nb-NO" sz="13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F0896889-1E2E-A221-0629-BC48194569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F2374C0-1BB4-4543-A139-2C361BD4E376}" type="slidenum">
              <a:rPr lang="en-US" altLang="nb-NO" sz="1300" smtClean="0"/>
              <a:pPr>
                <a:spcBef>
                  <a:spcPct val="0"/>
                </a:spcBef>
              </a:pPr>
              <a:t>20</a:t>
            </a:fld>
            <a:endParaRPr lang="en-US" altLang="nb-NO" sz="130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95EF3D27-3BAF-F76E-61AD-3A6CEA5636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4A398117-8669-ACCD-F583-2CACD469D8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>
            <a:extLst>
              <a:ext uri="{FF2B5EF4-FFF2-40B4-BE49-F238E27FC236}">
                <a16:creationId xmlns:a16="http://schemas.microsoft.com/office/drawing/2014/main" id="{47C070E6-47AE-AEE8-2AA3-46E0568398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37F0D4E-D74E-2C4D-81B5-6CE189A0E679}" type="slidenum">
              <a:rPr lang="en-US" altLang="nb-NO" sz="1300" smtClean="0"/>
              <a:pPr>
                <a:spcBef>
                  <a:spcPct val="0"/>
                </a:spcBef>
              </a:pPr>
              <a:t>21</a:t>
            </a:fld>
            <a:endParaRPr lang="en-US" altLang="nb-NO" sz="1300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81D6B905-7786-2FE5-78ED-44B8F39CA1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63EE891E-AFBC-445B-6012-64E63E629A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>
            <a:extLst>
              <a:ext uri="{FF2B5EF4-FFF2-40B4-BE49-F238E27FC236}">
                <a16:creationId xmlns:a16="http://schemas.microsoft.com/office/drawing/2014/main" id="{1997340F-A3F6-1045-DB69-079A419C0F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273850A-6D01-BD4B-B384-8FF12E6B08C4}" type="slidenum">
              <a:rPr lang="en-US" altLang="nb-NO" sz="1300" smtClean="0"/>
              <a:pPr>
                <a:spcBef>
                  <a:spcPct val="0"/>
                </a:spcBef>
              </a:pPr>
              <a:t>22</a:t>
            </a:fld>
            <a:endParaRPr lang="en-US" altLang="nb-NO" sz="1300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3716065B-4307-3EDB-5D40-314EDAF132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3EC8BC63-D0EE-2B53-63E9-3D0CD271B7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>
            <a:extLst>
              <a:ext uri="{FF2B5EF4-FFF2-40B4-BE49-F238E27FC236}">
                <a16:creationId xmlns:a16="http://schemas.microsoft.com/office/drawing/2014/main" id="{271899D7-AE55-8B1C-92E2-167B657268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0A03847-6756-3349-B2CC-5DC45F8391D1}" type="slidenum">
              <a:rPr lang="en-US" altLang="nb-NO" sz="1300" smtClean="0"/>
              <a:pPr>
                <a:spcBef>
                  <a:spcPct val="0"/>
                </a:spcBef>
              </a:pPr>
              <a:t>23</a:t>
            </a:fld>
            <a:endParaRPr lang="en-US" altLang="nb-NO" sz="1300"/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498A7034-B7B1-8E3B-416B-399609284E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C4D52F4C-E497-03F4-89BB-192C67C74D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>
            <a:extLst>
              <a:ext uri="{FF2B5EF4-FFF2-40B4-BE49-F238E27FC236}">
                <a16:creationId xmlns:a16="http://schemas.microsoft.com/office/drawing/2014/main" id="{24DDD884-A2D4-11E3-8BDB-555E5F9011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38B1337-7ACC-DC40-9B74-A65B40945A31}" type="slidenum">
              <a:rPr lang="en-US" altLang="nb-NO" sz="1300" smtClean="0"/>
              <a:pPr>
                <a:spcBef>
                  <a:spcPct val="0"/>
                </a:spcBef>
              </a:pPr>
              <a:t>24</a:t>
            </a:fld>
            <a:endParaRPr lang="en-US" altLang="nb-NO" sz="1300"/>
          </a:p>
        </p:txBody>
      </p:sp>
      <p:sp>
        <p:nvSpPr>
          <p:cNvPr id="58370" name="Rectangle 2">
            <a:extLst>
              <a:ext uri="{FF2B5EF4-FFF2-40B4-BE49-F238E27FC236}">
                <a16:creationId xmlns:a16="http://schemas.microsoft.com/office/drawing/2014/main" id="{3FB73310-D7F4-99D5-4831-67A007F259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0D3B47D6-32A4-14FE-3F7B-BEF7B9768F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>
            <a:extLst>
              <a:ext uri="{FF2B5EF4-FFF2-40B4-BE49-F238E27FC236}">
                <a16:creationId xmlns:a16="http://schemas.microsoft.com/office/drawing/2014/main" id="{839B1259-FA70-EB96-5C1D-4297AD5A9B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1EC2742-67E6-D242-AAEF-D2FACDB67323}" type="slidenum">
              <a:rPr lang="en-US" altLang="nb-NO" sz="1300" smtClean="0"/>
              <a:pPr>
                <a:spcBef>
                  <a:spcPct val="0"/>
                </a:spcBef>
              </a:pPr>
              <a:t>25</a:t>
            </a:fld>
            <a:endParaRPr lang="en-US" altLang="nb-NO" sz="1300"/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641C3E03-3428-BF34-52F7-269972349E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221B39E5-4734-FB3A-ED57-73AA7FF38A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>
            <a:extLst>
              <a:ext uri="{FF2B5EF4-FFF2-40B4-BE49-F238E27FC236}">
                <a16:creationId xmlns:a16="http://schemas.microsoft.com/office/drawing/2014/main" id="{3D98434D-48C0-0963-C369-94427DD5C8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7E9A48B-460A-8849-9643-FBD8D6CB2BA0}" type="slidenum">
              <a:rPr lang="en-US" altLang="nb-NO" sz="1300" smtClean="0"/>
              <a:pPr>
                <a:spcBef>
                  <a:spcPct val="0"/>
                </a:spcBef>
              </a:pPr>
              <a:t>26</a:t>
            </a:fld>
            <a:endParaRPr lang="en-US" altLang="nb-NO" sz="1300"/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3943AB67-6F33-4AFA-7A07-43EF9B004F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9CECEE34-4DAE-C9D2-F369-0977A1AB9E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>
            <a:extLst>
              <a:ext uri="{FF2B5EF4-FFF2-40B4-BE49-F238E27FC236}">
                <a16:creationId xmlns:a16="http://schemas.microsoft.com/office/drawing/2014/main" id="{DDCB6E77-EB04-ACAB-EF67-763A60A77F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80295C1-0A6F-FA45-B89B-B5756964B235}" type="slidenum">
              <a:rPr lang="en-US" altLang="nb-NO" sz="1300" smtClean="0"/>
              <a:pPr>
                <a:spcBef>
                  <a:spcPct val="0"/>
                </a:spcBef>
              </a:pPr>
              <a:t>27</a:t>
            </a:fld>
            <a:endParaRPr lang="en-US" altLang="nb-NO" sz="1300"/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487B6B3B-F6D3-125D-DD35-58E6BD4547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E76A8B9D-F2F1-3CC7-3E5F-BC24D36CFB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Slide Image Placeholder 1">
            <a:extLst>
              <a:ext uri="{FF2B5EF4-FFF2-40B4-BE49-F238E27FC236}">
                <a16:creationId xmlns:a16="http://schemas.microsoft.com/office/drawing/2014/main" id="{78685562-36E9-E3A0-E948-6E60EF031D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0" name="Notes Placeholder 2">
            <a:extLst>
              <a:ext uri="{FF2B5EF4-FFF2-40B4-BE49-F238E27FC236}">
                <a16:creationId xmlns:a16="http://schemas.microsoft.com/office/drawing/2014/main" id="{C43AB7CC-52C8-8F75-AA04-D226944AFA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altLang="nb-NO">
              <a:latin typeface="Arial" panose="020B0604020202020204" pitchFamily="34" charset="0"/>
            </a:endParaRPr>
          </a:p>
        </p:txBody>
      </p:sp>
      <p:sp>
        <p:nvSpPr>
          <p:cNvPr id="68611" name="Slide Number Placeholder 3">
            <a:extLst>
              <a:ext uri="{FF2B5EF4-FFF2-40B4-BE49-F238E27FC236}">
                <a16:creationId xmlns:a16="http://schemas.microsoft.com/office/drawing/2014/main" id="{C36197FD-870A-F985-501E-E02E4555F1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90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913B925-3FAB-344B-BD21-98F18C6FD5C1}" type="slidenum">
              <a:rPr lang="en-US" altLang="nb-NO" sz="1300" smtClean="0"/>
              <a:pPr/>
              <a:t>30</a:t>
            </a:fld>
            <a:endParaRPr lang="en-US" altLang="nb-NO" sz="13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Slide Image Placeholder 1">
            <a:extLst>
              <a:ext uri="{FF2B5EF4-FFF2-40B4-BE49-F238E27FC236}">
                <a16:creationId xmlns:a16="http://schemas.microsoft.com/office/drawing/2014/main" id="{35568F30-33E8-EC4F-4830-C96543952D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6" name="Notes Placeholder 2">
            <a:extLst>
              <a:ext uri="{FF2B5EF4-FFF2-40B4-BE49-F238E27FC236}">
                <a16:creationId xmlns:a16="http://schemas.microsoft.com/office/drawing/2014/main" id="{99A0A0FD-66DA-6D94-D1C8-F229054642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altLang="nb-NO">
              <a:latin typeface="Arial" panose="020B0604020202020204" pitchFamily="34" charset="0"/>
            </a:endParaRPr>
          </a:p>
        </p:txBody>
      </p:sp>
      <p:sp>
        <p:nvSpPr>
          <p:cNvPr id="72707" name="Slide Number Placeholder 3">
            <a:extLst>
              <a:ext uri="{FF2B5EF4-FFF2-40B4-BE49-F238E27FC236}">
                <a16:creationId xmlns:a16="http://schemas.microsoft.com/office/drawing/2014/main" id="{ACAD3AE2-D714-F92E-7C13-6F2EE3B3C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90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3DECFF3-B4C3-D044-8BCB-0308D6EF65EA}" type="slidenum">
              <a:rPr lang="en-US" altLang="nb-NO" sz="1300" smtClean="0"/>
              <a:pPr/>
              <a:t>33</a:t>
            </a:fld>
            <a:endParaRPr lang="en-US" altLang="nb-NO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B5357E4-F261-2C87-7205-11107C8187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49AA435-3E22-F0A1-2AA3-EBDFF6D356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97E70B2-586B-CDEE-DF36-266D34055E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36A4AE-F7F9-FB4F-B28E-5C3968EC9B5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98170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F7B4EDA-84BD-4BE5-0159-244CD1073F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F416F87-102A-60DC-6EA5-B39E2FC4F6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BBE2F84-B13D-58FC-5A4D-E885D2E87D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91660-FDEA-BF4A-A509-806E7CAA465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42593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BA13624-82D1-50F3-DE65-0D1330D301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1CA2E0-C401-C6CA-9D97-7522EBB465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8D0BE14-637F-023F-7A36-B060DC230E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44B55C-992E-4E4C-B825-A119C3AC2A98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01388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F3CDA2-ABAE-94FF-D24A-25211F6C10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53E24F-D8DA-42B1-FAE9-21086E1128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D44305-54FA-0134-0C72-D99E2359B7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4ABE4-4F0C-AF45-91D0-E7CD54C0789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59094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1B95B03-056D-6D89-47CE-67684FA7D0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D4336F3-62A0-15D9-72A1-064EBABFF3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CA5B42F-AF87-10A5-E9E6-5BD8E43BB3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EBDD89-F34E-4643-895F-E87B4E81544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76132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41537B5-702B-E60F-C441-DA2C8B4831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31C91B2-0A33-EF2B-1F15-E409738518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1D05404-548F-2029-A54B-6213F5E8AA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7885B-82C7-0545-858F-AE016FD2E0D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8855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185B143-017B-7F4C-5060-6B1CB6647B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6C90B50-7017-76FA-45A7-84453AFCB3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BA383F7-0E03-2052-1E87-98561F2EFE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7D2B8D-CF8A-CD4A-B219-DD120E06BCC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233761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A9F7A1-0F40-7A5B-870B-4219944017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500D92-5DDD-A053-C1D7-55275A13C5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1FC4C2-D75A-7351-6E95-E473362DE7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75AE98-9D91-8445-BE8E-3B4F3C02B34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7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A7509B-C78A-36F3-7078-BDD1686C71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F8A2B9-1C11-45D8-99DA-36227AC140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65BD79-1022-4AD9-E06A-15641E9AF5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966B05-3704-8F41-A3C9-F63FF8AD3E3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24241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37F0EF8-81F2-8861-6E39-5760DFD77E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8E40F11-F918-5E69-04B4-3C9B51C8A8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F1C67A5-5687-0115-93EC-7680AE4F58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D3419E-2442-FD4D-9D6C-4071CD34594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56618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C6D189-7BC3-A8E5-661C-B997D8EB62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B02BA28-FA00-994E-1E1C-45D0737D05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A7A73F4-7781-6CFC-F540-BF0915B259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50DCCA-4BB4-1C46-A946-AC7F42587AC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18971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tel, teks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B03ED3-439E-1BF8-2693-CB572156B2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1001E9-6014-EA44-23F5-56CBAD9E3C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124E64-8A89-48F4-A8F2-94853BBE80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314BF-D0D1-614F-8E79-50CB0B77C95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171906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tel, tekst og 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D24B27F-F3F3-3B89-31FB-6820C77EB1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E728701B-9F16-6A57-718D-50030F726D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19949473-A214-9B61-FAA2-F49F0461BA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4EE38B-0058-2641-A46F-FECFB2B20BE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1626639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59D7F12-0FCC-3F6D-BE12-DEB1E8095F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2EC2735-8C3E-3C7D-7B60-455B1597BE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B34D2B1-A8CE-1671-137A-73DB414D13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BC706-6B74-244F-8244-6D92C82A0EF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1688138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tel og fi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F208D96-F3A8-1302-A923-737DCF5A9B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80243AA-F09F-2915-1D30-1F7B3EBC41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6F0F8F2-3204-67B4-4CD1-D2A3E39243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A30012-E7BD-0245-8ED5-42A9A554A693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13489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9ED8DF6-FE2F-DACF-504D-6D3A6DA1E1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B137EE9-661D-0BEB-45DE-E942509D3B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C0FE1F4-B2AC-2FAD-8200-E8AA9616238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B9131C9-58B7-C464-27FB-8F639FF2F75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117E0F7-147C-F3F1-5FF3-B5E6C563E19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B86AC6E-AC54-D64B-9B3E-75FFA92D19D5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taceutics.com/blog/2018/4/27/a-passionate-statistician-florence-nightingale" TargetMode="External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0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oleObject" Target="../embeddings/oleObject3.bin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23.emf"/><Relationship Id="rId9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27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1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image" Target="../media/image30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emf"/><Relationship Id="rId4" Type="http://schemas.openxmlformats.org/officeDocument/2006/relationships/oleObject" Target="../embeddings/oleObject14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emf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43.emf"/><Relationship Id="rId4" Type="http://schemas.openxmlformats.org/officeDocument/2006/relationships/image" Target="../media/image40.emf"/><Relationship Id="rId9" Type="http://schemas.openxmlformats.org/officeDocument/2006/relationships/oleObject" Target="../embeddings/oleObject18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image" Target="../media/image49.emf"/><Relationship Id="rId3" Type="http://schemas.openxmlformats.org/officeDocument/2006/relationships/image" Target="../media/image44.emf"/><Relationship Id="rId7" Type="http://schemas.openxmlformats.org/officeDocument/2006/relationships/image" Target="../media/image46.emf"/><Relationship Id="rId12" Type="http://schemas.openxmlformats.org/officeDocument/2006/relationships/oleObject" Target="../embeddings/oleObject24.bin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48.emf"/><Relationship Id="rId5" Type="http://schemas.openxmlformats.org/officeDocument/2006/relationships/image" Target="../media/image45.emf"/><Relationship Id="rId15" Type="http://schemas.openxmlformats.org/officeDocument/2006/relationships/image" Target="../media/image50.emf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47.emf"/><Relationship Id="rId14" Type="http://schemas.openxmlformats.org/officeDocument/2006/relationships/oleObject" Target="../embeddings/oleObject25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image" Target="../media/image51.emf"/><Relationship Id="rId7" Type="http://schemas.openxmlformats.org/officeDocument/2006/relationships/image" Target="../media/image53.emf"/><Relationship Id="rId2" Type="http://schemas.openxmlformats.org/officeDocument/2006/relationships/oleObject" Target="../embeddings/oleObject2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8.bin"/><Relationship Id="rId11" Type="http://schemas.openxmlformats.org/officeDocument/2006/relationships/image" Target="../media/image55.emf"/><Relationship Id="rId5" Type="http://schemas.openxmlformats.org/officeDocument/2006/relationships/image" Target="../media/image52.emf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7.bin"/><Relationship Id="rId9" Type="http://schemas.openxmlformats.org/officeDocument/2006/relationships/image" Target="../media/image54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e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5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A0D965BA-DD97-7733-DB10-473FC6C4730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57188" y="1905000"/>
            <a:ext cx="8429625" cy="1524000"/>
          </a:xfrm>
        </p:spPr>
        <p:txBody>
          <a:bodyPr anchor="t"/>
          <a:lstStyle/>
          <a:p>
            <a:pPr eaLnBrk="1" hangingPunct="1">
              <a:lnSpc>
                <a:spcPct val="120000"/>
              </a:lnSpc>
            </a:pPr>
            <a:r>
              <a:rPr lang="nb-NO" altLang="nb-NO" sz="3600" b="1" dirty="0">
                <a:solidFill>
                  <a:srgbClr val="000099"/>
                </a:solidFill>
              </a:rPr>
              <a:t>Innledning og introduksjon til sannsynlighetsbegrepet</a:t>
            </a:r>
            <a:br>
              <a:rPr lang="nb-NO" altLang="nb-NO" sz="3600" b="1" dirty="0">
                <a:solidFill>
                  <a:srgbClr val="000099"/>
                </a:solidFill>
              </a:rPr>
            </a:br>
            <a:endParaRPr lang="en-GB" altLang="nb-NO" sz="3600" b="1" dirty="0">
              <a:solidFill>
                <a:schemeClr val="tx1"/>
              </a:solidFill>
            </a:endParaRPr>
          </a:p>
        </p:txBody>
      </p:sp>
      <p:sp>
        <p:nvSpPr>
          <p:cNvPr id="19458" name="Rectangle 7">
            <a:extLst>
              <a:ext uri="{FF2B5EF4-FFF2-40B4-BE49-F238E27FC236}">
                <a16:creationId xmlns:a16="http://schemas.microsoft.com/office/drawing/2014/main" id="{E0A04A54-2277-0BAE-12C6-66146B07C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8425" y="3727450"/>
            <a:ext cx="7038975" cy="241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nb-NO" sz="2800" dirty="0" err="1">
                <a:solidFill>
                  <a:srgbClr val="CC0000"/>
                </a:solidFill>
              </a:rPr>
              <a:t>Svarer</a:t>
            </a:r>
            <a:r>
              <a:rPr lang="en-GB" altLang="nb-NO" sz="2800" dirty="0">
                <a:solidFill>
                  <a:srgbClr val="CC0000"/>
                </a:solidFill>
              </a:rPr>
              <a:t> </a:t>
            </a:r>
            <a:r>
              <a:rPr lang="en-GB" altLang="nb-NO" sz="2800" dirty="0" err="1">
                <a:solidFill>
                  <a:srgbClr val="CC0000"/>
                </a:solidFill>
              </a:rPr>
              <a:t>til</a:t>
            </a:r>
            <a:r>
              <a:rPr lang="en-GB" altLang="nb-NO" sz="2800" dirty="0">
                <a:solidFill>
                  <a:srgbClr val="CC0000"/>
                </a:solidFill>
              </a:rPr>
              <a:t> </a:t>
            </a:r>
            <a:r>
              <a:rPr lang="en-GB" altLang="nb-NO" sz="2800" dirty="0" err="1">
                <a:solidFill>
                  <a:srgbClr val="CC0000"/>
                </a:solidFill>
              </a:rPr>
              <a:t>avsnittene</a:t>
            </a:r>
            <a:r>
              <a:rPr lang="en-GB" altLang="nb-NO" sz="2800" dirty="0">
                <a:solidFill>
                  <a:srgbClr val="CC0000"/>
                </a:solidFill>
              </a:rPr>
              <a:t> 2.1 </a:t>
            </a:r>
            <a:r>
              <a:rPr lang="en-GB" altLang="nb-NO" sz="2800" dirty="0" err="1">
                <a:solidFill>
                  <a:srgbClr val="CC0000"/>
                </a:solidFill>
              </a:rPr>
              <a:t>og</a:t>
            </a:r>
            <a:r>
              <a:rPr lang="en-GB" altLang="nb-NO" sz="2800" dirty="0">
                <a:solidFill>
                  <a:srgbClr val="CC0000"/>
                </a:solidFill>
              </a:rPr>
              <a:t> 2.2 </a:t>
            </a:r>
            <a:r>
              <a:rPr lang="en-GB" altLang="nb-NO" sz="2800" dirty="0" err="1">
                <a:solidFill>
                  <a:srgbClr val="CC0000"/>
                </a:solidFill>
              </a:rPr>
              <a:t>i</a:t>
            </a:r>
            <a:r>
              <a:rPr lang="en-GB" altLang="nb-NO" sz="2800" dirty="0">
                <a:solidFill>
                  <a:srgbClr val="CC0000"/>
                </a:solidFill>
              </a:rPr>
              <a:t> </a:t>
            </a:r>
            <a:r>
              <a:rPr lang="en-GB" altLang="nb-NO" sz="2800" dirty="0" err="1">
                <a:solidFill>
                  <a:srgbClr val="CC0000"/>
                </a:solidFill>
              </a:rPr>
              <a:t>læreboka</a:t>
            </a:r>
            <a:endParaRPr lang="en-GB" altLang="nb-NO" sz="2800" dirty="0">
              <a:solidFill>
                <a:srgbClr val="CC0000"/>
              </a:solidFill>
            </a:endParaRPr>
          </a:p>
        </p:txBody>
      </p:sp>
      <p:sp>
        <p:nvSpPr>
          <p:cNvPr id="19459" name="Rectangle 9">
            <a:extLst>
              <a:ext uri="{FF2B5EF4-FFF2-40B4-BE49-F238E27FC236}">
                <a16:creationId xmlns:a16="http://schemas.microsoft.com/office/drawing/2014/main" id="{AA9BF68C-ABA4-0F4F-BEAE-D705197E465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 flipH="1">
            <a:off x="-1476375" y="3213100"/>
            <a:ext cx="831850" cy="1681163"/>
          </a:xfrm>
        </p:spPr>
        <p:txBody>
          <a:bodyPr/>
          <a:lstStyle/>
          <a:p>
            <a:pPr eaLnBrk="1" hangingPunct="1"/>
            <a:r>
              <a:rPr lang="nb-NO" altLang="nb-NO"/>
              <a:t> </a:t>
            </a:r>
            <a:endParaRPr lang="en-US" altLang="nb-NO"/>
          </a:p>
        </p:txBody>
      </p:sp>
      <p:sp>
        <p:nvSpPr>
          <p:cNvPr id="19460" name="Rectangle 10">
            <a:extLst>
              <a:ext uri="{FF2B5EF4-FFF2-40B4-BE49-F238E27FC236}">
                <a16:creationId xmlns:a16="http://schemas.microsoft.com/office/drawing/2014/main" id="{D961C5FF-E43F-17CB-E242-C250CA3D4E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9850" y="4957763"/>
            <a:ext cx="64008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endParaRPr lang="nb-NO" altLang="nb-NO" sz="2000"/>
          </a:p>
          <a:p>
            <a:pPr algn="ctr" eaLnBrk="1" hangingPunct="1">
              <a:buFontTx/>
              <a:buNone/>
            </a:pPr>
            <a:r>
              <a:rPr lang="nb-NO" altLang="nb-NO" sz="2000"/>
              <a:t>Matematisk institutt</a:t>
            </a:r>
          </a:p>
          <a:p>
            <a:pPr algn="ctr" eaLnBrk="1" hangingPunct="1">
              <a:buFontTx/>
              <a:buNone/>
            </a:pPr>
            <a:r>
              <a:rPr lang="nb-NO" altLang="nb-NO" sz="2000"/>
              <a:t>Universitetet i Oslo</a:t>
            </a:r>
            <a:endParaRPr lang="nb-NO" altLang="nb-NO"/>
          </a:p>
          <a:p>
            <a:pPr algn="ctr" eaLnBrk="1" hangingPunct="1">
              <a:buFontTx/>
              <a:buNone/>
            </a:pPr>
            <a:endParaRPr lang="en-GB" altLang="nb-NO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1949882F-9731-9477-3414-B01E1B1071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665163"/>
            <a:ext cx="7200900" cy="10795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nb-NO" altLang="nb-NO" sz="4000" b="1" kern="0" dirty="0">
                <a:solidFill>
                  <a:srgbClr val="000099"/>
                </a:solidFill>
              </a:rPr>
              <a:t>STK1100 våren 2025</a:t>
            </a:r>
            <a:br>
              <a:rPr lang="nb-NO" altLang="nb-NO" sz="4000" b="1" kern="0" dirty="0">
                <a:solidFill>
                  <a:srgbClr val="000099"/>
                </a:solidFill>
              </a:rPr>
            </a:br>
            <a:br>
              <a:rPr lang="nb-NO" altLang="nb-NO" sz="4000" b="1" kern="0" dirty="0">
                <a:solidFill>
                  <a:srgbClr val="000099"/>
                </a:solidFill>
              </a:rPr>
            </a:br>
            <a:br>
              <a:rPr lang="nb-NO" altLang="nb-NO" sz="1400" b="1" kern="0" dirty="0">
                <a:solidFill>
                  <a:srgbClr val="000099"/>
                </a:solidFill>
              </a:rPr>
            </a:br>
            <a:endParaRPr lang="en-GB" altLang="nb-NO" sz="2400" b="1" kern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39B8F9DE-92FE-5A01-460C-EAA815E234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7363" y="161925"/>
            <a:ext cx="6635750" cy="1143000"/>
          </a:xfrm>
        </p:spPr>
        <p:txBody>
          <a:bodyPr/>
          <a:lstStyle/>
          <a:p>
            <a:pPr algn="l" eaLnBrk="1" hangingPunct="1"/>
            <a:r>
              <a:rPr lang="nb-NO" altLang="nb-NO" sz="3200" b="1">
                <a:solidFill>
                  <a:srgbClr val="000099"/>
                </a:solidFill>
              </a:rPr>
              <a:t>Deterministiske fenomener</a:t>
            </a:r>
            <a:endParaRPr lang="nb-NO" altLang="nb-NO" sz="3200">
              <a:solidFill>
                <a:srgbClr val="000099"/>
              </a:solidFill>
            </a:endParaRPr>
          </a:p>
        </p:txBody>
      </p:sp>
      <p:sp>
        <p:nvSpPr>
          <p:cNvPr id="30741" name="Rectangle 21">
            <a:extLst>
              <a:ext uri="{FF2B5EF4-FFF2-40B4-BE49-F238E27FC236}">
                <a16:creationId xmlns:a16="http://schemas.microsoft.com/office/drawing/2014/main" id="{671EDCD5-9D90-F266-90D6-3DA49BD0D21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1147763"/>
            <a:ext cx="5614987" cy="1755775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altLang="nb-NO" sz="2400" dirty="0"/>
              <a:t>Almanakk for Norge viser:</a:t>
            </a:r>
          </a:p>
          <a:p>
            <a:pPr lvl="1" eaLnBrk="1" hangingPunct="1">
              <a:lnSpc>
                <a:spcPct val="90000"/>
              </a:lnSpc>
            </a:pPr>
            <a:r>
              <a:rPr lang="nb-NO" altLang="nb-NO" sz="2400" dirty="0"/>
              <a:t>når det er fullmåne</a:t>
            </a:r>
          </a:p>
          <a:p>
            <a:pPr lvl="1" eaLnBrk="1" hangingPunct="1">
              <a:lnSpc>
                <a:spcPct val="90000"/>
              </a:lnSpc>
            </a:pPr>
            <a:r>
              <a:rPr lang="nb-NO" altLang="nb-NO" sz="2400" dirty="0"/>
              <a:t>når det er soloppgang og solnedgang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nb-NO" sz="2400" dirty="0"/>
          </a:p>
        </p:txBody>
      </p:sp>
      <p:sp>
        <p:nvSpPr>
          <p:cNvPr id="30742" name="Text Box 22">
            <a:extLst>
              <a:ext uri="{FF2B5EF4-FFF2-40B4-BE49-F238E27FC236}">
                <a16:creationId xmlns:a16="http://schemas.microsoft.com/office/drawing/2014/main" id="{B4A1B66E-4BE0-C5FF-365E-B43681565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2" y="2938463"/>
            <a:ext cx="4824412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dirty="0"/>
              <a:t>Det er mulig siden astronomene kan gi en matematisk beskrivelse av himmellegemenes bevegelser.</a:t>
            </a:r>
            <a:endParaRPr lang="en-US" altLang="nb-NO" sz="2400" dirty="0"/>
          </a:p>
        </p:txBody>
      </p:sp>
      <p:sp>
        <p:nvSpPr>
          <p:cNvPr id="30743" name="Text Box 23">
            <a:extLst>
              <a:ext uri="{FF2B5EF4-FFF2-40B4-BE49-F238E27FC236}">
                <a16:creationId xmlns:a16="http://schemas.microsoft.com/office/drawing/2014/main" id="{55DA090A-5C2D-ACFA-D532-0FC955BFCC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2" y="4173538"/>
            <a:ext cx="4824412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dirty="0"/>
              <a:t>De kan også regne ut når vi vil få solformørkelse.</a:t>
            </a:r>
            <a:endParaRPr lang="en-US" altLang="nb-NO" sz="2400" dirty="0"/>
          </a:p>
        </p:txBody>
      </p:sp>
      <p:sp>
        <p:nvSpPr>
          <p:cNvPr id="30744" name="Text Box 24">
            <a:extLst>
              <a:ext uri="{FF2B5EF4-FFF2-40B4-BE49-F238E27FC236}">
                <a16:creationId xmlns:a16="http://schemas.microsoft.com/office/drawing/2014/main" id="{C1507A75-BD7A-8376-3E91-FD50B194EB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2" y="5229225"/>
            <a:ext cx="4824412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dirty="0"/>
              <a:t>Fullmåne, soloppgang/nedgang og solformørkelse kan forutsies.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dirty="0"/>
              <a:t>De er </a:t>
            </a:r>
            <a:r>
              <a:rPr lang="nb-NO" altLang="nb-NO" sz="2400" dirty="0" err="1">
                <a:solidFill>
                  <a:srgbClr val="FF0000"/>
                </a:solidFill>
              </a:rPr>
              <a:t>determinstiske</a:t>
            </a:r>
            <a:r>
              <a:rPr lang="nb-NO" altLang="nb-NO" sz="2400" i="1" dirty="0">
                <a:solidFill>
                  <a:srgbClr val="CC0000"/>
                </a:solidFill>
              </a:rPr>
              <a:t> </a:t>
            </a:r>
            <a:r>
              <a:rPr lang="nb-NO" altLang="nb-NO" sz="2400" dirty="0"/>
              <a:t>fenomener.</a:t>
            </a:r>
            <a:endParaRPr lang="en-US" altLang="nb-NO" sz="2400" dirty="0"/>
          </a:p>
        </p:txBody>
      </p:sp>
      <p:pic>
        <p:nvPicPr>
          <p:cNvPr id="30745" name="Picture 25" descr="solformorkelse">
            <a:extLst>
              <a:ext uri="{FF2B5EF4-FFF2-40B4-BE49-F238E27FC236}">
                <a16:creationId xmlns:a16="http://schemas.microsoft.com/office/drawing/2014/main" id="{EF1D033C-6E7F-0755-9628-52C25A93C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3863182"/>
            <a:ext cx="2232025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7" name="Text Box 27">
            <a:extLst>
              <a:ext uri="{FF2B5EF4-FFF2-40B4-BE49-F238E27FC236}">
                <a16:creationId xmlns:a16="http://schemas.microsoft.com/office/drawing/2014/main" id="{EDBF95FF-79F6-5A22-075B-40BB6B2AE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4738" y="5829300"/>
            <a:ext cx="25939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1600"/>
              <a:t>Fra Store Norske Leksikon</a:t>
            </a:r>
            <a:endParaRPr lang="en-US" altLang="nb-NO" sz="1600"/>
          </a:p>
        </p:txBody>
      </p:sp>
      <p:pic>
        <p:nvPicPr>
          <p:cNvPr id="1028" name="Picture 4" descr="product image in fullscreen gallery">
            <a:extLst>
              <a:ext uri="{FF2B5EF4-FFF2-40B4-BE49-F238E27FC236}">
                <a16:creationId xmlns:a16="http://schemas.microsoft.com/office/drawing/2014/main" id="{C0056F67-1CD6-A04B-D108-7D37F1F86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764" y="450711"/>
            <a:ext cx="2387023" cy="3314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1" grpId="0" build="p" bldLvl="2" autoUpdateAnimBg="0"/>
      <p:bldP spid="30742" grpId="0" autoUpdateAnimBg="0"/>
      <p:bldP spid="30743" grpId="0" autoUpdateAnimBg="0"/>
      <p:bldP spid="30744" grpId="0" autoUpdateAnimBg="0"/>
      <p:bldP spid="30747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7493FED4-3BE9-B40E-7BE1-0254B4B646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00088" y="87313"/>
            <a:ext cx="6778625" cy="1143000"/>
          </a:xfrm>
        </p:spPr>
        <p:txBody>
          <a:bodyPr/>
          <a:lstStyle/>
          <a:p>
            <a:pPr algn="l" eaLnBrk="1" hangingPunct="1"/>
            <a:r>
              <a:rPr lang="nb-NO" altLang="nb-NO" sz="3200" b="1" dirty="0">
                <a:solidFill>
                  <a:srgbClr val="000099"/>
                </a:solidFill>
              </a:rPr>
              <a:t>Stokastiske forsøk</a:t>
            </a:r>
            <a:endParaRPr lang="nb-NO" altLang="nb-NO" sz="3200" dirty="0">
              <a:solidFill>
                <a:srgbClr val="000099"/>
              </a:solidFill>
            </a:endParaRPr>
          </a:p>
        </p:txBody>
      </p:sp>
      <p:pic>
        <p:nvPicPr>
          <p:cNvPr id="46084" name="Picture 4" descr="terninger">
            <a:extLst>
              <a:ext uri="{FF2B5EF4-FFF2-40B4-BE49-F238E27FC236}">
                <a16:creationId xmlns:a16="http://schemas.microsoft.com/office/drawing/2014/main" id="{1C8BCD14-A759-6C26-33B0-1C0C7556D1F1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34177" y="754302"/>
            <a:ext cx="981075" cy="1009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6087" name="Rectangle 7">
            <a:extLst>
              <a:ext uri="{FF2B5EF4-FFF2-40B4-BE49-F238E27FC236}">
                <a16:creationId xmlns:a16="http://schemas.microsoft.com/office/drawing/2014/main" id="{D4619A62-A4E3-2A6F-53E9-663C8BB1E7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1084263"/>
            <a:ext cx="5327650" cy="143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nb-NO" altLang="nb-NO" sz="2400" dirty="0"/>
              <a:t>Vi vet ikke hva resultatet vil bli:</a:t>
            </a:r>
          </a:p>
          <a:p>
            <a:pPr lvl="1" eaLnBrk="1" hangingPunct="1"/>
            <a:r>
              <a:rPr lang="nb-NO" altLang="nb-NO" sz="2400" dirty="0"/>
              <a:t>når vi kaster en terning</a:t>
            </a:r>
          </a:p>
          <a:p>
            <a:pPr lvl="1" eaLnBrk="1" hangingPunct="1"/>
            <a:r>
              <a:rPr lang="nb-NO" altLang="nb-NO" sz="2400" dirty="0"/>
              <a:t>i neste ukes lottotrekning</a:t>
            </a:r>
          </a:p>
          <a:p>
            <a:pPr lvl="1" eaLnBrk="1" hangingPunct="1">
              <a:buFontTx/>
              <a:buNone/>
            </a:pPr>
            <a:endParaRPr lang="nb-NO" altLang="nb-NO" sz="2400" dirty="0"/>
          </a:p>
          <a:p>
            <a:pPr lvl="1" eaLnBrk="1" hangingPunct="1">
              <a:buFontTx/>
              <a:buNone/>
            </a:pPr>
            <a:endParaRPr lang="en-US" altLang="nb-NO" sz="2400" dirty="0"/>
          </a:p>
        </p:txBody>
      </p:sp>
      <p:sp>
        <p:nvSpPr>
          <p:cNvPr id="46088" name="Text Box 8">
            <a:extLst>
              <a:ext uri="{FF2B5EF4-FFF2-40B4-BE49-F238E27FC236}">
                <a16:creationId xmlns:a16="http://schemas.microsoft.com/office/drawing/2014/main" id="{212A4EE7-9DBE-FB25-AFDB-BDB9902C9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797425"/>
            <a:ext cx="60483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dirty="0"/>
              <a:t>Kjennetegnet på et stokastisk forsøk er at vi </a:t>
            </a:r>
            <a:r>
              <a:rPr lang="nb-NO" altLang="nb-NO" sz="2400" i="1" dirty="0"/>
              <a:t>ikke </a:t>
            </a:r>
            <a:r>
              <a:rPr lang="nb-NO" altLang="nb-NO" sz="2400" dirty="0"/>
              <a:t>kan forutsi resultatet. </a:t>
            </a:r>
            <a:endParaRPr lang="en-US" altLang="nb-NO" sz="2400" dirty="0">
              <a:solidFill>
                <a:srgbClr val="800000"/>
              </a:solidFill>
            </a:endParaRPr>
          </a:p>
        </p:txBody>
      </p:sp>
      <p:sp>
        <p:nvSpPr>
          <p:cNvPr id="46093" name="Text Box 13">
            <a:extLst>
              <a:ext uri="{FF2B5EF4-FFF2-40B4-BE49-F238E27FC236}">
                <a16:creationId xmlns:a16="http://schemas.microsoft.com/office/drawing/2014/main" id="{C13FA2EB-30A2-477B-B28D-AF388FAB4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711450"/>
            <a:ext cx="80645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dirty="0"/>
              <a:t>Terningkast og lottotrekning er eksempler på </a:t>
            </a:r>
            <a:r>
              <a:rPr lang="nb-NO" altLang="nb-NO" sz="2400" dirty="0">
                <a:solidFill>
                  <a:srgbClr val="FF0000"/>
                </a:solidFill>
              </a:rPr>
              <a:t>stokastiske forsøk </a:t>
            </a:r>
            <a:r>
              <a:rPr lang="nb-NO" altLang="nb-NO" sz="2400" dirty="0"/>
              <a:t>(tilfeldige forsøk).</a:t>
            </a:r>
            <a:endParaRPr lang="en-US" altLang="nb-NO" sz="2400" i="1" dirty="0"/>
          </a:p>
        </p:txBody>
      </p:sp>
      <p:sp>
        <p:nvSpPr>
          <p:cNvPr id="46094" name="Text Box 14">
            <a:extLst>
              <a:ext uri="{FF2B5EF4-FFF2-40B4-BE49-F238E27FC236}">
                <a16:creationId xmlns:a16="http://schemas.microsoft.com/office/drawing/2014/main" id="{1BE9333A-AD11-CCAA-A81C-D669B07B3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743325"/>
            <a:ext cx="58610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dirty="0"/>
              <a:t>Det er også et stokastisk forsøk å se hvilket kjønn et nyskapt barn får.</a:t>
            </a:r>
            <a:endParaRPr lang="en-US" altLang="nb-NO" sz="2400" dirty="0">
              <a:solidFill>
                <a:srgbClr val="800000"/>
              </a:solidFill>
            </a:endParaRPr>
          </a:p>
        </p:txBody>
      </p:sp>
      <p:sp>
        <p:nvSpPr>
          <p:cNvPr id="46095" name="Text Box 15">
            <a:extLst>
              <a:ext uri="{FF2B5EF4-FFF2-40B4-BE49-F238E27FC236}">
                <a16:creationId xmlns:a16="http://schemas.microsoft.com/office/drawing/2014/main" id="{903FFFF9-F329-3A6A-6362-EE0E8050F6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734050"/>
            <a:ext cx="727233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dirty="0">
                <a:solidFill>
                  <a:srgbClr val="FF0000"/>
                </a:solidFill>
              </a:rPr>
              <a:t>Sannsynlighetsregning</a:t>
            </a:r>
            <a:r>
              <a:rPr lang="nb-NO" altLang="nb-NO" sz="2400" dirty="0"/>
              <a:t> er matematikken for stokastiske forsøk.</a:t>
            </a:r>
            <a:endParaRPr lang="en-US" altLang="nb-NO" sz="2400" dirty="0">
              <a:solidFill>
                <a:srgbClr val="80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4E8C00-96FB-797B-E906-E9DE82AAD7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300" y="1965325"/>
            <a:ext cx="2184400" cy="444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8FC1FC-F0E6-E22A-9387-BD3C1A770C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863" y="3245089"/>
            <a:ext cx="2193986" cy="15535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7" grpId="0" build="p" bldLvl="2"/>
      <p:bldP spid="46088" grpId="0"/>
      <p:bldP spid="46093" grpId="0"/>
      <p:bldP spid="46094" grpId="0"/>
      <p:bldP spid="4609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1AB8DD1F-7995-861D-ED9B-FEC75B81CC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4538" y="371475"/>
            <a:ext cx="5688012" cy="1143000"/>
          </a:xfrm>
        </p:spPr>
        <p:txBody>
          <a:bodyPr/>
          <a:lstStyle/>
          <a:p>
            <a:pPr algn="l" eaLnBrk="1" hangingPunct="1"/>
            <a:r>
              <a:rPr lang="nb-NO" altLang="nb-NO" sz="3200" b="1">
                <a:solidFill>
                  <a:srgbClr val="000099"/>
                </a:solidFill>
              </a:rPr>
              <a:t>Litt historikk</a:t>
            </a:r>
            <a:endParaRPr lang="nb-NO" altLang="nb-NO" sz="3200">
              <a:solidFill>
                <a:srgbClr val="000099"/>
              </a:solidFill>
            </a:endParaRPr>
          </a:p>
        </p:txBody>
      </p:sp>
      <p:pic>
        <p:nvPicPr>
          <p:cNvPr id="31756" name="Picture 12" descr="bone1">
            <a:extLst>
              <a:ext uri="{FF2B5EF4-FFF2-40B4-BE49-F238E27FC236}">
                <a16:creationId xmlns:a16="http://schemas.microsoft.com/office/drawing/2014/main" id="{73F0E9FC-5410-EC47-D2E0-EB09454DE1AB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91363" y="1927225"/>
            <a:ext cx="1584325" cy="1217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1758" name="Picture 14" descr="bone3">
            <a:extLst>
              <a:ext uri="{FF2B5EF4-FFF2-40B4-BE49-F238E27FC236}">
                <a16:creationId xmlns:a16="http://schemas.microsoft.com/office/drawing/2014/main" id="{7CD542C4-7897-1E41-4807-C6AE793366C9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92950" y="1927225"/>
            <a:ext cx="1584325" cy="1216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1760" name="Picture 16" descr="bone4">
            <a:extLst>
              <a:ext uri="{FF2B5EF4-FFF2-40B4-BE49-F238E27FC236}">
                <a16:creationId xmlns:a16="http://schemas.microsoft.com/office/drawing/2014/main" id="{9F7277C4-7F36-80BF-592E-DE4591C51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1927225"/>
            <a:ext cx="1566863" cy="12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61" name="Picture 17" descr="bone6">
            <a:extLst>
              <a:ext uri="{FF2B5EF4-FFF2-40B4-BE49-F238E27FC236}">
                <a16:creationId xmlns:a16="http://schemas.microsoft.com/office/drawing/2014/main" id="{E0F63E6D-1886-3BA9-3558-206F6FFAB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1927225"/>
            <a:ext cx="1584325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63" name="Text Box 19">
            <a:extLst>
              <a:ext uri="{FF2B5EF4-FFF2-40B4-BE49-F238E27FC236}">
                <a16:creationId xmlns:a16="http://schemas.microsoft.com/office/drawing/2014/main" id="{A059CA6D-C71F-1118-6805-06CB6D975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3050" y="3222625"/>
            <a:ext cx="2628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nb-NO" sz="1600"/>
              <a:t>(www.historicgames.com)</a:t>
            </a:r>
          </a:p>
        </p:txBody>
      </p:sp>
      <p:sp>
        <p:nvSpPr>
          <p:cNvPr id="31764" name="Rectangle 20">
            <a:extLst>
              <a:ext uri="{FF2B5EF4-FFF2-40B4-BE49-F238E27FC236}">
                <a16:creationId xmlns:a16="http://schemas.microsoft.com/office/drawing/2014/main" id="{D34FF1FF-C027-4CC3-8553-578B78484D5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33375" y="1706563"/>
            <a:ext cx="5894388" cy="3259137"/>
          </a:xfrm>
          <a:noFill/>
        </p:spPr>
        <p:txBody>
          <a:bodyPr/>
          <a:lstStyle/>
          <a:p>
            <a:pPr marL="381000" indent="-381000" eaLnBrk="1" hangingPunct="1">
              <a:spcBef>
                <a:spcPct val="40000"/>
              </a:spcBef>
              <a:buFontTx/>
              <a:buNone/>
            </a:pPr>
            <a:r>
              <a:rPr lang="nb-NO" altLang="nb-NO" sz="2800" dirty="0"/>
              <a:t>    Menneskene har hatt terninger i tusenvis av år:</a:t>
            </a:r>
          </a:p>
          <a:p>
            <a:pPr marL="800100" lvl="1" indent="-342900" eaLnBrk="1" hangingPunct="1">
              <a:spcBef>
                <a:spcPct val="40000"/>
              </a:spcBef>
            </a:pPr>
            <a:r>
              <a:rPr lang="nb-NO" altLang="nb-NO" sz="2400" dirty="0" err="1"/>
              <a:t>Astragalus</a:t>
            </a:r>
            <a:r>
              <a:rPr lang="nb-NO" altLang="nb-NO" sz="2400" dirty="0"/>
              <a:t>: lagd av en liten knokkel fra foten til en sau eller hund</a:t>
            </a:r>
          </a:p>
          <a:p>
            <a:pPr marL="800100" lvl="1" indent="-342900" eaLnBrk="1" hangingPunct="1">
              <a:spcBef>
                <a:spcPct val="40000"/>
              </a:spcBef>
            </a:pPr>
            <a:r>
              <a:rPr lang="nb-NO" altLang="nb-NO" sz="2400" dirty="0"/>
              <a:t>Sekssidet terning lagd for eksempel av bein, stein eller bronse</a:t>
            </a:r>
            <a:endParaRPr lang="en-US" altLang="nb-NO" sz="2400" dirty="0"/>
          </a:p>
          <a:p>
            <a:pPr marL="800100" lvl="1" indent="-342900" eaLnBrk="1" hangingPunct="1">
              <a:lnSpc>
                <a:spcPct val="80000"/>
              </a:lnSpc>
            </a:pPr>
            <a:endParaRPr lang="nb-NO" altLang="nb-NO" dirty="0">
              <a:solidFill>
                <a:srgbClr val="000099"/>
              </a:solidFill>
            </a:endParaRPr>
          </a:p>
          <a:p>
            <a:pPr marL="800100" lvl="1" indent="-342900" eaLnBrk="1" hangingPunct="1">
              <a:lnSpc>
                <a:spcPct val="80000"/>
              </a:lnSpc>
              <a:buFontTx/>
              <a:buNone/>
            </a:pPr>
            <a:endParaRPr lang="en-US" altLang="nb-NO" sz="1600" dirty="0"/>
          </a:p>
        </p:txBody>
      </p:sp>
      <p:pic>
        <p:nvPicPr>
          <p:cNvPr id="31766" name="Picture 22" descr="gammel-terning">
            <a:extLst>
              <a:ext uri="{FF2B5EF4-FFF2-40B4-BE49-F238E27FC236}">
                <a16:creationId xmlns:a16="http://schemas.microsoft.com/office/drawing/2014/main" id="{5483C8B8-BD89-3E83-026B-4410E1615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3717925"/>
            <a:ext cx="1335088" cy="145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67" name="Text Box 23">
            <a:extLst>
              <a:ext uri="{FF2B5EF4-FFF2-40B4-BE49-F238E27FC236}">
                <a16:creationId xmlns:a16="http://schemas.microsoft.com/office/drawing/2014/main" id="{4FB567AB-F9B7-325C-F237-CDE650F809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5364163"/>
            <a:ext cx="23764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nb-NO" sz="1400"/>
              <a:t>(www.gambletribune.org)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63" grpId="0"/>
      <p:bldP spid="31764" grpId="0" build="p" bldLvl="2"/>
      <p:bldP spid="3176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>
            <a:extLst>
              <a:ext uri="{FF2B5EF4-FFF2-40B4-BE49-F238E27FC236}">
                <a16:creationId xmlns:a16="http://schemas.microsoft.com/office/drawing/2014/main" id="{A4AC702D-66E8-546C-9E11-63A3C54441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5078" y="399120"/>
            <a:ext cx="8229600" cy="1143000"/>
          </a:xfrm>
        </p:spPr>
        <p:txBody>
          <a:bodyPr/>
          <a:lstStyle/>
          <a:p>
            <a:pPr algn="l" eaLnBrk="1" hangingPunct="1"/>
            <a:r>
              <a:rPr lang="nb-NO" altLang="nb-NO" sz="2400" dirty="0">
                <a:solidFill>
                  <a:schemeClr val="tx1"/>
                </a:solidFill>
              </a:rPr>
              <a:t>Terningkast og loddtrekning ble brukt for å komme fram til riktig avgjørelse på et vanskelig problem. Avgjørelsen ble da overlatt til høyere makter.</a:t>
            </a:r>
          </a:p>
        </p:txBody>
      </p:sp>
      <p:sp>
        <p:nvSpPr>
          <p:cNvPr id="45061" name="Text Box 5">
            <a:extLst>
              <a:ext uri="{FF2B5EF4-FFF2-40B4-BE49-F238E27FC236}">
                <a16:creationId xmlns:a16="http://schemas.microsoft.com/office/drawing/2014/main" id="{2848EC4C-A6CF-B732-2600-65A09EDD2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801813"/>
            <a:ext cx="3457575" cy="383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nb-NO" sz="1800"/>
              <a:t>Apg. 1, 23-26: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nb-NO" sz="1800"/>
              <a:t>To menn ble kalt fram, Josef Barsabbas med tilnavnet Justus, og Mattias. Så bad de: «Herre, du som kjenner alles hjerter, vis oss hvem av disse to du har utvalgt til å ha den tjeneste og det apostelembete som Judas forlot for å gå til sitt sted.» De kastet lodd mellom dem, og loddet falt på Mattias. Fra nå av ble han regnet som apostel sammen med de elleve. </a:t>
            </a:r>
          </a:p>
        </p:txBody>
      </p:sp>
      <p:sp>
        <p:nvSpPr>
          <p:cNvPr id="9" name="Text Box 10">
            <a:extLst>
              <a:ext uri="{FF2B5EF4-FFF2-40B4-BE49-F238E27FC236}">
                <a16:creationId xmlns:a16="http://schemas.microsoft.com/office/drawing/2014/main" id="{55104E7D-E87C-2AFA-3606-C94AFA2AD7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6237288"/>
            <a:ext cx="37449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nb-NO" sz="1800"/>
              <a:t>(Snorre: Olav den helliges saga)</a:t>
            </a:r>
          </a:p>
        </p:txBody>
      </p:sp>
      <p:pic>
        <p:nvPicPr>
          <p:cNvPr id="3" name="Plassholder for innhold 2">
            <a:extLst>
              <a:ext uri="{FF2B5EF4-FFF2-40B4-BE49-F238E27FC236}">
                <a16:creationId xmlns:a16="http://schemas.microsoft.com/office/drawing/2014/main" id="{A3F41FD9-A763-0DFF-EDC8-067BD509286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56075" y="1801813"/>
            <a:ext cx="4808538" cy="4252912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1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3" name="Picture 5" descr="pascal">
            <a:extLst>
              <a:ext uri="{FF2B5EF4-FFF2-40B4-BE49-F238E27FC236}">
                <a16:creationId xmlns:a16="http://schemas.microsoft.com/office/drawing/2014/main" id="{060F1807-FE36-24D6-9E5F-5D729CC3BCE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022" y="928687"/>
            <a:ext cx="1965325" cy="3421063"/>
          </a:xfrm>
        </p:spPr>
      </p:pic>
      <p:pic>
        <p:nvPicPr>
          <p:cNvPr id="37895" name="Picture 7" descr="fermat">
            <a:extLst>
              <a:ext uri="{FF2B5EF4-FFF2-40B4-BE49-F238E27FC236}">
                <a16:creationId xmlns:a16="http://schemas.microsoft.com/office/drawing/2014/main" id="{C09818B4-06F0-4293-1386-8CB2384D8F0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51613" y="822325"/>
            <a:ext cx="1989138" cy="3527425"/>
          </a:xfrm>
        </p:spPr>
      </p:pic>
      <p:sp>
        <p:nvSpPr>
          <p:cNvPr id="37898" name="Text Box 10">
            <a:extLst>
              <a:ext uri="{FF2B5EF4-FFF2-40B4-BE49-F238E27FC236}">
                <a16:creationId xmlns:a16="http://schemas.microsoft.com/office/drawing/2014/main" id="{D9C37BCB-579A-5C31-F51D-57BA81E41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3193" y="3942254"/>
            <a:ext cx="3757613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nb-NO" sz="1200" i="0" dirty="0"/>
              <a:t>(</a:t>
            </a:r>
            <a:r>
              <a:rPr lang="en-US" altLang="nb-NO" sz="1200" i="0" dirty="0" err="1"/>
              <a:t>Bilder</a:t>
            </a:r>
            <a:r>
              <a:rPr lang="en-US" altLang="nb-NO" sz="1200" i="0" dirty="0"/>
              <a:t> </a:t>
            </a:r>
            <a:r>
              <a:rPr lang="en-US" altLang="nb-NO" sz="1200" i="0" dirty="0" err="1"/>
              <a:t>fra</a:t>
            </a:r>
            <a:r>
              <a:rPr lang="en-US" altLang="nb-NO" sz="1200" i="0" dirty="0"/>
              <a:t> www.york.ac.uk/depts/maths/histstat)</a:t>
            </a:r>
          </a:p>
        </p:txBody>
      </p:sp>
      <p:sp>
        <p:nvSpPr>
          <p:cNvPr id="48134" name="Rectangle 11">
            <a:extLst>
              <a:ext uri="{FF2B5EF4-FFF2-40B4-BE49-F238E27FC236}">
                <a16:creationId xmlns:a16="http://schemas.microsoft.com/office/drawing/2014/main" id="{D640814F-E304-D314-C957-8B43672061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94000" y="368300"/>
            <a:ext cx="3757613" cy="4041775"/>
          </a:xfrm>
        </p:spPr>
        <p:txBody>
          <a:bodyPr/>
          <a:lstStyle/>
          <a:p>
            <a:pPr algn="l" eaLnBrk="1" hangingPunct="1">
              <a:defRPr/>
            </a:pPr>
            <a:r>
              <a:rPr lang="nb-NO" altLang="nb-NO" sz="2215" dirty="0">
                <a:solidFill>
                  <a:srgbClr val="FF0000"/>
                </a:solidFill>
              </a:rPr>
              <a:t>Det historiske gjennom-bruddet for sannsynlighets-regningen kom først i 1654          i en brevveksling mellom Pascal og </a:t>
            </a:r>
            <a:r>
              <a:rPr lang="nb-NO" altLang="nb-NO" sz="2215" dirty="0" err="1">
                <a:solidFill>
                  <a:srgbClr val="FF0000"/>
                </a:solidFill>
              </a:rPr>
              <a:t>Fermat</a:t>
            </a:r>
            <a:r>
              <a:rPr lang="nb-NO" altLang="nb-NO" sz="2215" dirty="0">
                <a:solidFill>
                  <a:srgbClr val="FF0000"/>
                </a:solidFill>
              </a:rPr>
              <a:t> om noen problemer knyttet til spill. </a:t>
            </a:r>
          </a:p>
        </p:txBody>
      </p:sp>
      <p:sp>
        <p:nvSpPr>
          <p:cNvPr id="37900" name="Text Box 12">
            <a:extLst>
              <a:ext uri="{FF2B5EF4-FFF2-40B4-BE49-F238E27FC236}">
                <a16:creationId xmlns:a16="http://schemas.microsoft.com/office/drawing/2014/main" id="{EA71BF68-7274-096B-3335-D715F84911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434975"/>
            <a:ext cx="2879725" cy="3476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nb-NO" sz="1662" i="0" dirty="0"/>
              <a:t>Blaise Pascal (1623-1662)</a:t>
            </a:r>
          </a:p>
        </p:txBody>
      </p:sp>
      <p:sp>
        <p:nvSpPr>
          <p:cNvPr id="37901" name="Text Box 13">
            <a:extLst>
              <a:ext uri="{FF2B5EF4-FFF2-40B4-BE49-F238E27FC236}">
                <a16:creationId xmlns:a16="http://schemas.microsoft.com/office/drawing/2014/main" id="{84C07869-D8C6-3CD9-00BA-852DDA17C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0275" y="409575"/>
            <a:ext cx="3275013" cy="3476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nb-NO" sz="1662" i="0" dirty="0"/>
              <a:t>Pierre de Fermat (1601-1665)</a:t>
            </a:r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C0C3B639-74CD-974F-E74A-FC241638F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00" y="4941888"/>
            <a:ext cx="8948738" cy="1258887"/>
          </a:xfrm>
          <a:prstGeom prst="rect">
            <a:avLst/>
          </a:prstGeom>
          <a:noFill/>
          <a:ln>
            <a:noFill/>
          </a:ln>
        </p:spPr>
        <p:txBody>
          <a:bodyPr lIns="84406" tIns="42203" rIns="84406" bIns="42203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1846" kern="0" dirty="0">
                <a:solidFill>
                  <a:srgbClr val="0070C0"/>
                </a:solidFill>
              </a:rPr>
              <a:t>Pascal og </a:t>
            </a:r>
            <a:r>
              <a:rPr lang="nb-NO" altLang="nb-NO" sz="1846" kern="0" dirty="0" err="1">
                <a:solidFill>
                  <a:srgbClr val="0070C0"/>
                </a:solidFill>
              </a:rPr>
              <a:t>Fermat</a:t>
            </a:r>
            <a:r>
              <a:rPr lang="nb-NO" altLang="nb-NO" sz="1846" kern="0" dirty="0">
                <a:solidFill>
                  <a:srgbClr val="0070C0"/>
                </a:solidFill>
              </a:rPr>
              <a:t> var særlig interessert i delingsproblemet («problem </a:t>
            </a:r>
            <a:r>
              <a:rPr lang="nb-NO" altLang="nb-NO" sz="1846" kern="0" dirty="0" err="1">
                <a:solidFill>
                  <a:srgbClr val="0070C0"/>
                </a:solidFill>
              </a:rPr>
              <a:t>of</a:t>
            </a:r>
            <a:r>
              <a:rPr lang="nb-NO" altLang="nb-NO" sz="1846" kern="0" dirty="0">
                <a:solidFill>
                  <a:srgbClr val="0070C0"/>
                </a:solidFill>
              </a:rPr>
              <a:t> </a:t>
            </a:r>
            <a:r>
              <a:rPr lang="nb-NO" altLang="nb-NO" sz="1846" kern="0" dirty="0" err="1">
                <a:solidFill>
                  <a:srgbClr val="0070C0"/>
                </a:solidFill>
              </a:rPr>
              <a:t>points</a:t>
            </a:r>
            <a:r>
              <a:rPr lang="nb-NO" altLang="nb-NO" sz="1846" kern="0" dirty="0">
                <a:solidFill>
                  <a:srgbClr val="0070C0"/>
                </a:solidFill>
              </a:rPr>
              <a:t>»):</a:t>
            </a:r>
          </a:p>
          <a:p>
            <a:pPr algn="l" eaLnBrk="1" hangingPunct="1">
              <a:spcBef>
                <a:spcPts val="600"/>
              </a:spcBef>
              <a:defRPr/>
            </a:pPr>
            <a:r>
              <a:rPr lang="nb-NO" altLang="nb-NO" sz="1846" kern="0" dirty="0">
                <a:solidFill>
                  <a:srgbClr val="0070C0"/>
                </a:solidFill>
              </a:rPr>
              <a:t>To spillere legger 50 kr hver i en pott. Spillerne kaster ett kronestykke flere ganger. Hvis det blir krone får spiller A ett poeng, hvis det blir mynt får spiller B ett poeng. Førstemann til 10 poeng vinner hele potten. Spillet må imidlertid avbrytes når spiller A har fått 8 poeng og spiller B har fått 7 poeng. Hvordan skal de dele potten? </a:t>
            </a:r>
          </a:p>
          <a:p>
            <a:pPr algn="l" eaLnBrk="1" hangingPunct="1">
              <a:defRPr/>
            </a:pPr>
            <a:endParaRPr lang="nb-NO" altLang="nb-NO" sz="1846" kern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8" grpId="0"/>
      <p:bldP spid="37900" grpId="0"/>
      <p:bldP spid="37901" grpId="0"/>
      <p:bldP spid="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18" descr="bill-of-mortality-modifisert">
            <a:extLst>
              <a:ext uri="{FF2B5EF4-FFF2-40B4-BE49-F238E27FC236}">
                <a16:creationId xmlns:a16="http://schemas.microsoft.com/office/drawing/2014/main" id="{2D9F09B0-0010-3587-5214-B6BF537059A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60700" y="260350"/>
            <a:ext cx="5832475" cy="1187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4" name="Picture 20" descr="bill-of-mortality-modifisert2">
            <a:extLst>
              <a:ext uri="{FF2B5EF4-FFF2-40B4-BE49-F238E27FC236}">
                <a16:creationId xmlns:a16="http://schemas.microsoft.com/office/drawing/2014/main" id="{78AEB3FA-820B-68DD-A51C-EE91D81D4E6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16238" y="1557338"/>
            <a:ext cx="6227762" cy="4470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65" name="Text Box 23">
            <a:extLst>
              <a:ext uri="{FF2B5EF4-FFF2-40B4-BE49-F238E27FC236}">
                <a16:creationId xmlns:a16="http://schemas.microsoft.com/office/drawing/2014/main" id="{E68145BB-58CB-A89F-227E-59456CF87C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6310" y="6137276"/>
            <a:ext cx="439261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nb-NO" sz="1400" dirty="0"/>
              <a:t>(</a:t>
            </a:r>
            <a:r>
              <a:rPr lang="en-US" altLang="nb-NO" sz="1400" dirty="0" err="1"/>
              <a:t>www.york.ac.uk</a:t>
            </a:r>
            <a:r>
              <a:rPr lang="en-US" altLang="nb-NO" sz="1400" dirty="0"/>
              <a:t>/depts/</a:t>
            </a:r>
            <a:r>
              <a:rPr lang="en-US" altLang="nb-NO" sz="1400" dirty="0" err="1"/>
              <a:t>maths</a:t>
            </a:r>
            <a:r>
              <a:rPr lang="en-US" altLang="nb-NO" sz="1400" dirty="0"/>
              <a:t>/</a:t>
            </a:r>
            <a:r>
              <a:rPr lang="en-US" altLang="nb-NO" sz="1400" dirty="0" err="1"/>
              <a:t>histstat</a:t>
            </a:r>
            <a:r>
              <a:rPr lang="en-US" altLang="nb-NO" sz="1400" dirty="0"/>
              <a:t>)</a:t>
            </a:r>
          </a:p>
        </p:txBody>
      </p:sp>
      <p:sp>
        <p:nvSpPr>
          <p:cNvPr id="30724" name="Rectangle 24">
            <a:extLst>
              <a:ext uri="{FF2B5EF4-FFF2-40B4-BE49-F238E27FC236}">
                <a16:creationId xmlns:a16="http://schemas.microsoft.com/office/drawing/2014/main" id="{C204A750-65ED-8855-67BE-31BDE04E05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476250"/>
            <a:ext cx="2592388" cy="5832475"/>
          </a:xfrm>
          <a:noFill/>
        </p:spPr>
        <p:txBody>
          <a:bodyPr/>
          <a:lstStyle/>
          <a:p>
            <a:pPr algn="l" eaLnBrk="1" hangingPunct="1"/>
            <a:r>
              <a:rPr lang="nb-NO" altLang="nb-NO" sz="2400" dirty="0"/>
              <a:t>Etter hvert rettet interessen seg også mot andre områder enn spill. Blant annet ble livsforsikring vanligere blant de velstående på 1700-tallet. Og da måtte en kunne beregne overlevelses-sannsynligheter med utgangs-punkt i empiriske data.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1">
            <a:extLst>
              <a:ext uri="{FF2B5EF4-FFF2-40B4-BE49-F238E27FC236}">
                <a16:creationId xmlns:a16="http://schemas.microsoft.com/office/drawing/2014/main" id="{CC551673-104F-8650-23EB-420D129840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83594"/>
            <a:ext cx="9144000" cy="406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0" name="Rectangle 2">
            <a:extLst>
              <a:ext uri="{FF2B5EF4-FFF2-40B4-BE49-F238E27FC236}">
                <a16:creationId xmlns:a16="http://schemas.microsoft.com/office/drawing/2014/main" id="{3F90DAAB-BBB9-1EE5-E32A-DCA89E2A9D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313" y="6265863"/>
            <a:ext cx="78311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NO" sz="1400">
                <a:hlinkClick r:id="rId3"/>
              </a:rPr>
              <a:t>https://www.dataceutics.com/blog/2018/4/27/a-passionate-statistician-florence-nightingale</a:t>
            </a:r>
            <a:r>
              <a:rPr lang="nb-NO" altLang="en-NO" sz="1400"/>
              <a:t> (ill.)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NO" sz="1400"/>
              <a:t>https://www.sciencemuseum.org.uk/objects-and-stories/florence-nightingale-pioneer-statistician</a:t>
            </a:r>
          </a:p>
        </p:txBody>
      </p:sp>
      <p:sp>
        <p:nvSpPr>
          <p:cNvPr id="32771" name="TextBox 3">
            <a:extLst>
              <a:ext uri="{FF2B5EF4-FFF2-40B4-BE49-F238E27FC236}">
                <a16:creationId xmlns:a16="http://schemas.microsoft.com/office/drawing/2014/main" id="{44654EE1-BC34-692C-E6BE-3CEF3F2059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330200"/>
            <a:ext cx="8729663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NO" sz="2000"/>
              <a:t>En av de første som systematisk samlet inn store mengder data og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NO" sz="2000"/>
              <a:t>visualiserte dem med revolusjonerende grafikk, var Florence Nightingale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NO" sz="2000"/>
              <a:t>(1820– 1910). Dette startet hun med under Krimkrigen midt på 1800-tallet.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NO" sz="2000"/>
              <a:t>Hun brukte statistiske metoder for å vise at det var nødvendig å endre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NO" sz="2000"/>
              <a:t>medisinske rutiner, og regnes som en pioner innen dataanalyse.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700" name="Rectangle 12">
            <a:extLst>
              <a:ext uri="{FF2B5EF4-FFF2-40B4-BE49-F238E27FC236}">
                <a16:creationId xmlns:a16="http://schemas.microsoft.com/office/drawing/2014/main" id="{685F52F0-75DC-20C4-200B-376CE92158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4692650"/>
            <a:ext cx="8424863" cy="186055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130000"/>
              </a:spcBef>
              <a:defRPr/>
            </a:pPr>
            <a:br>
              <a:rPr lang="nb-NO" altLang="nb-NO" sz="2585">
                <a:solidFill>
                  <a:schemeClr val="tx1"/>
                </a:solidFill>
              </a:rPr>
            </a:br>
            <a:endParaRPr lang="en-US" altLang="nb-NO" sz="2585">
              <a:solidFill>
                <a:schemeClr val="tx1"/>
              </a:solidFill>
            </a:endParaRPr>
          </a:p>
        </p:txBody>
      </p:sp>
      <p:sp>
        <p:nvSpPr>
          <p:cNvPr id="242698" name="Text Box 10">
            <a:extLst>
              <a:ext uri="{FF2B5EF4-FFF2-40B4-BE49-F238E27FC236}">
                <a16:creationId xmlns:a16="http://schemas.microsoft.com/office/drawing/2014/main" id="{60FE227F-D4EF-D6B0-61B9-A67855E440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19100"/>
            <a:ext cx="7705725" cy="600831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nb-NO" altLang="nb-NO" sz="2400" dirty="0"/>
              <a:t>I dag brukes sannsynlighetsregning og statistiske modeller og metoder for stokastiske forsøk på en rekke områder, for eksempel innen:</a:t>
            </a:r>
          </a:p>
          <a:p>
            <a:pPr marL="422041" indent="-422041" eaLnBrk="1" hangingPunct="1">
              <a:spcBef>
                <a:spcPts val="1108"/>
              </a:spcBef>
              <a:buFont typeface="Arial" panose="020B0604020202020204" pitchFamily="34" charset="0"/>
              <a:buChar char="•"/>
              <a:defRPr/>
            </a:pPr>
            <a:r>
              <a:rPr lang="nb-NO" altLang="nb-NO" sz="2215" dirty="0"/>
              <a:t>Forsikring og finans, </a:t>
            </a:r>
            <a:r>
              <a:rPr lang="nb-NO" altLang="nb-NO" sz="2215" dirty="0" err="1"/>
              <a:t>analytics</a:t>
            </a:r>
            <a:endParaRPr lang="nb-NO" altLang="nb-NO" sz="2215" dirty="0"/>
          </a:p>
          <a:p>
            <a:pPr marL="422041" indent="-422041" eaLnBrk="1" hangingPunct="1">
              <a:spcBef>
                <a:spcPct val="15000"/>
              </a:spcBef>
              <a:buFont typeface="Arial" panose="020B0604020202020204" pitchFamily="34" charset="0"/>
              <a:buChar char="•"/>
              <a:defRPr/>
            </a:pPr>
            <a:r>
              <a:rPr lang="nb-NO" altLang="nb-NO" sz="2215" dirty="0"/>
              <a:t>Medisin og genetikk  </a:t>
            </a:r>
          </a:p>
          <a:p>
            <a:pPr marL="422041" indent="-422041" eaLnBrk="1" hangingPunct="1">
              <a:spcBef>
                <a:spcPct val="15000"/>
              </a:spcBef>
              <a:buFont typeface="Arial" panose="020B0604020202020204" pitchFamily="34" charset="0"/>
              <a:buChar char="•"/>
              <a:defRPr/>
            </a:pPr>
            <a:r>
              <a:rPr lang="nb-NO" altLang="nb-NO" sz="2215" dirty="0"/>
              <a:t>Klima-studier</a:t>
            </a:r>
          </a:p>
          <a:p>
            <a:pPr marL="422041" indent="-422041" eaLnBrk="1" hangingPunct="1">
              <a:spcBef>
                <a:spcPct val="15000"/>
              </a:spcBef>
              <a:buFont typeface="Arial" panose="020B0604020202020204" pitchFamily="34" charset="0"/>
              <a:buChar char="•"/>
              <a:defRPr/>
            </a:pPr>
            <a:r>
              <a:rPr lang="nb-NO" altLang="nb-NO" sz="2215" dirty="0"/>
              <a:t>Industri, utvikling</a:t>
            </a:r>
          </a:p>
          <a:p>
            <a:pPr marL="422041" indent="-422041" eaLnBrk="1" hangingPunct="1">
              <a:spcBef>
                <a:spcPct val="15000"/>
              </a:spcBef>
              <a:buFont typeface="Arial" panose="020B0604020202020204" pitchFamily="34" charset="0"/>
              <a:buChar char="•"/>
              <a:defRPr/>
            </a:pPr>
            <a:r>
              <a:rPr lang="nb-NO" altLang="nb-NO" sz="2215" dirty="0"/>
              <a:t>Forskning, på alle fakulteter</a:t>
            </a:r>
          </a:p>
          <a:p>
            <a:pPr marL="422041" indent="-422041" eaLnBrk="1" hangingPunct="1">
              <a:spcBef>
                <a:spcPct val="15000"/>
              </a:spcBef>
              <a:buFont typeface="Arial" panose="020B0604020202020204" pitchFamily="34" charset="0"/>
              <a:buChar char="•"/>
              <a:defRPr/>
            </a:pPr>
            <a:r>
              <a:rPr lang="nb-NO" altLang="nb-NO" sz="2215" dirty="0"/>
              <a:t>Analyse av kundedatabaser (og fra mobil, bank, klikkedata) og anbefalings-systemer</a:t>
            </a:r>
          </a:p>
          <a:p>
            <a:pPr marL="422041" indent="-422041" eaLnBrk="1" hangingPunct="1">
              <a:spcBef>
                <a:spcPct val="15000"/>
              </a:spcBef>
              <a:buFont typeface="Arial" panose="020B0604020202020204" pitchFamily="34" charset="0"/>
              <a:buChar char="•"/>
              <a:defRPr/>
            </a:pPr>
            <a:r>
              <a:rPr lang="nb-NO" altLang="nb-NO" sz="2215" dirty="0"/>
              <a:t>Web-applikasjoner (Google, </a:t>
            </a:r>
            <a:r>
              <a:rPr lang="nb-NO" altLang="nb-NO" sz="2215" dirty="0" err="1"/>
              <a:t>Facebook</a:t>
            </a:r>
            <a:r>
              <a:rPr lang="nb-NO" altLang="nb-NO" sz="2215" dirty="0"/>
              <a:t>)</a:t>
            </a:r>
          </a:p>
          <a:p>
            <a:pPr marL="422041" indent="-422041" eaLnBrk="1" hangingPunct="1">
              <a:spcBef>
                <a:spcPct val="15000"/>
              </a:spcBef>
              <a:buFont typeface="Arial" panose="020B0604020202020204" pitchFamily="34" charset="0"/>
              <a:buChar char="•"/>
              <a:defRPr/>
            </a:pPr>
            <a:r>
              <a:rPr lang="nb-NO" altLang="nb-NO" sz="2215" dirty="0"/>
              <a:t>Kunstig intelligens, store språkmodeller</a:t>
            </a:r>
          </a:p>
          <a:p>
            <a:pPr marL="422041" indent="-422041" eaLnBrk="1" hangingPunct="1">
              <a:spcBef>
                <a:spcPct val="15000"/>
              </a:spcBef>
              <a:buFont typeface="Arial" panose="020B0604020202020204" pitchFamily="34" charset="0"/>
              <a:buChar char="•"/>
              <a:defRPr/>
            </a:pPr>
            <a:r>
              <a:rPr lang="nb-NO" altLang="nb-NO" sz="2215" dirty="0"/>
              <a:t>++</a:t>
            </a:r>
          </a:p>
          <a:p>
            <a:pPr marL="422041" indent="-422041" eaLnBrk="1" hangingPunct="1">
              <a:spcBef>
                <a:spcPct val="15000"/>
              </a:spcBef>
              <a:buFont typeface="Arial" panose="020B0604020202020204" pitchFamily="34" charset="0"/>
              <a:buChar char="•"/>
              <a:defRPr/>
            </a:pPr>
            <a:r>
              <a:rPr lang="nb-NO" altLang="nb-NO" sz="2215" dirty="0"/>
              <a:t>Tabelldata, bilder, video, tekst, lyd, ...</a:t>
            </a:r>
          </a:p>
          <a:p>
            <a:pPr eaLnBrk="1" hangingPunct="1">
              <a:spcBef>
                <a:spcPct val="15000"/>
              </a:spcBef>
              <a:defRPr/>
            </a:pPr>
            <a:r>
              <a:rPr lang="nb-NO" altLang="nb-NO" sz="2585" dirty="0"/>
              <a:t>Data Science, Statistikk, Maskinlæring</a:t>
            </a:r>
          </a:p>
        </p:txBody>
      </p:sp>
      <p:pic>
        <p:nvPicPr>
          <p:cNvPr id="1028" name="Picture 4" descr="Artificial Intelligence New">
            <a:extLst>
              <a:ext uri="{FF2B5EF4-FFF2-40B4-BE49-F238E27FC236}">
                <a16:creationId xmlns:a16="http://schemas.microsoft.com/office/drawing/2014/main" id="{3D138A6E-02B5-903F-8FEF-B733D0986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860" y="4724400"/>
            <a:ext cx="2540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FB91C79-5FC0-D96C-151D-BB852EE8D7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536" y="1358136"/>
            <a:ext cx="2941916" cy="202363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Plassholder for lysbildenummer 5">
            <a:extLst>
              <a:ext uri="{FF2B5EF4-FFF2-40B4-BE49-F238E27FC236}">
                <a16:creationId xmlns:a16="http://schemas.microsoft.com/office/drawing/2014/main" id="{CBA1572E-96DB-E915-3897-8A5382D0B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97650" y="6151563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7DF8CC1-CA5D-A845-8A4D-AEE743EB53EF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nb-NO" sz="1400"/>
          </a:p>
        </p:txBody>
      </p:sp>
      <p:sp>
        <p:nvSpPr>
          <p:cNvPr id="242701" name="Rectangle 13">
            <a:extLst>
              <a:ext uri="{FF2B5EF4-FFF2-40B4-BE49-F238E27FC236}">
                <a16:creationId xmlns:a16="http://schemas.microsoft.com/office/drawing/2014/main" id="{D05C755A-4816-8ECF-36A8-44D6EBBCD1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225" y="1914494"/>
            <a:ext cx="8555038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30000"/>
              </a:spcBef>
              <a:buFontTx/>
              <a:buNone/>
            </a:pPr>
            <a:r>
              <a:rPr lang="nb-NO" altLang="nb-NO" sz="2400" dirty="0"/>
              <a:t>Vi vil også se litt på hvordan </a:t>
            </a:r>
            <a:r>
              <a:rPr lang="nb-NO" altLang="nb-NO" sz="2400" dirty="0">
                <a:solidFill>
                  <a:srgbClr val="FF0000"/>
                </a:solidFill>
              </a:rPr>
              <a:t>sannsynlighetsregningen</a:t>
            </a:r>
            <a:r>
              <a:rPr lang="nb-NO" altLang="nb-NO" sz="2400" dirty="0"/>
              <a:t> danner grunnlaget for </a:t>
            </a:r>
            <a:r>
              <a:rPr lang="nb-NO" altLang="nb-NO" sz="2400" dirty="0">
                <a:solidFill>
                  <a:srgbClr val="00B050"/>
                </a:solidFill>
              </a:rPr>
              <a:t>statistiske metoder.</a:t>
            </a:r>
            <a:endParaRPr lang="en-US" altLang="nb-NO" sz="2400" dirty="0"/>
          </a:p>
        </p:txBody>
      </p:sp>
      <p:sp>
        <p:nvSpPr>
          <p:cNvPr id="31747" name="Rectangle 5">
            <a:extLst>
              <a:ext uri="{FF2B5EF4-FFF2-40B4-BE49-F238E27FC236}">
                <a16:creationId xmlns:a16="http://schemas.microsoft.com/office/drawing/2014/main" id="{12515C9D-13FF-1793-650A-E58F54C4A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225" y="571303"/>
            <a:ext cx="8101012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30000"/>
              </a:spcBef>
              <a:buFontTx/>
              <a:buNone/>
            </a:pPr>
            <a:r>
              <a:rPr lang="nb-NO" altLang="nb-NO" sz="2400" dirty="0"/>
              <a:t>STK1100 er et basalt kurs som legger hovedvekten på grunnleggende </a:t>
            </a:r>
            <a:r>
              <a:rPr lang="nb-NO" altLang="nb-NO" sz="2400" dirty="0">
                <a:solidFill>
                  <a:srgbClr val="FF0000"/>
                </a:solidFill>
              </a:rPr>
              <a:t>sannsynlighetsregning</a:t>
            </a:r>
            <a:r>
              <a:rPr lang="nb-NO" altLang="nb-NO" sz="2400" dirty="0"/>
              <a:t> og </a:t>
            </a:r>
            <a:r>
              <a:rPr lang="nb-NO" altLang="nb-NO" sz="2400" dirty="0">
                <a:solidFill>
                  <a:srgbClr val="FF0000"/>
                </a:solidFill>
              </a:rPr>
              <a:t>statistisk modellering</a:t>
            </a:r>
            <a:r>
              <a:rPr lang="nb-NO" altLang="nb-NO" sz="2400" dirty="0"/>
              <a:t>. </a:t>
            </a:r>
            <a:endParaRPr lang="en-US" altLang="nb-NO" sz="2400" dirty="0">
              <a:solidFill>
                <a:srgbClr val="00B05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AF49F5-A6C8-2FCE-115A-4EF7709B5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2307" y="3374844"/>
            <a:ext cx="7080785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NO" sz="2400" dirty="0"/>
              <a:t>STK1110: Statistiske metoder og dataanalyse </a:t>
            </a:r>
          </a:p>
          <a:p>
            <a:pPr>
              <a:spcBef>
                <a:spcPct val="0"/>
              </a:spcBef>
              <a:buFontTx/>
              <a:buNone/>
            </a:pPr>
            <a:endParaRPr lang="nb-NO" altLang="en-NO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NO" sz="2400" dirty="0"/>
              <a:t>STK2100: Maskinlæring og statistiske metoder for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NO" sz="2400" dirty="0"/>
              <a:t>                 prediksjon &amp; klassifikasjon</a:t>
            </a:r>
          </a:p>
          <a:p>
            <a:pPr>
              <a:spcBef>
                <a:spcPct val="0"/>
              </a:spcBef>
              <a:buFontTx/>
              <a:buNone/>
            </a:pPr>
            <a:endParaRPr lang="nb-NO" altLang="en-NO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NO" sz="2400" dirty="0"/>
              <a:t>Og deretter en rekke påfølgende kurs!</a:t>
            </a:r>
          </a:p>
          <a:p>
            <a:pPr>
              <a:spcBef>
                <a:spcPct val="0"/>
              </a:spcBef>
              <a:buFontTx/>
              <a:buNone/>
            </a:pPr>
            <a:endParaRPr lang="nb-NO" altLang="en-NO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701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Plassholder for lysbildenummer 5">
            <a:extLst>
              <a:ext uri="{FF2B5EF4-FFF2-40B4-BE49-F238E27FC236}">
                <a16:creationId xmlns:a16="http://schemas.microsoft.com/office/drawing/2014/main" id="{485E01CA-32F4-0095-8FEF-1584087DC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900F48E-68E3-964D-8423-53240D7EBCBD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nb-NO" sz="1400"/>
          </a:p>
        </p:txBody>
      </p:sp>
      <p:sp>
        <p:nvSpPr>
          <p:cNvPr id="33794" name="Rectangle 12">
            <a:extLst>
              <a:ext uri="{FF2B5EF4-FFF2-40B4-BE49-F238E27FC236}">
                <a16:creationId xmlns:a16="http://schemas.microsoft.com/office/drawing/2014/main" id="{D2A3975E-2121-20B0-F886-58AA48DCCF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4797425"/>
            <a:ext cx="8424863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30000"/>
              </a:spcBef>
              <a:buFontTx/>
              <a:buNone/>
            </a:pPr>
            <a:br>
              <a:rPr lang="nb-NO" altLang="nb-NO" sz="2800"/>
            </a:br>
            <a:endParaRPr lang="en-US" altLang="nb-NO" sz="2800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1A716431-E89B-933D-E96C-39B4F72CB1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655638"/>
            <a:ext cx="8097838" cy="115252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1200"/>
              </a:spcBef>
              <a:buFontTx/>
              <a:buNone/>
              <a:defRPr/>
            </a:pPr>
            <a:r>
              <a:rPr lang="nb-NO" altLang="nb-NO" sz="2400" dirty="0"/>
              <a:t>Hovedtrekk i pensum i STK1100 </a:t>
            </a:r>
          </a:p>
          <a:p>
            <a:pPr eaLnBrk="1" hangingPunct="1">
              <a:spcBef>
                <a:spcPts val="0"/>
              </a:spcBef>
              <a:buFontTx/>
              <a:buNone/>
              <a:defRPr/>
            </a:pPr>
            <a:r>
              <a:rPr lang="nb-NO" altLang="nb-NO" sz="2400" dirty="0"/>
              <a:t>(fra læreboka til </a:t>
            </a:r>
            <a:r>
              <a:rPr lang="nb-NO" altLang="nb-NO" sz="2400" dirty="0" err="1"/>
              <a:t>Devore</a:t>
            </a:r>
            <a:r>
              <a:rPr lang="nb-NO" altLang="nb-NO" sz="2400" dirty="0"/>
              <a:t>, </a:t>
            </a:r>
            <a:r>
              <a:rPr lang="nb-NO" altLang="nb-NO" sz="2400" dirty="0" err="1"/>
              <a:t>Berk</a:t>
            </a:r>
            <a:r>
              <a:rPr lang="nb-NO" altLang="nb-NO" sz="2400" dirty="0"/>
              <a:t> &amp; Carlton):</a:t>
            </a:r>
          </a:p>
          <a:p>
            <a:pPr eaLnBrk="1" hangingPunct="1">
              <a:spcBef>
                <a:spcPts val="0"/>
              </a:spcBef>
              <a:buFontTx/>
              <a:buNone/>
              <a:defRPr/>
            </a:pPr>
            <a:endParaRPr lang="nb-NO" altLang="nb-NO" sz="2400" dirty="0"/>
          </a:p>
          <a:p>
            <a:pPr marL="457200" indent="-457200" eaLnBrk="1" hangingPunct="1">
              <a:spcBef>
                <a:spcPts val="1200"/>
              </a:spcBef>
              <a:defRPr/>
            </a:pPr>
            <a:r>
              <a:rPr lang="nb-NO" altLang="nb-NO" sz="2400" dirty="0">
                <a:solidFill>
                  <a:srgbClr val="0070C0"/>
                </a:solidFill>
              </a:rPr>
              <a:t>Kapittel 1: Beskrivende statistikk (tas ved behov)</a:t>
            </a:r>
          </a:p>
          <a:p>
            <a:pPr marL="457200" indent="-457200" eaLnBrk="1" hangingPunct="1">
              <a:spcBef>
                <a:spcPts val="1200"/>
              </a:spcBef>
              <a:defRPr/>
            </a:pPr>
            <a:r>
              <a:rPr lang="nb-NO" altLang="nb-NO" sz="2400" dirty="0">
                <a:solidFill>
                  <a:srgbClr val="FF0000"/>
                </a:solidFill>
              </a:rPr>
              <a:t>Kapittel 2: Grunnleggende sannsynlighetsregning                        (mye repetisjon fra Matematikk R1)</a:t>
            </a:r>
          </a:p>
          <a:p>
            <a:pPr marL="457200" indent="-457200" eaLnBrk="1" hangingPunct="1">
              <a:spcBef>
                <a:spcPts val="1200"/>
              </a:spcBef>
              <a:defRPr/>
            </a:pPr>
            <a:r>
              <a:rPr lang="nb-NO" altLang="nb-NO" sz="2400" dirty="0">
                <a:solidFill>
                  <a:srgbClr val="FF0000"/>
                </a:solidFill>
              </a:rPr>
              <a:t>Kapitlene 3-6: Diskrete og kontinuerlige stokastiske  variabler. Sannsynlighetsfordelinger, forventning, varians, store talls lov, sentralgrensesetningen, m.m.</a:t>
            </a:r>
          </a:p>
          <a:p>
            <a:pPr marL="457200" indent="-457200" eaLnBrk="1" hangingPunct="1">
              <a:spcBef>
                <a:spcPts val="1200"/>
              </a:spcBef>
              <a:defRPr/>
            </a:pPr>
            <a:r>
              <a:rPr lang="nb-NO" altLang="nb-NO" sz="2400" dirty="0">
                <a:solidFill>
                  <a:srgbClr val="00B050"/>
                </a:solidFill>
              </a:rPr>
              <a:t>Kapitlene 7 og 8: Litt om statistiske metoder                      (estimering og konfidensintervall) </a:t>
            </a:r>
          </a:p>
          <a:p>
            <a:pPr marL="457200" indent="-457200" eaLnBrk="1" hangingPunct="1">
              <a:spcBef>
                <a:spcPts val="1200"/>
              </a:spcBef>
              <a:defRPr/>
            </a:pPr>
            <a:r>
              <a:rPr lang="nb-NO" altLang="nb-NO" sz="2400" dirty="0">
                <a:solidFill>
                  <a:srgbClr val="00B050"/>
                </a:solidFill>
              </a:rPr>
              <a:t>Kapittel 12: Mer om statistiske metoder (regresjon)</a:t>
            </a:r>
          </a:p>
          <a:p>
            <a:pPr eaLnBrk="1" hangingPunct="1">
              <a:spcBef>
                <a:spcPts val="1200"/>
              </a:spcBef>
              <a:buFontTx/>
              <a:buNone/>
              <a:defRPr/>
            </a:pPr>
            <a:endParaRPr lang="en-US" altLang="nb-NO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A5EF68-F81B-2F5E-6FF2-F57FE5A6B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147A3B-C965-624F-8264-B5AC974EDCBD}" type="slidenum">
              <a:rPr lang="en-US" altLang="nb-NO" smtClean="0"/>
              <a:pPr>
                <a:defRPr/>
              </a:pPr>
              <a:t>12</a:t>
            </a:fld>
            <a:endParaRPr lang="en-US" altLang="nb-NO"/>
          </a:p>
        </p:txBody>
      </p:sp>
      <p:pic>
        <p:nvPicPr>
          <p:cNvPr id="5" name="Picture 2" descr="Støpe grunnmur / ringmur med komplette ringmursystemer">
            <a:extLst>
              <a:ext uri="{FF2B5EF4-FFF2-40B4-BE49-F238E27FC236}">
                <a16:creationId xmlns:a16="http://schemas.microsoft.com/office/drawing/2014/main" id="{841C0ADF-A47F-7461-858C-06B831D3D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27" y="1721587"/>
            <a:ext cx="6983746" cy="392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327C7C-DB6E-7E69-023C-DE93CF00A238}"/>
              </a:ext>
            </a:extLst>
          </p:cNvPr>
          <p:cNvSpPr txBox="1"/>
          <p:nvPr/>
        </p:nvSpPr>
        <p:spPr>
          <a:xfrm>
            <a:off x="2972235" y="746391"/>
            <a:ext cx="31995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2400" dirty="0"/>
              <a:t>STK1100 = grunnmur!</a:t>
            </a:r>
          </a:p>
        </p:txBody>
      </p:sp>
    </p:spTree>
    <p:extLst>
      <p:ext uri="{BB962C8B-B14F-4D97-AF65-F5344CB8AC3E}">
        <p14:creationId xmlns:p14="http://schemas.microsoft.com/office/powerpoint/2010/main" val="3943951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>
            <a:extLst>
              <a:ext uri="{FF2B5EF4-FFF2-40B4-BE49-F238E27FC236}">
                <a16:creationId xmlns:a16="http://schemas.microsoft.com/office/drawing/2014/main" id="{F1899A21-CF63-0350-1548-FB4EF1365C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331913" y="304800"/>
            <a:ext cx="8229601" cy="1143000"/>
          </a:xfrm>
        </p:spPr>
        <p:txBody>
          <a:bodyPr/>
          <a:lstStyle/>
          <a:p>
            <a:pPr eaLnBrk="1" hangingPunct="1"/>
            <a:r>
              <a:rPr lang="nb-NO" altLang="nb-NO" sz="3200" b="1">
                <a:solidFill>
                  <a:srgbClr val="000099"/>
                </a:solidFill>
              </a:rPr>
              <a:t>Utfall og utfallsrom</a:t>
            </a:r>
            <a:endParaRPr lang="nb-NO" altLang="nb-NO" sz="3200">
              <a:solidFill>
                <a:srgbClr val="000099"/>
              </a:solidFill>
            </a:endParaRPr>
          </a:p>
        </p:txBody>
      </p:sp>
      <p:sp>
        <p:nvSpPr>
          <p:cNvPr id="32777" name="Rectangle 9">
            <a:extLst>
              <a:ext uri="{FF2B5EF4-FFF2-40B4-BE49-F238E27FC236}">
                <a16:creationId xmlns:a16="http://schemas.microsoft.com/office/drawing/2014/main" id="{E97C253E-01D5-DEA5-B39E-3856D9D5EB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050" y="1192213"/>
            <a:ext cx="7581900" cy="149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dirty="0"/>
              <a:t>Generelt er resultatet av et stokastisk forsøk </a:t>
            </a:r>
            <a:r>
              <a:rPr lang="nb-NO" altLang="nb-NO" sz="2400" i="1" dirty="0"/>
              <a:t>ikke</a:t>
            </a:r>
            <a:r>
              <a:rPr lang="nb-NO" altLang="nb-NO" sz="2400" dirty="0"/>
              <a:t> gitt på forhånd. Men vi kan angi de mulige resultatene, eller </a:t>
            </a:r>
            <a:r>
              <a:rPr lang="nb-NO" altLang="nb-NO" sz="2400" i="1" dirty="0">
                <a:solidFill>
                  <a:srgbClr val="CC0000"/>
                </a:solidFill>
              </a:rPr>
              <a:t>utfallene</a:t>
            </a:r>
            <a:r>
              <a:rPr lang="nb-NO" altLang="nb-NO" sz="2400" dirty="0"/>
              <a:t> for forsøket.</a:t>
            </a:r>
          </a:p>
        </p:txBody>
      </p:sp>
      <p:sp>
        <p:nvSpPr>
          <p:cNvPr id="32778" name="Rectangle 10">
            <a:extLst>
              <a:ext uri="{FF2B5EF4-FFF2-40B4-BE49-F238E27FC236}">
                <a16:creationId xmlns:a16="http://schemas.microsoft.com/office/drawing/2014/main" id="{13D6DC0C-8C17-1C4A-6DFB-2B1E442AAF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957513"/>
            <a:ext cx="8229600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dirty="0"/>
              <a:t>Mengden av alle utfall kaller vi </a:t>
            </a:r>
            <a:r>
              <a:rPr lang="nb-NO" altLang="nb-NO" sz="2400" i="1" dirty="0">
                <a:solidFill>
                  <a:srgbClr val="CC0000"/>
                </a:solidFill>
              </a:rPr>
              <a:t>utfallsrommet     . </a:t>
            </a:r>
            <a:endParaRPr lang="nb-NO" altLang="nb-NO" sz="2400" dirty="0">
              <a:latin typeface="MT Symbol" pitchFamily="82" charset="2"/>
            </a:endParaRPr>
          </a:p>
        </p:txBody>
      </p:sp>
      <p:sp>
        <p:nvSpPr>
          <p:cNvPr id="34820" name="Rectangle 11">
            <a:extLst>
              <a:ext uri="{FF2B5EF4-FFF2-40B4-BE49-F238E27FC236}">
                <a16:creationId xmlns:a16="http://schemas.microsoft.com/office/drawing/2014/main" id="{30D26C68-8AB3-1B6A-53D0-C6B84C066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2374900"/>
            <a:ext cx="3529012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800" u="sng"/>
          </a:p>
        </p:txBody>
      </p:sp>
      <p:sp>
        <p:nvSpPr>
          <p:cNvPr id="32781" name="Rectangle 13">
            <a:extLst>
              <a:ext uri="{FF2B5EF4-FFF2-40B4-BE49-F238E27FC236}">
                <a16:creationId xmlns:a16="http://schemas.microsoft.com/office/drawing/2014/main" id="{338EDA02-19A8-C1D3-576F-71D4C7303A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763" y="5300663"/>
            <a:ext cx="7416800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dirty="0"/>
              <a:t>Utfallsrommet er</a:t>
            </a:r>
            <a:r>
              <a:rPr lang="nb-NO" altLang="nb-NO" sz="2800" dirty="0"/>
              <a:t>                             </a:t>
            </a:r>
            <a:r>
              <a:rPr lang="nb-NO" altLang="nb-NO" sz="2400" dirty="0"/>
              <a:t>.</a:t>
            </a:r>
            <a:r>
              <a:rPr lang="nb-NO" altLang="nb-NO" sz="2800" dirty="0"/>
              <a:t> </a:t>
            </a:r>
          </a:p>
        </p:txBody>
      </p:sp>
      <p:sp>
        <p:nvSpPr>
          <p:cNvPr id="32783" name="Rectangle 15">
            <a:extLst>
              <a:ext uri="{FF2B5EF4-FFF2-40B4-BE49-F238E27FC236}">
                <a16:creationId xmlns:a16="http://schemas.microsoft.com/office/drawing/2014/main" id="{59CCBAEF-39B7-0EB3-AB11-5BDBF99521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763" y="3933825"/>
            <a:ext cx="7272337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dirty="0">
                <a:solidFill>
                  <a:srgbClr val="008000"/>
                </a:solidFill>
              </a:rPr>
              <a:t>Eksempel 1:</a:t>
            </a:r>
            <a:r>
              <a:rPr lang="nb-NO" altLang="nb-NO" sz="2400" dirty="0"/>
              <a:t> Når vi kaster en terning vet vi </a:t>
            </a:r>
            <a:r>
              <a:rPr lang="nb-NO" altLang="nb-NO" sz="2400" i="1" dirty="0"/>
              <a:t>ikke</a:t>
            </a:r>
            <a:r>
              <a:rPr lang="nb-NO" altLang="nb-NO" sz="2400" dirty="0"/>
              <a:t> hvor mange øyne vi vil få. Men vi vet at antall øyne vil bli 1, 2, 3, 4, 5 eller 6.</a:t>
            </a:r>
          </a:p>
        </p:txBody>
      </p:sp>
      <p:graphicFrame>
        <p:nvGraphicFramePr>
          <p:cNvPr id="32789" name="Object 21">
            <a:extLst>
              <a:ext uri="{FF2B5EF4-FFF2-40B4-BE49-F238E27FC236}">
                <a16:creationId xmlns:a16="http://schemas.microsoft.com/office/drawing/2014/main" id="{B53A6B0A-7B22-CF7C-8828-05B16F170C11}"/>
              </a:ext>
            </a:extLst>
          </p:cNvPr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49443812"/>
              </p:ext>
            </p:extLst>
          </p:nvPr>
        </p:nvGraphicFramePr>
        <p:xfrm>
          <a:off x="6897688" y="2979737"/>
          <a:ext cx="371475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213100" imgH="4102100" progId="Equation.DSMT4">
                  <p:embed/>
                </p:oleObj>
              </mc:Choice>
              <mc:Fallback>
                <p:oleObj name="Equation" r:id="rId3" imgW="3213100" imgH="410210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97688" y="2979737"/>
                        <a:ext cx="371475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91" name="Object 23">
            <a:extLst>
              <a:ext uri="{FF2B5EF4-FFF2-40B4-BE49-F238E27FC236}">
                <a16:creationId xmlns:a16="http://schemas.microsoft.com/office/drawing/2014/main" id="{ABB66AE6-D98E-2BE3-EA8D-2B24D16BD2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4890869"/>
              </p:ext>
            </p:extLst>
          </p:nvPr>
        </p:nvGraphicFramePr>
        <p:xfrm>
          <a:off x="3130550" y="5356336"/>
          <a:ext cx="2882900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4866600" imgH="4686300" progId="Equation.DSMT4">
                  <p:embed/>
                </p:oleObj>
              </mc:Choice>
              <mc:Fallback>
                <p:oleObj name="Equation" r:id="rId5" imgW="24866600" imgH="468630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0550" y="5356336"/>
                        <a:ext cx="2882900" cy="541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3" descr="terning4">
            <a:extLst>
              <a:ext uri="{FF2B5EF4-FFF2-40B4-BE49-F238E27FC236}">
                <a16:creationId xmlns:a16="http://schemas.microsoft.com/office/drawing/2014/main" id="{66A0AE68-7368-6DBB-9BE9-7BCF6366C406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4548189"/>
            <a:ext cx="517525" cy="47783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7" grpId="0" autoUpdateAnimBg="0"/>
      <p:bldP spid="32778" grpId="0" autoUpdateAnimBg="0"/>
      <p:bldP spid="32781" grpId="0" autoUpdateAnimBg="0"/>
      <p:bldP spid="32783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31" name="Text Box 47">
            <a:extLst>
              <a:ext uri="{FF2B5EF4-FFF2-40B4-BE49-F238E27FC236}">
                <a16:creationId xmlns:a16="http://schemas.microsoft.com/office/drawing/2014/main" id="{713A0BCC-099C-0AE8-A0CC-9E157D329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5291138"/>
            <a:ext cx="619283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80000"/>
              </a:spcBef>
              <a:buFontTx/>
              <a:buNone/>
            </a:pPr>
            <a:r>
              <a:rPr lang="nb-NO" altLang="nb-NO" sz="2400" dirty="0"/>
              <a:t>Utfallsrommet er er intervall på tallinja, for eksempel                    . </a:t>
            </a:r>
            <a:endParaRPr lang="en-US" altLang="nb-NO" sz="2400" dirty="0"/>
          </a:p>
        </p:txBody>
      </p:sp>
      <p:sp>
        <p:nvSpPr>
          <p:cNvPr id="36866" name="Rectangle 6">
            <a:extLst>
              <a:ext uri="{FF2B5EF4-FFF2-40B4-BE49-F238E27FC236}">
                <a16:creationId xmlns:a16="http://schemas.microsoft.com/office/drawing/2014/main" id="{970169C0-3B65-032C-D153-7EA238529A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4005263"/>
            <a:ext cx="3529012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800" u="sng"/>
          </a:p>
        </p:txBody>
      </p:sp>
      <p:sp>
        <p:nvSpPr>
          <p:cNvPr id="93217" name="Text Box 33">
            <a:extLst>
              <a:ext uri="{FF2B5EF4-FFF2-40B4-BE49-F238E27FC236}">
                <a16:creationId xmlns:a16="http://schemas.microsoft.com/office/drawing/2014/main" id="{73CB770E-6BAC-F188-807C-BB737EA8A5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263525"/>
            <a:ext cx="69119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80000"/>
              </a:spcBef>
              <a:buFontTx/>
              <a:buNone/>
            </a:pPr>
            <a:r>
              <a:rPr lang="nb-NO" altLang="nb-NO" sz="2400" dirty="0">
                <a:solidFill>
                  <a:srgbClr val="008000"/>
                </a:solidFill>
              </a:rPr>
              <a:t>Eksempel 2:</a:t>
            </a:r>
            <a:r>
              <a:rPr lang="nb-NO" altLang="nb-NO" sz="2400" dirty="0"/>
              <a:t> Kast et kronestykke til første gang du får «mynt»: </a:t>
            </a:r>
            <a:endParaRPr lang="en-US" altLang="nb-NO" sz="2400" dirty="0"/>
          </a:p>
        </p:txBody>
      </p:sp>
      <p:graphicFrame>
        <p:nvGraphicFramePr>
          <p:cNvPr id="93218" name="Object 34">
            <a:extLst>
              <a:ext uri="{FF2B5EF4-FFF2-40B4-BE49-F238E27FC236}">
                <a16:creationId xmlns:a16="http://schemas.microsoft.com/office/drawing/2014/main" id="{146953DF-F196-ECD5-79EF-7749F3BB9119}"/>
              </a:ext>
            </a:extLst>
          </p:cNvPr>
          <p:cNvGraphicFramePr>
            <a:graphicFrameLocks noGrp="1" noChangeAspect="1"/>
          </p:cNvGraphicFramePr>
          <p:nvPr>
            <p:ph sz="half" idx="1"/>
          </p:nvPr>
        </p:nvGraphicFramePr>
        <p:xfrm>
          <a:off x="2865438" y="2398713"/>
          <a:ext cx="4786312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5935900" imgH="4686300" progId="Equation.DSMT4">
                  <p:embed/>
                </p:oleObj>
              </mc:Choice>
              <mc:Fallback>
                <p:oleObj name="Equation" r:id="rId3" imgW="45935900" imgH="4686300" progId="Equation.DSMT4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5438" y="2398713"/>
                        <a:ext cx="4786312" cy="487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220" name="Text Box 36">
            <a:extLst>
              <a:ext uri="{FF2B5EF4-FFF2-40B4-BE49-F238E27FC236}">
                <a16:creationId xmlns:a16="http://schemas.microsoft.com/office/drawing/2014/main" id="{8CF17DD1-4699-7F8F-A948-B68D1BB3D6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2349500"/>
            <a:ext cx="237648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80000"/>
              </a:spcBef>
              <a:buFontTx/>
              <a:buNone/>
            </a:pPr>
            <a:r>
              <a:rPr lang="nb-NO" altLang="nb-NO" sz="2400" dirty="0"/>
              <a:t>Utfallsrom:</a:t>
            </a:r>
            <a:endParaRPr lang="en-US" altLang="nb-NO" sz="2400" dirty="0"/>
          </a:p>
        </p:txBody>
      </p:sp>
      <p:sp>
        <p:nvSpPr>
          <p:cNvPr id="93221" name="Text Box 37">
            <a:extLst>
              <a:ext uri="{FF2B5EF4-FFF2-40B4-BE49-F238E27FC236}">
                <a16:creationId xmlns:a16="http://schemas.microsoft.com/office/drawing/2014/main" id="{D14D86D7-98C9-DD6A-5F71-E6D4806E5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362325"/>
            <a:ext cx="619283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80000"/>
              </a:spcBef>
              <a:buFontTx/>
              <a:buNone/>
            </a:pPr>
            <a:r>
              <a:rPr lang="nb-NO" altLang="nb-NO" sz="2400" dirty="0">
                <a:solidFill>
                  <a:srgbClr val="008000"/>
                </a:solidFill>
              </a:rPr>
              <a:t>Eksempel 3:</a:t>
            </a:r>
            <a:r>
              <a:rPr lang="nb-NO" altLang="nb-NO" sz="2400" dirty="0"/>
              <a:t> Registrer vekten til en      nyfødt jente. </a:t>
            </a:r>
            <a:endParaRPr lang="en-US" altLang="nb-NO" sz="2400" dirty="0"/>
          </a:p>
        </p:txBody>
      </p:sp>
      <p:graphicFrame>
        <p:nvGraphicFramePr>
          <p:cNvPr id="93229" name="Object 45">
            <a:extLst>
              <a:ext uri="{FF2B5EF4-FFF2-40B4-BE49-F238E27FC236}">
                <a16:creationId xmlns:a16="http://schemas.microsoft.com/office/drawing/2014/main" id="{41E8D359-50E9-F83B-F1A1-C3FFE7A223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7832475"/>
              </p:ext>
            </p:extLst>
          </p:nvPr>
        </p:nvGraphicFramePr>
        <p:xfrm>
          <a:off x="2197894" y="5648172"/>
          <a:ext cx="1582737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754100" imgH="4686300" progId="Equation.DSMT4">
                  <p:embed/>
                </p:oleObj>
              </mc:Choice>
              <mc:Fallback>
                <p:oleObj name="Equation" r:id="rId5" imgW="13754100" imgH="4686300" progId="Equation.DSMT4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7894" y="5648172"/>
                        <a:ext cx="1582737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230" name="Text Box 46">
            <a:extLst>
              <a:ext uri="{FF2B5EF4-FFF2-40B4-BE49-F238E27FC236}">
                <a16:creationId xmlns:a16="http://schemas.microsoft.com/office/drawing/2014/main" id="{A21DB112-FEA7-BCEB-42D9-B10740B41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283075"/>
            <a:ext cx="619283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80000"/>
              </a:spcBef>
              <a:buFontTx/>
              <a:buNone/>
            </a:pPr>
            <a:r>
              <a:rPr lang="nb-NO" altLang="nb-NO" sz="2400" dirty="0"/>
              <a:t>Kan ikke her liste opp alle mulige fødselsvekter. </a:t>
            </a:r>
            <a:endParaRPr lang="en-US" altLang="nb-NO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C2F845-437B-919D-CF87-A12C9D4617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1314450"/>
            <a:ext cx="846137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ABAEF06-895B-8784-6113-944D2F1E54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975" y="1314450"/>
            <a:ext cx="846138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34506C8-57FF-EBB4-CAD2-7996207723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52550"/>
            <a:ext cx="866775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425BC1-E80D-B330-4F21-9F4B9C04D36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955" y="3306139"/>
            <a:ext cx="2678239" cy="18964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231" grpId="0"/>
      <p:bldP spid="93217" grpId="0"/>
      <p:bldP spid="93220" grpId="0"/>
      <p:bldP spid="93221" grpId="0"/>
      <p:bldP spid="932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>
            <a:extLst>
              <a:ext uri="{FF2B5EF4-FFF2-40B4-BE49-F238E27FC236}">
                <a16:creationId xmlns:a16="http://schemas.microsoft.com/office/drawing/2014/main" id="{E0C0087A-BEC5-BE81-8523-9BD545E083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3313113"/>
            <a:ext cx="3529012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400" u="sng"/>
          </a:p>
        </p:txBody>
      </p:sp>
      <p:sp>
        <p:nvSpPr>
          <p:cNvPr id="99332" name="Rectangle 4">
            <a:extLst>
              <a:ext uri="{FF2B5EF4-FFF2-40B4-BE49-F238E27FC236}">
                <a16:creationId xmlns:a16="http://schemas.microsoft.com/office/drawing/2014/main" id="{78799B5E-22EE-630F-6F92-DA6462C21E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504825"/>
            <a:ext cx="7921625" cy="172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dirty="0"/>
              <a:t>I eksempel 1 er utfallsrommet </a:t>
            </a:r>
            <a:r>
              <a:rPr lang="nb-NO" altLang="nb-NO" sz="2400" i="1" dirty="0">
                <a:solidFill>
                  <a:srgbClr val="CC0000"/>
                </a:solidFill>
              </a:rPr>
              <a:t>endelig</a:t>
            </a:r>
            <a:r>
              <a:rPr lang="nb-NO" altLang="nb-NO" sz="2400" i="1" dirty="0"/>
              <a:t>, </a:t>
            </a:r>
            <a:r>
              <a:rPr lang="nb-NO" altLang="nb-NO" sz="2400" dirty="0"/>
              <a:t>mens det er </a:t>
            </a:r>
            <a:r>
              <a:rPr lang="nb-NO" altLang="nb-NO" sz="2400" i="1" dirty="0">
                <a:solidFill>
                  <a:srgbClr val="CC0000"/>
                </a:solidFill>
              </a:rPr>
              <a:t>tellbart uendelig </a:t>
            </a:r>
            <a:r>
              <a:rPr lang="nb-NO" altLang="nb-NO" sz="2400" dirty="0"/>
              <a:t>i eksempel 2.</a:t>
            </a:r>
            <a:br>
              <a:rPr lang="nb-NO" altLang="nb-NO" sz="2400" i="1" dirty="0">
                <a:solidFill>
                  <a:srgbClr val="CC0000"/>
                </a:solidFill>
              </a:rPr>
            </a:br>
            <a:endParaRPr lang="nb-NO" altLang="nb-NO" sz="2400" i="1" dirty="0">
              <a:solidFill>
                <a:srgbClr val="CC0000"/>
              </a:solidFill>
            </a:endParaRPr>
          </a:p>
        </p:txBody>
      </p:sp>
      <p:sp>
        <p:nvSpPr>
          <p:cNvPr id="99342" name="Rectangle 14">
            <a:extLst>
              <a:ext uri="{FF2B5EF4-FFF2-40B4-BE49-F238E27FC236}">
                <a16:creationId xmlns:a16="http://schemas.microsoft.com/office/drawing/2014/main" id="{3F74359C-434A-21AE-E3CB-C8F58945B3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3240088"/>
            <a:ext cx="7704137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/>
              <a:t>I eksempel 3 er utfallsrommet </a:t>
            </a:r>
            <a:r>
              <a:rPr lang="nb-NO" altLang="nb-NO" sz="2400" i="1">
                <a:solidFill>
                  <a:srgbClr val="CC0000"/>
                </a:solidFill>
              </a:rPr>
              <a:t>kontinuerlig</a:t>
            </a:r>
            <a:r>
              <a:rPr lang="nb-NO" altLang="nb-NO" sz="2400" i="1"/>
              <a:t>.</a:t>
            </a:r>
            <a:endParaRPr lang="nb-NO" altLang="nb-NO" sz="2400" i="1">
              <a:solidFill>
                <a:srgbClr val="CC0000"/>
              </a:solidFill>
            </a:endParaRPr>
          </a:p>
        </p:txBody>
      </p:sp>
      <p:sp>
        <p:nvSpPr>
          <p:cNvPr id="99343" name="Rectangle 15">
            <a:extLst>
              <a:ext uri="{FF2B5EF4-FFF2-40B4-BE49-F238E27FC236}">
                <a16:creationId xmlns:a16="http://schemas.microsoft.com/office/drawing/2014/main" id="{DC0C17B2-925E-BF6C-1EC3-4C0148438C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800225"/>
            <a:ext cx="7921625" cy="143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dirty="0"/>
              <a:t>En fellesbetegnelse for disse to situasjonene er at utfallsrommet er </a:t>
            </a:r>
            <a:r>
              <a:rPr lang="nb-NO" altLang="nb-NO" sz="2400" i="1" dirty="0">
                <a:solidFill>
                  <a:srgbClr val="CC0000"/>
                </a:solidFill>
              </a:rPr>
              <a:t>diskret</a:t>
            </a:r>
            <a:r>
              <a:rPr lang="nb-NO" altLang="nb-NO" sz="2400" i="1" dirty="0"/>
              <a:t>.</a:t>
            </a:r>
            <a:endParaRPr lang="nb-NO" altLang="nb-NO" sz="2400" i="1" dirty="0">
              <a:solidFill>
                <a:srgbClr val="CC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2" grpId="0" build="p" bldLvl="2" autoUpdateAnimBg="0"/>
      <p:bldP spid="99342" grpId="0" build="p" bldLvl="2" autoUpdateAnimBg="0"/>
      <p:bldP spid="99343" grpId="0" build="p" bldLvl="2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>
            <a:extLst>
              <a:ext uri="{FF2B5EF4-FFF2-40B4-BE49-F238E27FC236}">
                <a16:creationId xmlns:a16="http://schemas.microsoft.com/office/drawing/2014/main" id="{C960EFB8-7F1D-C06D-8FC9-34E08EAB5A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860425" y="263525"/>
            <a:ext cx="5832475" cy="1143000"/>
          </a:xfrm>
        </p:spPr>
        <p:txBody>
          <a:bodyPr/>
          <a:lstStyle/>
          <a:p>
            <a:pPr eaLnBrk="1" hangingPunct="1"/>
            <a:r>
              <a:rPr lang="nb-NO" altLang="nb-NO" sz="3200" b="1">
                <a:solidFill>
                  <a:srgbClr val="000099"/>
                </a:solidFill>
              </a:rPr>
              <a:t>Begivenheter </a:t>
            </a:r>
            <a:endParaRPr lang="nb-NO" altLang="nb-NO" sz="3200">
              <a:solidFill>
                <a:srgbClr val="000099"/>
              </a:solidFill>
            </a:endParaRPr>
          </a:p>
        </p:txBody>
      </p:sp>
      <p:sp>
        <p:nvSpPr>
          <p:cNvPr id="94213" name="Rectangle 5">
            <a:extLst>
              <a:ext uri="{FF2B5EF4-FFF2-40B4-BE49-F238E27FC236}">
                <a16:creationId xmlns:a16="http://schemas.microsoft.com/office/drawing/2014/main" id="{F9B5FCA0-780A-748C-CDCE-2AB696890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2782888"/>
            <a:ext cx="7561262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dirty="0"/>
              <a:t>Et resultat av et forsøk som svarer til ett eller flere utfall kaller vi en </a:t>
            </a:r>
            <a:r>
              <a:rPr lang="nb-NO" altLang="nb-NO" sz="2400" i="1" dirty="0">
                <a:solidFill>
                  <a:srgbClr val="CC0000"/>
                </a:solidFill>
              </a:rPr>
              <a:t>begivenhet</a:t>
            </a:r>
            <a:r>
              <a:rPr lang="nb-NO" altLang="nb-NO" sz="2400" dirty="0">
                <a:solidFill>
                  <a:srgbClr val="CC0000"/>
                </a:solidFill>
              </a:rPr>
              <a:t> </a:t>
            </a:r>
            <a:r>
              <a:rPr lang="nb-NO" altLang="nb-NO" sz="2400" dirty="0"/>
              <a:t>(hendelse).</a:t>
            </a:r>
          </a:p>
        </p:txBody>
      </p:sp>
      <p:sp>
        <p:nvSpPr>
          <p:cNvPr id="40963" name="Rectangle 6">
            <a:extLst>
              <a:ext uri="{FF2B5EF4-FFF2-40B4-BE49-F238E27FC236}">
                <a16:creationId xmlns:a16="http://schemas.microsoft.com/office/drawing/2014/main" id="{CD5F9227-CFFB-E4FB-8575-343087BFAC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4005263"/>
            <a:ext cx="3529012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400" u="sng"/>
          </a:p>
        </p:txBody>
      </p:sp>
      <p:sp>
        <p:nvSpPr>
          <p:cNvPr id="94215" name="Rectangle 7">
            <a:extLst>
              <a:ext uri="{FF2B5EF4-FFF2-40B4-BE49-F238E27FC236}">
                <a16:creationId xmlns:a16="http://schemas.microsoft.com/office/drawing/2014/main" id="{552BA0C2-D3A8-3EBB-43D2-0E7ADCF06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5157788"/>
            <a:ext cx="7416800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dirty="0"/>
              <a:t>Begivenheten </a:t>
            </a:r>
            <a:r>
              <a:rPr lang="nb-NO" altLang="nb-NO" sz="2400" i="1" dirty="0"/>
              <a:t>A</a:t>
            </a:r>
            <a:r>
              <a:rPr lang="nb-NO" altLang="nb-NO" sz="2400" dirty="0"/>
              <a:t> = «minst fem øyne» kan vi skrive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dirty="0"/>
              <a:t> </a:t>
            </a:r>
            <a:r>
              <a:rPr lang="nb-NO" altLang="nb-NO" sz="2400" i="1" dirty="0"/>
              <a:t>A</a:t>
            </a:r>
            <a:r>
              <a:rPr lang="nb-NO" altLang="nb-NO" sz="2400" dirty="0"/>
              <a:t> = {5, 6}.</a:t>
            </a:r>
          </a:p>
        </p:txBody>
      </p:sp>
      <p:sp>
        <p:nvSpPr>
          <p:cNvPr id="94216" name="Rectangle 8">
            <a:extLst>
              <a:ext uri="{FF2B5EF4-FFF2-40B4-BE49-F238E27FC236}">
                <a16:creationId xmlns:a16="http://schemas.microsoft.com/office/drawing/2014/main" id="{254699CA-0823-E672-F796-384FCEE9F4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1343025"/>
            <a:ext cx="7416800" cy="100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dirty="0"/>
              <a:t>Vi vil ofte være interessert i et resultat av et forsøk som svarer til flere utfall.</a:t>
            </a:r>
          </a:p>
        </p:txBody>
      </p:sp>
      <p:sp>
        <p:nvSpPr>
          <p:cNvPr id="94217" name="Rectangle 9">
            <a:extLst>
              <a:ext uri="{FF2B5EF4-FFF2-40B4-BE49-F238E27FC236}">
                <a16:creationId xmlns:a16="http://schemas.microsoft.com/office/drawing/2014/main" id="{8F24A366-F636-51BB-7C75-8892CD1E07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076700"/>
            <a:ext cx="74168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>
                <a:solidFill>
                  <a:srgbClr val="008000"/>
                </a:solidFill>
              </a:rPr>
              <a:t>Eksempel 1 (forts): </a:t>
            </a:r>
            <a:r>
              <a:rPr lang="nb-NO" altLang="nb-NO" sz="2400"/>
              <a:t>Ved terningkast kan vi være interessert i om vi får </a:t>
            </a:r>
            <a:r>
              <a:rPr lang="nb-NO" altLang="nb-NO" sz="2400" i="1"/>
              <a:t>minst</a:t>
            </a:r>
            <a:r>
              <a:rPr lang="nb-NO" altLang="nb-NO" sz="2400"/>
              <a:t> fem øyne.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3" grpId="0" autoUpdateAnimBg="0"/>
      <p:bldP spid="94215" grpId="0" autoUpdateAnimBg="0"/>
      <p:bldP spid="94216" grpId="0" autoUpdateAnimBg="0"/>
      <p:bldP spid="94217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>
            <a:extLst>
              <a:ext uri="{FF2B5EF4-FFF2-40B4-BE49-F238E27FC236}">
                <a16:creationId xmlns:a16="http://schemas.microsoft.com/office/drawing/2014/main" id="{1AC8CA72-2EA2-4304-6A69-69E4EE28E7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7" y="4005263"/>
            <a:ext cx="3756497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400" u="sng"/>
          </a:p>
        </p:txBody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947E4787-FE68-B825-EBB9-04D41DDF742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73949" y="1360488"/>
            <a:ext cx="8640763" cy="1655762"/>
          </a:xfrm>
        </p:spPr>
        <p:txBody>
          <a:bodyPr/>
          <a:lstStyle/>
          <a:p>
            <a:pPr marL="342000" indent="0" eaLnBrk="1" hangingPunct="1">
              <a:spcBef>
                <a:spcPct val="150000"/>
              </a:spcBef>
              <a:buFontTx/>
              <a:buNone/>
              <a:defRPr/>
            </a:pPr>
            <a:r>
              <a:rPr lang="nb-NO" altLang="nb-NO" sz="2400" dirty="0">
                <a:solidFill>
                  <a:srgbClr val="008000"/>
                </a:solidFill>
              </a:rPr>
              <a:t>Eksempel 2 (forts):</a:t>
            </a:r>
            <a:r>
              <a:rPr lang="nb-NO" altLang="nb-NO" sz="2400" dirty="0"/>
              <a:t> Kast kronestykke til første mynt.</a:t>
            </a:r>
          </a:p>
          <a:p>
            <a:pPr eaLnBrk="1" hangingPunct="1">
              <a:buFontTx/>
              <a:buNone/>
              <a:defRPr/>
            </a:pPr>
            <a:r>
              <a:rPr lang="nb-NO" altLang="nb-NO" sz="2400" dirty="0"/>
              <a:t>	 </a:t>
            </a:r>
            <a:r>
              <a:rPr lang="nb-NO" altLang="nb-NO" sz="2400" i="1" dirty="0"/>
              <a:t>A</a:t>
            </a:r>
            <a:r>
              <a:rPr lang="nb-NO" altLang="nb-NO" sz="2400" dirty="0"/>
              <a:t> = «høyst tre kast» = {</a:t>
            </a:r>
            <a:r>
              <a:rPr lang="nb-NO" altLang="nb-NO" sz="2400" i="1" dirty="0"/>
              <a:t>M</a:t>
            </a:r>
            <a:r>
              <a:rPr lang="nb-NO" altLang="nb-NO" sz="2400" dirty="0"/>
              <a:t>, </a:t>
            </a:r>
            <a:r>
              <a:rPr lang="nb-NO" altLang="nb-NO" sz="2400" i="1" dirty="0"/>
              <a:t>KM</a:t>
            </a:r>
            <a:r>
              <a:rPr lang="nb-NO" altLang="nb-NO" sz="2400" dirty="0"/>
              <a:t>, </a:t>
            </a:r>
            <a:r>
              <a:rPr lang="nb-NO" altLang="nb-NO" sz="2400" i="1" dirty="0"/>
              <a:t>KKM</a:t>
            </a:r>
            <a:r>
              <a:rPr lang="nb-NO" altLang="nb-NO" sz="2400" dirty="0"/>
              <a:t>}</a:t>
            </a:r>
          </a:p>
          <a:p>
            <a:pPr eaLnBrk="1" hangingPunct="1">
              <a:buFontTx/>
              <a:buNone/>
              <a:defRPr/>
            </a:pPr>
            <a:r>
              <a:rPr lang="nb-NO" altLang="nb-NO" sz="2400" dirty="0"/>
              <a:t>	 </a:t>
            </a:r>
            <a:r>
              <a:rPr lang="nb-NO" altLang="nb-NO" sz="2400" i="1" dirty="0"/>
              <a:t>B</a:t>
            </a:r>
            <a:r>
              <a:rPr lang="nb-NO" altLang="nb-NO" sz="2400" dirty="0"/>
              <a:t> = «minst tre kast» = {</a:t>
            </a:r>
            <a:r>
              <a:rPr lang="nb-NO" altLang="nb-NO" sz="2400" i="1" dirty="0"/>
              <a:t>KKM</a:t>
            </a:r>
            <a:r>
              <a:rPr lang="nb-NO" altLang="nb-NO" sz="2400" dirty="0"/>
              <a:t>, </a:t>
            </a:r>
            <a:r>
              <a:rPr lang="nb-NO" altLang="nb-NO" sz="2400" i="1" dirty="0"/>
              <a:t>KKKM</a:t>
            </a:r>
            <a:r>
              <a:rPr lang="nb-NO" altLang="nb-NO" sz="2400" dirty="0"/>
              <a:t>, </a:t>
            </a:r>
            <a:r>
              <a:rPr lang="nb-NO" altLang="nb-NO" sz="2400" i="1" dirty="0"/>
              <a:t>KKKKM ,</a:t>
            </a:r>
            <a:r>
              <a:rPr lang="nb-NO" altLang="nb-NO" sz="2400" dirty="0"/>
              <a:t>… }</a:t>
            </a:r>
          </a:p>
          <a:p>
            <a:pPr eaLnBrk="1" hangingPunct="1">
              <a:buFontTx/>
              <a:buNone/>
              <a:defRPr/>
            </a:pPr>
            <a:endParaRPr lang="nb-NO" altLang="nb-NO" sz="2400" dirty="0"/>
          </a:p>
          <a:p>
            <a:pPr eaLnBrk="1" hangingPunct="1">
              <a:buFontTx/>
              <a:buNone/>
              <a:defRPr/>
            </a:pPr>
            <a:r>
              <a:rPr lang="nb-NO" altLang="nb-NO" sz="2400" dirty="0"/>
              <a:t>	 	</a:t>
            </a:r>
          </a:p>
          <a:p>
            <a:pPr lvl="1" eaLnBrk="1" hangingPunct="1">
              <a:buFontTx/>
              <a:buNone/>
              <a:defRPr/>
            </a:pPr>
            <a:endParaRPr lang="en-US" altLang="nb-NO" sz="2000" dirty="0"/>
          </a:p>
        </p:txBody>
      </p:sp>
      <p:sp>
        <p:nvSpPr>
          <p:cNvPr id="96272" name="Text Box 16">
            <a:extLst>
              <a:ext uri="{FF2B5EF4-FFF2-40B4-BE49-F238E27FC236}">
                <a16:creationId xmlns:a16="http://schemas.microsoft.com/office/drawing/2014/main" id="{B8F99DE2-5634-1FC7-7C21-CEB5F2C1B1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4" y="3841750"/>
            <a:ext cx="7970941" cy="9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80000"/>
              </a:spcBef>
              <a:buFontTx/>
              <a:buNone/>
            </a:pPr>
            <a:r>
              <a:rPr lang="nb-NO" altLang="nb-NO" sz="2400">
                <a:solidFill>
                  <a:srgbClr val="008000"/>
                </a:solidFill>
              </a:rPr>
              <a:t>Eksempel 3 (forts):</a:t>
            </a:r>
            <a:r>
              <a:rPr lang="nb-NO" altLang="nb-NO" sz="2400"/>
              <a:t> Registrer vekten til en nyfødt jente. </a:t>
            </a:r>
          </a:p>
          <a:p>
            <a:pPr eaLnBrk="1" hangingPunct="1">
              <a:buFontTx/>
              <a:buNone/>
            </a:pPr>
            <a:r>
              <a:rPr lang="nb-NO" altLang="nb-NO" sz="2400" i="1"/>
              <a:t>   A </a:t>
            </a:r>
            <a:r>
              <a:rPr lang="nb-NO" altLang="nb-NO" sz="2400"/>
              <a:t>= «veier mellom 3 kg og 4 kg» = (3 , 4)</a:t>
            </a:r>
            <a:endParaRPr lang="en-US" altLang="nb-NO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 build="p" bldLvl="2"/>
      <p:bldP spid="9627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8" name="Text Box 8">
            <a:extLst>
              <a:ext uri="{FF2B5EF4-FFF2-40B4-BE49-F238E27FC236}">
                <a16:creationId xmlns:a16="http://schemas.microsoft.com/office/drawing/2014/main" id="{D8E5CB32-063B-9E89-DEF3-DE7B9858D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725" y="2208213"/>
            <a:ext cx="3519488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dirty="0"/>
              <a:t>            omfatter alle utfall som er med i både </a:t>
            </a:r>
            <a:r>
              <a:rPr lang="nb-NO" altLang="nb-NO" sz="2400" i="1" dirty="0">
                <a:solidFill>
                  <a:srgbClr val="CC0000"/>
                </a:solidFill>
              </a:rPr>
              <a:t>A</a:t>
            </a:r>
            <a:r>
              <a:rPr lang="nb-NO" altLang="nb-NO" sz="2400" dirty="0"/>
              <a:t> og </a:t>
            </a:r>
            <a:r>
              <a:rPr lang="nb-NO" altLang="nb-NO" sz="2400" i="1" dirty="0">
                <a:solidFill>
                  <a:srgbClr val="000099"/>
                </a:solidFill>
              </a:rPr>
              <a:t>B</a:t>
            </a:r>
            <a:r>
              <a:rPr lang="nb-NO" altLang="nb-NO" sz="2400" dirty="0"/>
              <a:t> («</a:t>
            </a:r>
            <a:r>
              <a:rPr lang="nb-NO" altLang="nb-NO" sz="2400" i="1" dirty="0"/>
              <a:t>A</a:t>
            </a:r>
            <a:r>
              <a:rPr lang="nb-NO" altLang="nb-NO" sz="2400" dirty="0"/>
              <a:t> snitt </a:t>
            </a:r>
            <a:r>
              <a:rPr lang="nb-NO" altLang="nb-NO" sz="2400" i="1" dirty="0"/>
              <a:t>B</a:t>
            </a:r>
            <a:r>
              <a:rPr lang="nb-NO" altLang="nb-NO" sz="2400" dirty="0"/>
              <a:t>»)</a:t>
            </a:r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37C16CCB-A8EE-9A82-1513-AC38EE15AA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874713" y="-65088"/>
            <a:ext cx="6707188" cy="1143001"/>
          </a:xfrm>
        </p:spPr>
        <p:txBody>
          <a:bodyPr/>
          <a:lstStyle/>
          <a:p>
            <a:pPr eaLnBrk="1" hangingPunct="1"/>
            <a:r>
              <a:rPr lang="nb-NO" altLang="nb-NO" sz="3200" b="1">
                <a:solidFill>
                  <a:srgbClr val="000099"/>
                </a:solidFill>
              </a:rPr>
              <a:t>Union og snitt</a:t>
            </a:r>
            <a:endParaRPr lang="nb-NO" altLang="nb-NO" sz="3200">
              <a:solidFill>
                <a:srgbClr val="000099"/>
              </a:solidFill>
            </a:endParaRPr>
          </a:p>
        </p:txBody>
      </p:sp>
      <p:sp>
        <p:nvSpPr>
          <p:cNvPr id="250884" name="Text Box 4">
            <a:extLst>
              <a:ext uri="{FF2B5EF4-FFF2-40B4-BE49-F238E27FC236}">
                <a16:creationId xmlns:a16="http://schemas.microsoft.com/office/drawing/2014/main" id="{931A6CBD-B793-5386-0DB0-70AD9FA335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4425" y="995363"/>
            <a:ext cx="756126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400" dirty="0"/>
              <a:t>La </a:t>
            </a:r>
            <a:r>
              <a:rPr lang="nb-NO" altLang="nb-NO" sz="2400" i="1" dirty="0">
                <a:solidFill>
                  <a:srgbClr val="CC0000"/>
                </a:solidFill>
              </a:rPr>
              <a:t>A</a:t>
            </a:r>
            <a:r>
              <a:rPr lang="nb-NO" altLang="nb-NO" sz="2400" dirty="0"/>
              <a:t> og </a:t>
            </a:r>
            <a:r>
              <a:rPr lang="nb-NO" altLang="nb-NO" sz="2400" i="1" dirty="0">
                <a:solidFill>
                  <a:srgbClr val="000099"/>
                </a:solidFill>
              </a:rPr>
              <a:t>B</a:t>
            </a:r>
            <a:r>
              <a:rPr lang="nb-NO" altLang="nb-NO" sz="2400" dirty="0"/>
              <a:t> være to begivenheter ved et forsøk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dirty="0"/>
              <a:t>Ut fra disse kan vi lage to nye begivenheter:</a:t>
            </a:r>
          </a:p>
        </p:txBody>
      </p:sp>
      <p:graphicFrame>
        <p:nvGraphicFramePr>
          <p:cNvPr id="250885" name="Object 5">
            <a:extLst>
              <a:ext uri="{FF2B5EF4-FFF2-40B4-BE49-F238E27FC236}">
                <a16:creationId xmlns:a16="http://schemas.microsoft.com/office/drawing/2014/main" id="{F7EB8126-28F0-33E5-DD60-0349188406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20775" y="2146300"/>
          <a:ext cx="94932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9944100" imgH="3797300" progId="Equation.DSMT4">
                  <p:embed/>
                </p:oleObj>
              </mc:Choice>
              <mc:Fallback>
                <p:oleObj name="Equation" r:id="rId3" imgW="9944100" imgH="37973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775" y="2146300"/>
                        <a:ext cx="949325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0886" name="Object 6">
            <a:extLst>
              <a:ext uri="{FF2B5EF4-FFF2-40B4-BE49-F238E27FC236}">
                <a16:creationId xmlns:a16="http://schemas.microsoft.com/office/drawing/2014/main" id="{09EEE739-C035-955F-2AC7-1A39C8076A2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51463" y="2278063"/>
          <a:ext cx="950912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944100" imgH="3797300" progId="Equation.DSMT4">
                  <p:embed/>
                </p:oleObj>
              </mc:Choice>
              <mc:Fallback>
                <p:oleObj name="Equation" r:id="rId5" imgW="9944100" imgH="37973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1463" y="2278063"/>
                        <a:ext cx="950912" cy="363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0887" name="Text Box 7">
            <a:extLst>
              <a:ext uri="{FF2B5EF4-FFF2-40B4-BE49-F238E27FC236}">
                <a16:creationId xmlns:a16="http://schemas.microsoft.com/office/drawing/2014/main" id="{804E8C26-6E88-FB2A-353E-A603B9C823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575" y="2101850"/>
            <a:ext cx="3384550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dirty="0"/>
              <a:t>            omfatter alle utfall som er med i </a:t>
            </a:r>
            <a:r>
              <a:rPr lang="nb-NO" altLang="nb-NO" sz="2400" i="1" dirty="0">
                <a:solidFill>
                  <a:srgbClr val="CC0000"/>
                </a:solidFill>
              </a:rPr>
              <a:t>A</a:t>
            </a:r>
            <a:r>
              <a:rPr lang="nb-NO" altLang="nb-NO" sz="2400" dirty="0"/>
              <a:t> eller i </a:t>
            </a:r>
            <a:r>
              <a:rPr lang="nb-NO" altLang="nb-NO" sz="2400" i="1" dirty="0">
                <a:solidFill>
                  <a:srgbClr val="000099"/>
                </a:solidFill>
              </a:rPr>
              <a:t>B</a:t>
            </a:r>
            <a:r>
              <a:rPr lang="nb-NO" altLang="nb-NO" sz="2400" dirty="0"/>
              <a:t> eller i begge («</a:t>
            </a:r>
            <a:r>
              <a:rPr lang="nb-NO" altLang="nb-NO" sz="2400" i="1" dirty="0"/>
              <a:t>A</a:t>
            </a:r>
            <a:r>
              <a:rPr lang="nb-NO" altLang="nb-NO" sz="2400" dirty="0"/>
              <a:t> union </a:t>
            </a:r>
            <a:r>
              <a:rPr lang="nb-NO" altLang="nb-NO" sz="2400" i="1" dirty="0"/>
              <a:t>B</a:t>
            </a:r>
            <a:r>
              <a:rPr lang="nb-NO" altLang="nb-NO" sz="2400" dirty="0"/>
              <a:t>»)</a:t>
            </a:r>
          </a:p>
        </p:txBody>
      </p:sp>
      <p:sp>
        <p:nvSpPr>
          <p:cNvPr id="250889" name="Rectangle 9">
            <a:extLst>
              <a:ext uri="{FF2B5EF4-FFF2-40B4-BE49-F238E27FC236}">
                <a16:creationId xmlns:a16="http://schemas.microsoft.com/office/drawing/2014/main" id="{BA6F7F58-5455-CC69-9085-D0FA2CD56F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3779838"/>
            <a:ext cx="2808288" cy="151130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sp>
        <p:nvSpPr>
          <p:cNvPr id="250890" name="Oval 10">
            <a:extLst>
              <a:ext uri="{FF2B5EF4-FFF2-40B4-BE49-F238E27FC236}">
                <a16:creationId xmlns:a16="http://schemas.microsoft.com/office/drawing/2014/main" id="{FBC3C1EB-2475-B443-59A9-1CCEC27749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4067175"/>
            <a:ext cx="1296987" cy="936625"/>
          </a:xfrm>
          <a:prstGeom prst="ellips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sp>
        <p:nvSpPr>
          <p:cNvPr id="250891" name="Oval 11">
            <a:extLst>
              <a:ext uri="{FF2B5EF4-FFF2-40B4-BE49-F238E27FC236}">
                <a16:creationId xmlns:a16="http://schemas.microsoft.com/office/drawing/2014/main" id="{81ADC2E5-5590-ABE0-815E-A4313E1BDD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3000" y="4067175"/>
            <a:ext cx="1079500" cy="1008063"/>
          </a:xfrm>
          <a:prstGeom prst="ellipse">
            <a:avLst/>
          </a:prstGeom>
          <a:noFill/>
          <a:ln w="3810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sp>
        <p:nvSpPr>
          <p:cNvPr id="250892" name="Oval 12">
            <a:extLst>
              <a:ext uri="{FF2B5EF4-FFF2-40B4-BE49-F238E27FC236}">
                <a16:creationId xmlns:a16="http://schemas.microsoft.com/office/drawing/2014/main" id="{5C91953C-9B33-9F8B-FFEB-FB69ECC40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4067175"/>
            <a:ext cx="1296987" cy="936625"/>
          </a:xfrm>
          <a:prstGeom prst="ellipse">
            <a:avLst/>
          </a:prstGeom>
          <a:solidFill>
            <a:schemeClr val="hlink"/>
          </a:solidFill>
          <a:ln w="3810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sp>
        <p:nvSpPr>
          <p:cNvPr id="250893" name="Oval 13">
            <a:extLst>
              <a:ext uri="{FF2B5EF4-FFF2-40B4-BE49-F238E27FC236}">
                <a16:creationId xmlns:a16="http://schemas.microsoft.com/office/drawing/2014/main" id="{FFF0A6DA-D04E-6514-E77E-19477E1D2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3000" y="4067175"/>
            <a:ext cx="1079500" cy="1008063"/>
          </a:xfrm>
          <a:prstGeom prst="ellipse">
            <a:avLst/>
          </a:prstGeom>
          <a:solidFill>
            <a:schemeClr val="hlink"/>
          </a:solidFill>
          <a:ln w="3810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sp>
        <p:nvSpPr>
          <p:cNvPr id="250894" name="Rectangle 14">
            <a:extLst>
              <a:ext uri="{FF2B5EF4-FFF2-40B4-BE49-F238E27FC236}">
                <a16:creationId xmlns:a16="http://schemas.microsoft.com/office/drawing/2014/main" id="{A0D0E109-E94E-C395-7748-E3BBB2766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7188" y="3779838"/>
            <a:ext cx="2808287" cy="151130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sp>
        <p:nvSpPr>
          <p:cNvPr id="250895" name="Oval 15">
            <a:extLst>
              <a:ext uri="{FF2B5EF4-FFF2-40B4-BE49-F238E27FC236}">
                <a16:creationId xmlns:a16="http://schemas.microsoft.com/office/drawing/2014/main" id="{DCD6C343-C12E-A615-74C3-39344E2770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7550" y="4067175"/>
            <a:ext cx="1296988" cy="936625"/>
          </a:xfrm>
          <a:prstGeom prst="ellips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sp>
        <p:nvSpPr>
          <p:cNvPr id="250896" name="Oval 16">
            <a:extLst>
              <a:ext uri="{FF2B5EF4-FFF2-40B4-BE49-F238E27FC236}">
                <a16:creationId xmlns:a16="http://schemas.microsoft.com/office/drawing/2014/main" id="{74383CCD-C498-DA82-C3D6-5A5D9C7DBA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2738" y="4067175"/>
            <a:ext cx="1079500" cy="1008063"/>
          </a:xfrm>
          <a:prstGeom prst="ellipse">
            <a:avLst/>
          </a:prstGeom>
          <a:noFill/>
          <a:ln w="3810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sp>
        <p:nvSpPr>
          <p:cNvPr id="250897" name="Oval 17">
            <a:extLst>
              <a:ext uri="{FF2B5EF4-FFF2-40B4-BE49-F238E27FC236}">
                <a16:creationId xmlns:a16="http://schemas.microsoft.com/office/drawing/2014/main" id="{33570E19-65E0-5A7A-2FDC-A62E3B118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8125" y="4138613"/>
            <a:ext cx="504825" cy="792162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sp>
        <p:nvSpPr>
          <p:cNvPr id="250898" name="Text Box 18">
            <a:extLst>
              <a:ext uri="{FF2B5EF4-FFF2-40B4-BE49-F238E27FC236}">
                <a16:creationId xmlns:a16="http://schemas.microsoft.com/office/drawing/2014/main" id="{C1A120EF-6FAB-D438-1B8B-B7158B7843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600" y="5722938"/>
            <a:ext cx="8278813" cy="95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/>
              <a:t>Hvis det ikke fins noen utfall som er med i både </a:t>
            </a:r>
            <a:r>
              <a:rPr lang="nb-NO" altLang="nb-NO" sz="2800" i="1">
                <a:solidFill>
                  <a:srgbClr val="CC0000"/>
                </a:solidFill>
              </a:rPr>
              <a:t>A</a:t>
            </a:r>
            <a:r>
              <a:rPr lang="nb-NO" altLang="nb-NO" sz="2800"/>
              <a:t> og </a:t>
            </a:r>
            <a:r>
              <a:rPr lang="nb-NO" altLang="nb-NO" sz="2800" i="1">
                <a:solidFill>
                  <a:srgbClr val="000099"/>
                </a:solidFill>
              </a:rPr>
              <a:t>B</a:t>
            </a:r>
            <a:r>
              <a:rPr lang="nb-NO" altLang="nb-NO" sz="2800"/>
              <a:t> (dvs.                  )  er begivenhetene </a:t>
            </a:r>
            <a:r>
              <a:rPr lang="nb-NO" altLang="nb-NO" sz="2800" i="1"/>
              <a:t>disjunkte.</a:t>
            </a:r>
            <a:endParaRPr lang="nb-NO" altLang="nb-NO" sz="2800"/>
          </a:p>
        </p:txBody>
      </p:sp>
      <p:graphicFrame>
        <p:nvGraphicFramePr>
          <p:cNvPr id="19" name="Object 6">
            <a:extLst>
              <a:ext uri="{FF2B5EF4-FFF2-40B4-BE49-F238E27FC236}">
                <a16:creationId xmlns:a16="http://schemas.microsoft.com/office/drawing/2014/main" id="{20223BEE-0ED0-C8F7-6451-7A7C4182AEE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46350" y="6232525"/>
          <a:ext cx="1563688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6383000" imgH="4102100" progId="Equation.DSMT4">
                  <p:embed/>
                </p:oleObj>
              </mc:Choice>
              <mc:Fallback>
                <p:oleObj name="Equation" r:id="rId7" imgW="16383000" imgH="41021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6350" y="6232525"/>
                        <a:ext cx="1563688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888" grpId="0"/>
      <p:bldP spid="250884" grpId="0" build="allAtOnce"/>
      <p:bldP spid="250887" grpId="0" build="allAtOnce"/>
      <p:bldP spid="250889" grpId="0" animBg="1"/>
      <p:bldP spid="250890" grpId="0" animBg="1"/>
      <p:bldP spid="250891" grpId="0" animBg="1"/>
      <p:bldP spid="250892" grpId="0" animBg="1"/>
      <p:bldP spid="250893" grpId="0" animBg="1"/>
      <p:bldP spid="250894" grpId="0" animBg="1"/>
      <p:bldP spid="250895" grpId="0" animBg="1"/>
      <p:bldP spid="250896" grpId="0" animBg="1"/>
      <p:bldP spid="250897" grpId="0" animBg="1"/>
      <p:bldP spid="250898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0550A4B-FE42-64D3-EBFA-468CF14B41A3}"/>
              </a:ext>
            </a:extLst>
          </p:cNvPr>
          <p:cNvSpPr txBox="1">
            <a:spLocks noChangeArrowheads="1"/>
          </p:cNvSpPr>
          <p:nvPr/>
        </p:nvSpPr>
        <p:spPr>
          <a:xfrm>
            <a:off x="-134938" y="285750"/>
            <a:ext cx="8229601" cy="114300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nb-NO" altLang="nb-NO" sz="3200" b="1" kern="0" dirty="0">
                <a:solidFill>
                  <a:srgbClr val="000099"/>
                </a:solidFill>
              </a:rPr>
              <a:t>Komplementære begivenheter</a:t>
            </a:r>
            <a:endParaRPr lang="nb-NO" altLang="nb-NO" sz="3200" kern="0" dirty="0">
              <a:solidFill>
                <a:srgbClr val="000099"/>
              </a:solidFill>
            </a:endParaRP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B9742C84-9281-B7B9-8598-B5B67D5440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225" y="942975"/>
            <a:ext cx="7345363" cy="302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 dirty="0"/>
              <a:t>La </a:t>
            </a:r>
            <a:r>
              <a:rPr lang="nb-NO" altLang="nb-NO" sz="2800" i="1" dirty="0"/>
              <a:t>A</a:t>
            </a:r>
            <a:r>
              <a:rPr lang="nb-NO" altLang="nb-NO" sz="2800" dirty="0"/>
              <a:t> være en begivenhet ved et forsøk.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 dirty="0"/>
              <a:t>Det at </a:t>
            </a:r>
            <a:r>
              <a:rPr lang="nb-NO" altLang="nb-NO" sz="2800" i="1" dirty="0"/>
              <a:t>A</a:t>
            </a:r>
            <a:r>
              <a:rPr lang="nb-NO" altLang="nb-NO" sz="2800" dirty="0"/>
              <a:t> </a:t>
            </a:r>
            <a:r>
              <a:rPr lang="nb-NO" altLang="nb-NO" sz="2800" i="1" dirty="0"/>
              <a:t>ikke</a:t>
            </a:r>
            <a:r>
              <a:rPr lang="nb-NO" altLang="nb-NO" sz="2800" dirty="0"/>
              <a:t> inntreffer er en begivenhet vi kaller «ikke </a:t>
            </a:r>
            <a:r>
              <a:rPr lang="nb-NO" altLang="nb-NO" sz="2800" i="1" dirty="0"/>
              <a:t>A</a:t>
            </a:r>
            <a:r>
              <a:rPr lang="nb-NO" altLang="nb-NO" sz="2800" dirty="0"/>
              <a:t>» og skriver      . 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 dirty="0"/>
              <a:t>     inneholder alle utfall som </a:t>
            </a:r>
            <a:r>
              <a:rPr lang="nb-NO" altLang="nb-NO" sz="2800" i="1" dirty="0"/>
              <a:t>ikke </a:t>
            </a:r>
            <a:r>
              <a:rPr lang="nb-NO" altLang="nb-NO" sz="2800" dirty="0"/>
              <a:t>er med i </a:t>
            </a:r>
            <a:r>
              <a:rPr lang="nb-NO" altLang="nb-NO" sz="2800" i="1" dirty="0"/>
              <a:t>A.</a:t>
            </a:r>
            <a:endParaRPr lang="nb-NO" altLang="nb-NO" sz="2800" dirty="0"/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 i="1" dirty="0"/>
              <a:t>A</a:t>
            </a:r>
            <a:r>
              <a:rPr lang="nb-NO" altLang="nb-NO" sz="2800" dirty="0"/>
              <a:t>  og      er </a:t>
            </a:r>
            <a:r>
              <a:rPr lang="nb-NO" altLang="nb-NO" sz="2800" i="1" dirty="0">
                <a:solidFill>
                  <a:srgbClr val="CC0000"/>
                </a:solidFill>
              </a:rPr>
              <a:t>komplementære</a:t>
            </a:r>
            <a:r>
              <a:rPr lang="nb-NO" altLang="nb-NO" sz="2800" i="1" dirty="0"/>
              <a:t> </a:t>
            </a:r>
            <a:r>
              <a:rPr lang="nb-NO" altLang="nb-NO" sz="2800" dirty="0"/>
              <a:t>begivenheter.</a:t>
            </a:r>
          </a:p>
        </p:txBody>
      </p:sp>
      <p:graphicFrame>
        <p:nvGraphicFramePr>
          <p:cNvPr id="5" name="Objekt 4">
            <a:extLst>
              <a:ext uri="{FF2B5EF4-FFF2-40B4-BE49-F238E27FC236}">
                <a16:creationId xmlns:a16="http://schemas.microsoft.com/office/drawing/2014/main" id="{9D6A7E8A-21B0-073C-BA7A-2CC5016AEF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19688" y="2152650"/>
          <a:ext cx="419100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394200" imgH="3797300" progId="Equation.DSMT4">
                  <p:embed/>
                </p:oleObj>
              </mc:Choice>
              <mc:Fallback>
                <p:oleObj name="Equation" r:id="rId3" imgW="4394200" imgH="3797300" progId="Equation.DSMT4">
                  <p:embed/>
                  <p:pic>
                    <p:nvPicPr>
                      <p:cNvPr id="0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9688" y="2152650"/>
                        <a:ext cx="419100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 5">
            <a:extLst>
              <a:ext uri="{FF2B5EF4-FFF2-40B4-BE49-F238E27FC236}">
                <a16:creationId xmlns:a16="http://schemas.microsoft.com/office/drawing/2014/main" id="{B3842714-1B32-20C0-4A73-5840B3B4931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97063" y="3492500"/>
          <a:ext cx="419100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394200" imgH="3797300" progId="Equation.DSMT4">
                  <p:embed/>
                </p:oleObj>
              </mc:Choice>
              <mc:Fallback>
                <p:oleObj name="Equation" r:id="rId5" imgW="4394200" imgH="3797300" progId="Equation.DSMT4">
                  <p:embed/>
                  <p:pic>
                    <p:nvPicPr>
                      <p:cNvPr id="0" name="Objek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7063" y="3492500"/>
                        <a:ext cx="419100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55A9EBB-090F-ED92-D5C2-70365F09EE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4332288"/>
            <a:ext cx="2808287" cy="1223962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CCCEC950-DCD6-EF74-20A8-920C7C1A5F90}"/>
              </a:ext>
            </a:extLst>
          </p:cNvPr>
          <p:cNvSpPr>
            <a:spLocks/>
          </p:cNvSpPr>
          <p:nvPr/>
        </p:nvSpPr>
        <p:spPr bwMode="auto">
          <a:xfrm>
            <a:off x="3382963" y="4332288"/>
            <a:ext cx="612775" cy="1223962"/>
          </a:xfrm>
          <a:custGeom>
            <a:avLst/>
            <a:gdLst>
              <a:gd name="T0" fmla="*/ 2147483646 w 386"/>
              <a:gd name="T1" fmla="*/ 0 h 771"/>
              <a:gd name="T2" fmla="*/ 2147483646 w 386"/>
              <a:gd name="T3" fmla="*/ 2147483646 h 771"/>
              <a:gd name="T4" fmla="*/ 2147483646 w 386"/>
              <a:gd name="T5" fmla="*/ 2147483646 h 771"/>
              <a:gd name="T6" fmla="*/ 2147483646 w 386"/>
              <a:gd name="T7" fmla="*/ 2147483646 h 77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86" h="771">
                <a:moveTo>
                  <a:pt x="204" y="0"/>
                </a:moveTo>
                <a:cubicBezTo>
                  <a:pt x="102" y="113"/>
                  <a:pt x="0" y="226"/>
                  <a:pt x="23" y="317"/>
                </a:cubicBezTo>
                <a:cubicBezTo>
                  <a:pt x="46" y="408"/>
                  <a:pt x="296" y="468"/>
                  <a:pt x="341" y="544"/>
                </a:cubicBezTo>
                <a:cubicBezTo>
                  <a:pt x="386" y="620"/>
                  <a:pt x="303" y="733"/>
                  <a:pt x="295" y="771"/>
                </a:cubicBezTo>
              </a:path>
            </a:pathLst>
          </a:custGeom>
          <a:noFill/>
          <a:ln w="38100" cmpd="sng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9" name="Text Box 9">
            <a:extLst>
              <a:ext uri="{FF2B5EF4-FFF2-40B4-BE49-F238E27FC236}">
                <a16:creationId xmlns:a16="http://schemas.microsoft.com/office/drawing/2014/main" id="{74333ED8-F5BD-78CE-C659-F4A66DF523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750" y="4691063"/>
            <a:ext cx="7207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800" i="1"/>
              <a:t>A</a:t>
            </a:r>
            <a:endParaRPr lang="en-US" altLang="nb-NO" sz="2800" i="1"/>
          </a:p>
        </p:txBody>
      </p:sp>
      <p:graphicFrame>
        <p:nvGraphicFramePr>
          <p:cNvPr id="11" name="Objekt 10">
            <a:extLst>
              <a:ext uri="{FF2B5EF4-FFF2-40B4-BE49-F238E27FC236}">
                <a16:creationId xmlns:a16="http://schemas.microsoft.com/office/drawing/2014/main" id="{39ECCFE0-3B27-9D15-270B-68B42286DA7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94188" y="4768850"/>
          <a:ext cx="419100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394200" imgH="3797300" progId="Equation.DSMT4">
                  <p:embed/>
                </p:oleObj>
              </mc:Choice>
              <mc:Fallback>
                <p:oleObj name="Equation" r:id="rId6" imgW="4394200" imgH="3797300" progId="Equation.DSMT4">
                  <p:embed/>
                  <p:pic>
                    <p:nvPicPr>
                      <p:cNvPr id="0" name="Objek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4188" y="4768850"/>
                        <a:ext cx="419100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11">
            <a:extLst>
              <a:ext uri="{FF2B5EF4-FFF2-40B4-BE49-F238E27FC236}">
                <a16:creationId xmlns:a16="http://schemas.microsoft.com/office/drawing/2014/main" id="{ACFBCE6E-A9E7-E363-4C2A-3E34040F1D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5964238"/>
            <a:ext cx="59039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/>
              <a:t>Merk at</a:t>
            </a:r>
            <a:r>
              <a:rPr lang="nb-NO" altLang="nb-NO" sz="2800" i="1"/>
              <a:t>  A</a:t>
            </a:r>
            <a:r>
              <a:rPr lang="nb-NO" altLang="nb-NO" sz="2800"/>
              <a:t>  og      er </a:t>
            </a:r>
            <a:r>
              <a:rPr lang="nb-NO" altLang="nb-NO" sz="2800" i="1"/>
              <a:t>disjunkte.</a:t>
            </a:r>
          </a:p>
        </p:txBody>
      </p:sp>
      <p:graphicFrame>
        <p:nvGraphicFramePr>
          <p:cNvPr id="14" name="Objekt 13">
            <a:extLst>
              <a:ext uri="{FF2B5EF4-FFF2-40B4-BE49-F238E27FC236}">
                <a16:creationId xmlns:a16="http://schemas.microsoft.com/office/drawing/2014/main" id="{9BB49DAD-E379-ACDD-7525-BF182D07C29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68663" y="6042025"/>
          <a:ext cx="419100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394200" imgH="3797300" progId="Equation.DSMT4">
                  <p:embed/>
                </p:oleObj>
              </mc:Choice>
              <mc:Fallback>
                <p:oleObj name="Equation" r:id="rId7" imgW="4394200" imgH="3797300" progId="Equation.DSMT4">
                  <p:embed/>
                  <p:pic>
                    <p:nvPicPr>
                      <p:cNvPr id="0" name="Objek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8663" y="6042025"/>
                        <a:ext cx="419100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kt 5">
            <a:extLst>
              <a:ext uri="{FF2B5EF4-FFF2-40B4-BE49-F238E27FC236}">
                <a16:creationId xmlns:a16="http://schemas.microsoft.com/office/drawing/2014/main" id="{9F05D81A-5E32-3992-5A0A-9EC844BECA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2975" y="2830513"/>
          <a:ext cx="419100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394200" imgH="3797300" progId="Equation.DSMT4">
                  <p:embed/>
                </p:oleObj>
              </mc:Choice>
              <mc:Fallback>
                <p:oleObj name="Equation" r:id="rId8" imgW="4394200" imgH="3797300" progId="Equation.DSMT4">
                  <p:embed/>
                  <p:pic>
                    <p:nvPicPr>
                      <p:cNvPr id="0" name="Objek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2975" y="2830513"/>
                        <a:ext cx="419100" cy="363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7" grpId="0" animBg="1"/>
      <p:bldP spid="9" grpId="0"/>
      <p:bldP spid="12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>
            <a:extLst>
              <a:ext uri="{FF2B5EF4-FFF2-40B4-BE49-F238E27FC236}">
                <a16:creationId xmlns:a16="http://schemas.microsoft.com/office/drawing/2014/main" id="{04819687-51C3-27A1-A759-719651F0EF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00088" y="377825"/>
            <a:ext cx="8526462" cy="1143000"/>
          </a:xfrm>
        </p:spPr>
        <p:txBody>
          <a:bodyPr/>
          <a:lstStyle/>
          <a:p>
            <a:pPr algn="l" eaLnBrk="1" hangingPunct="1"/>
            <a:r>
              <a:rPr lang="nb-NO" altLang="nb-NO" sz="3200" b="1">
                <a:solidFill>
                  <a:schemeClr val="accent2"/>
                </a:solidFill>
              </a:rPr>
              <a:t>Det klassiske sannsynlighetsbegrepet</a:t>
            </a:r>
            <a:endParaRPr lang="nb-NO" altLang="nb-NO" sz="3200">
              <a:solidFill>
                <a:schemeClr val="accent2"/>
              </a:solidFill>
            </a:endParaRPr>
          </a:p>
        </p:txBody>
      </p:sp>
      <p:sp>
        <p:nvSpPr>
          <p:cNvPr id="35847" name="Text Box 7">
            <a:extLst>
              <a:ext uri="{FF2B5EF4-FFF2-40B4-BE49-F238E27FC236}">
                <a16:creationId xmlns:a16="http://schemas.microsoft.com/office/drawing/2014/main" id="{FC08C66F-4050-68E0-3EAE-3D81DB5D0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49" y="1844675"/>
            <a:ext cx="7948963" cy="3360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dirty="0"/>
              <a:t>De første arbeidene om sannsynlighet var om  problemer i spill, og sannsynlighetsbegrepet de brukte var tilpasset dette.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dirty="0"/>
              <a:t>Et enkelt eksempel illustrerer tankegangen.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dirty="0"/>
              <a:t>Vi kaster en terning.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dirty="0"/>
              <a:t>Hva er sannsynligheten for at vi får minst fem øyne?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endParaRPr lang="nb-NO" altLang="nb-NO" sz="1800" dirty="0">
              <a:solidFill>
                <a:srgbClr val="CC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7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2" name="Text Box 4">
            <a:extLst>
              <a:ext uri="{FF2B5EF4-FFF2-40B4-BE49-F238E27FC236}">
                <a16:creationId xmlns:a16="http://schemas.microsoft.com/office/drawing/2014/main" id="{056F5DD7-D521-54BD-391B-196124D37F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318" y="975013"/>
            <a:ext cx="7650916" cy="4302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dirty="0"/>
              <a:t>Alle sidene på terningen har </a:t>
            </a:r>
            <a:r>
              <a:rPr lang="nb-NO" altLang="nb-NO" sz="2400" i="1" dirty="0"/>
              <a:t>samme sannsynlighet</a:t>
            </a:r>
            <a:r>
              <a:rPr lang="nb-NO" altLang="nb-NO" sz="2400" dirty="0"/>
              <a:t> for å vende opp når terningen kastes.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dirty="0"/>
              <a:t>Sannsynligheten er lik 1 for at en eller annen side vil vende opp.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dirty="0"/>
              <a:t>Derfor er sannsynligheten 1/6 for hver av de seks utfallene 1, 2, 3, 4, 5 og 6.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dirty="0"/>
              <a:t>Begivenheten «minst fem øyne» består av de to utfallene 5 og 6.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dirty="0"/>
              <a:t>Sannsynligheten for minst fem øyne er derfor 2/6 = 1/3.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2" grpId="0" build="allAtOnce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ext Box 2">
            <a:extLst>
              <a:ext uri="{FF2B5EF4-FFF2-40B4-BE49-F238E27FC236}">
                <a16:creationId xmlns:a16="http://schemas.microsoft.com/office/drawing/2014/main" id="{5994A0A0-834E-6BE1-4E70-2D566FB25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418" y="500112"/>
            <a:ext cx="7777163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dirty="0"/>
              <a:t>Generell formulering av argumentet: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dirty="0"/>
              <a:t>Et stokastisk forsøk har </a:t>
            </a:r>
            <a:r>
              <a:rPr lang="nb-NO" altLang="nb-NO" sz="2400" i="1" dirty="0"/>
              <a:t>N</a:t>
            </a:r>
            <a:r>
              <a:rPr lang="nb-NO" altLang="nb-NO" sz="2400" dirty="0"/>
              <a:t> utfall.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dirty="0"/>
              <a:t>Det er de </a:t>
            </a:r>
            <a:r>
              <a:rPr lang="nb-NO" altLang="nb-NO" sz="2400" i="1" dirty="0">
                <a:solidFill>
                  <a:srgbClr val="CC0000"/>
                </a:solidFill>
              </a:rPr>
              <a:t>mulige utfallene</a:t>
            </a:r>
            <a:r>
              <a:rPr lang="nb-NO" altLang="nb-NO" sz="2400" i="1" dirty="0"/>
              <a:t> </a:t>
            </a:r>
            <a:r>
              <a:rPr lang="nb-NO" altLang="nb-NO" sz="2400" dirty="0"/>
              <a:t>for forsøket.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dirty="0"/>
              <a:t>Vi antar at de </a:t>
            </a:r>
            <a:r>
              <a:rPr lang="nb-NO" altLang="nb-NO" sz="2400" i="1" dirty="0"/>
              <a:t>N</a:t>
            </a:r>
            <a:r>
              <a:rPr lang="nb-NO" altLang="nb-NO" sz="2400" dirty="0"/>
              <a:t> utfallene er </a:t>
            </a:r>
            <a:r>
              <a:rPr lang="nb-NO" altLang="nb-NO" sz="2400" i="1" dirty="0"/>
              <a:t>like sannsynlige.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dirty="0"/>
              <a:t>Da har hvert utfall sannsynlighet 1/</a:t>
            </a:r>
            <a:r>
              <a:rPr lang="nb-NO" altLang="nb-NO" sz="2400" i="1" dirty="0"/>
              <a:t>N. </a:t>
            </a:r>
            <a:endParaRPr lang="nb-NO" altLang="nb-NO" sz="2400" dirty="0"/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dirty="0"/>
              <a:t>En begivenhet </a:t>
            </a:r>
            <a:r>
              <a:rPr lang="nb-NO" altLang="nb-NO" sz="2400" i="1" dirty="0"/>
              <a:t>A</a:t>
            </a:r>
            <a:r>
              <a:rPr lang="nb-NO" altLang="nb-NO" sz="2400" dirty="0"/>
              <a:t> består av </a:t>
            </a:r>
            <a:r>
              <a:rPr lang="nb-NO" altLang="nb-NO" sz="2400" i="1" dirty="0"/>
              <a:t>N</a:t>
            </a:r>
            <a:r>
              <a:rPr lang="nb-NO" altLang="nb-NO" sz="2400" dirty="0"/>
              <a:t>(</a:t>
            </a:r>
            <a:r>
              <a:rPr lang="nb-NO" altLang="nb-NO" sz="2400" i="1" dirty="0"/>
              <a:t>A</a:t>
            </a:r>
            <a:r>
              <a:rPr lang="nb-NO" altLang="nb-NO" sz="2400" dirty="0"/>
              <a:t>) utfall.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dirty="0"/>
              <a:t>Det er de </a:t>
            </a:r>
            <a:r>
              <a:rPr lang="nb-NO" altLang="nb-NO" sz="2400" i="1" dirty="0">
                <a:solidFill>
                  <a:srgbClr val="CC0000"/>
                </a:solidFill>
              </a:rPr>
              <a:t>gunstige utfallene</a:t>
            </a:r>
            <a:r>
              <a:rPr lang="nb-NO" altLang="nb-NO" sz="2400" dirty="0"/>
              <a:t> for begivenheten </a:t>
            </a:r>
            <a:r>
              <a:rPr lang="nb-NO" altLang="nb-NO" sz="2400" i="1" dirty="0"/>
              <a:t>A.</a:t>
            </a:r>
            <a:r>
              <a:rPr lang="nb-NO" altLang="nb-NO" sz="2400" dirty="0"/>
              <a:t> 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dirty="0"/>
              <a:t>Sannsynligheten for begivenheten </a:t>
            </a:r>
            <a:r>
              <a:rPr lang="nb-NO" altLang="nb-NO" sz="2400" i="1" dirty="0"/>
              <a:t>A</a:t>
            </a:r>
            <a:r>
              <a:rPr lang="nb-NO" altLang="nb-NO" sz="2400" dirty="0"/>
              <a:t> er 	</a:t>
            </a:r>
          </a:p>
        </p:txBody>
      </p:sp>
      <p:graphicFrame>
        <p:nvGraphicFramePr>
          <p:cNvPr id="136195" name="Object 3">
            <a:extLst>
              <a:ext uri="{FF2B5EF4-FFF2-40B4-BE49-F238E27FC236}">
                <a16:creationId xmlns:a16="http://schemas.microsoft.com/office/drawing/2014/main" id="{F19D23C4-760B-D834-EA4D-C0A631B2E004}"/>
              </a:ext>
            </a:extLst>
          </p:cNvPr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3563629523"/>
              </p:ext>
            </p:extLst>
          </p:nvPr>
        </p:nvGraphicFramePr>
        <p:xfrm>
          <a:off x="1707830" y="4949030"/>
          <a:ext cx="5360988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7980600" imgH="8775700" progId="Equation.DSMT4">
                  <p:embed/>
                </p:oleObj>
              </mc:Choice>
              <mc:Fallback>
                <p:oleObj name="Equation" r:id="rId3" imgW="47980600" imgH="87757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7830" y="4949030"/>
                        <a:ext cx="5360988" cy="981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6197" name="Rectangle 5">
            <a:extLst>
              <a:ext uri="{FF2B5EF4-FFF2-40B4-BE49-F238E27FC236}">
                <a16:creationId xmlns:a16="http://schemas.microsoft.com/office/drawing/2014/main" id="{56735766-56AC-96A9-ADAE-94F8AA851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3524" y="4827587"/>
            <a:ext cx="5689600" cy="1223963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4" grpId="0" build="allAtOnce"/>
      <p:bldP spid="13619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>
            <a:extLst>
              <a:ext uri="{FF2B5EF4-FFF2-40B4-BE49-F238E27FC236}">
                <a16:creationId xmlns:a16="http://schemas.microsoft.com/office/drawing/2014/main" id="{A0FB2FEE-2E6E-EAAE-419F-DD09AF3A0563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>
          <a:xfrm>
            <a:off x="617538" y="341313"/>
            <a:ext cx="7859712" cy="1143000"/>
          </a:xfrm>
        </p:spPr>
        <p:txBody>
          <a:bodyPr/>
          <a:lstStyle/>
          <a:p>
            <a:pPr algn="l" eaLnBrk="1" hangingPunct="1"/>
            <a:r>
              <a:rPr lang="nb-NO" altLang="nb-NO" sz="3200" b="1">
                <a:solidFill>
                  <a:srgbClr val="000099"/>
                </a:solidFill>
              </a:rPr>
              <a:t>Sannsynlighet og relativ frekvens</a:t>
            </a:r>
            <a:endParaRPr lang="nb-NO" altLang="nb-NO" sz="3200">
              <a:solidFill>
                <a:srgbClr val="000099"/>
              </a:solidFill>
            </a:endParaRPr>
          </a:p>
        </p:txBody>
      </p:sp>
      <p:pic>
        <p:nvPicPr>
          <p:cNvPr id="134151" name="Picture 7" descr="blåterning-2">
            <a:extLst>
              <a:ext uri="{FF2B5EF4-FFF2-40B4-BE49-F238E27FC236}">
                <a16:creationId xmlns:a16="http://schemas.microsoft.com/office/drawing/2014/main" id="{F6636C7C-41EC-4DE9-0973-2BACF1FD31D7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148642">
            <a:off x="4548064" y="4454938"/>
            <a:ext cx="434975" cy="454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4153" name="Picture 9" descr="blå-terning-4">
            <a:extLst>
              <a:ext uri="{FF2B5EF4-FFF2-40B4-BE49-F238E27FC236}">
                <a16:creationId xmlns:a16="http://schemas.microsoft.com/office/drawing/2014/main" id="{FCFC5799-EC17-AB17-59DC-001217AB6D35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055827">
            <a:off x="3106614" y="4454938"/>
            <a:ext cx="436562" cy="455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4155" name="Picture 11" descr="blåterning-1">
            <a:extLst>
              <a:ext uri="{FF2B5EF4-FFF2-40B4-BE49-F238E27FC236}">
                <a16:creationId xmlns:a16="http://schemas.microsoft.com/office/drawing/2014/main" id="{1A092D61-09E8-E5F5-F968-4F5552B85881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4589" y="4454938"/>
            <a:ext cx="409575" cy="4270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4150" name="Text Box 6">
            <a:extLst>
              <a:ext uri="{FF2B5EF4-FFF2-40B4-BE49-F238E27FC236}">
                <a16:creationId xmlns:a16="http://schemas.microsoft.com/office/drawing/2014/main" id="{F19A5255-83E3-9FAD-9295-89D1EC9B86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538" y="1489075"/>
            <a:ext cx="8135937" cy="2234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400" dirty="0"/>
              <a:t>Hva betyr det at sannsynligheten er 1/6 for sekser i et terningkast?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400" dirty="0"/>
              <a:t>Vi kan ikke forutsi resultatet av ett kast, men vi ser et mønster når terningen kastes mange ganger.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400" dirty="0"/>
              <a:t>Kaster først en terning 10 ganger:</a:t>
            </a:r>
          </a:p>
        </p:txBody>
      </p:sp>
      <p:pic>
        <p:nvPicPr>
          <p:cNvPr id="134157" name="Picture 13" descr="blåterning-3">
            <a:extLst>
              <a:ext uri="{FF2B5EF4-FFF2-40B4-BE49-F238E27FC236}">
                <a16:creationId xmlns:a16="http://schemas.microsoft.com/office/drawing/2014/main" id="{F61453B3-91F6-EFB4-9E5D-C6C4C4734AC7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368227">
            <a:off x="2387476" y="4454938"/>
            <a:ext cx="409575" cy="4270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4159" name="Picture 15" descr="blåterning5">
            <a:extLst>
              <a:ext uri="{FF2B5EF4-FFF2-40B4-BE49-F238E27FC236}">
                <a16:creationId xmlns:a16="http://schemas.microsoft.com/office/drawing/2014/main" id="{346ECF11-0BDA-D4EE-4D02-03CB08DF1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5827">
            <a:off x="1666751" y="4310476"/>
            <a:ext cx="4349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60" name="Picture 16" descr="blåterning-6">
            <a:extLst>
              <a:ext uri="{FF2B5EF4-FFF2-40B4-BE49-F238E27FC236}">
                <a16:creationId xmlns:a16="http://schemas.microsoft.com/office/drawing/2014/main" id="{85D61DD7-B05E-9D7B-CB4E-B5614FE9D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00194">
            <a:off x="6995989" y="4526376"/>
            <a:ext cx="4349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61" name="Picture 17" descr="blåterning-3">
            <a:extLst>
              <a:ext uri="{FF2B5EF4-FFF2-40B4-BE49-F238E27FC236}">
                <a16:creationId xmlns:a16="http://schemas.microsoft.com/office/drawing/2014/main" id="{3BBCC3D9-A015-D37D-4B3A-8E6C1C69E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339" y="4310476"/>
            <a:ext cx="40957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62" name="Picture 18" descr="blå-terning-4">
            <a:extLst>
              <a:ext uri="{FF2B5EF4-FFF2-40B4-BE49-F238E27FC236}">
                <a16:creationId xmlns:a16="http://schemas.microsoft.com/office/drawing/2014/main" id="{D611865F-263F-1CF3-E77C-9574C6673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664" y="4526376"/>
            <a:ext cx="43656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63" name="Picture 19" descr="blåterning-2">
            <a:extLst>
              <a:ext uri="{FF2B5EF4-FFF2-40B4-BE49-F238E27FC236}">
                <a16:creationId xmlns:a16="http://schemas.microsoft.com/office/drawing/2014/main" id="{D5DF42CE-316A-A79B-9CA2-45276D21A2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70901">
            <a:off x="6203826" y="4454938"/>
            <a:ext cx="4349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64" name="Picture 20" descr="blåterning-2">
            <a:extLst>
              <a:ext uri="{FF2B5EF4-FFF2-40B4-BE49-F238E27FC236}">
                <a16:creationId xmlns:a16="http://schemas.microsoft.com/office/drawing/2014/main" id="{77AD252C-9AB3-F2E1-0596-E86549D27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99095">
            <a:off x="7788151" y="4381913"/>
            <a:ext cx="4349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165" name="Text Box 21">
            <a:extLst>
              <a:ext uri="{FF2B5EF4-FFF2-40B4-BE49-F238E27FC236}">
                <a16:creationId xmlns:a16="http://schemas.microsoft.com/office/drawing/2014/main" id="{4759243F-4B59-016D-936B-B1507D3029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714" y="5255038"/>
            <a:ext cx="73453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800" i="1" dirty="0">
                <a:solidFill>
                  <a:srgbClr val="CC0000"/>
                </a:solidFill>
              </a:rPr>
              <a:t>Relativ frekvens</a:t>
            </a:r>
            <a:r>
              <a:rPr lang="nb-NO" altLang="nb-NO" sz="2800" dirty="0"/>
              <a:t> av seksere er 1/10 = 0.10.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4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4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4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41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41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41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41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41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41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41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41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6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4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4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4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41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41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41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41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41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41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41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41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6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4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4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4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41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41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41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41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41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41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41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41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8" presetID="26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4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4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4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41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41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41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41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41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41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41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41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6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4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4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4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41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41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41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41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41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41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41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41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02" presetID="26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19" presetID="26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4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4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4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41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41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41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41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41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41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41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41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136" presetID="26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4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4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4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41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41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41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41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41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41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41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41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53" presetID="26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4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4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4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41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41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41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41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41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41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41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41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170" presetID="26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4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4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4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41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41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41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41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41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41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41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41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 nodeType="clickPar">
                      <p:stCondLst>
                        <p:cond delay="indefinite"/>
                      </p:stCondLst>
                      <p:childTnLst>
                        <p:par>
                          <p:cTn id="1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50" grpId="0" build="allAtOnce"/>
      <p:bldP spid="134165" grpId="0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>
            <a:extLst>
              <a:ext uri="{FF2B5EF4-FFF2-40B4-BE49-F238E27FC236}">
                <a16:creationId xmlns:a16="http://schemas.microsoft.com/office/drawing/2014/main" id="{D4FB48AE-0BE7-9ACE-901D-CA20017F02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nb-NO" altLang="nb-NO" sz="2400" dirty="0">
                <a:solidFill>
                  <a:schemeClr val="tx1"/>
                </a:solidFill>
              </a:rPr>
              <a:t>Kaster så en terning om og om igjen. Etter </a:t>
            </a:r>
            <a:r>
              <a:rPr lang="nb-NO" altLang="nb-NO" sz="2400" i="1" dirty="0">
                <a:solidFill>
                  <a:schemeClr val="tx1"/>
                </a:solidFill>
              </a:rPr>
              <a:t>n</a:t>
            </a:r>
            <a:r>
              <a:rPr lang="nb-NO" altLang="nb-NO" sz="2400" dirty="0">
                <a:solidFill>
                  <a:schemeClr val="tx1"/>
                </a:solidFill>
              </a:rPr>
              <a:t> kast er den relative frekvensen av seksere:</a:t>
            </a:r>
          </a:p>
        </p:txBody>
      </p:sp>
      <p:pic>
        <p:nvPicPr>
          <p:cNvPr id="142340" name="Picture 4">
            <a:extLst>
              <a:ext uri="{FF2B5EF4-FFF2-40B4-BE49-F238E27FC236}">
                <a16:creationId xmlns:a16="http://schemas.microsoft.com/office/drawing/2014/main" id="{0340EEDE-30B3-0870-22F9-121526E0BAF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0550" y="2552699"/>
            <a:ext cx="5543550" cy="4030663"/>
          </a:xfrm>
          <a:noFill/>
        </p:spPr>
      </p:pic>
      <p:sp>
        <p:nvSpPr>
          <p:cNvPr id="142342" name="Rectangle 6">
            <a:extLst>
              <a:ext uri="{FF2B5EF4-FFF2-40B4-BE49-F238E27FC236}">
                <a16:creationId xmlns:a16="http://schemas.microsoft.com/office/drawing/2014/main" id="{AC1A4993-D753-ED52-0487-F1F3490FD2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1196975"/>
            <a:ext cx="67786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graphicFrame>
        <p:nvGraphicFramePr>
          <p:cNvPr id="142343" name="Object 7">
            <a:extLst>
              <a:ext uri="{FF2B5EF4-FFF2-40B4-BE49-F238E27FC236}">
                <a16:creationId xmlns:a16="http://schemas.microsoft.com/office/drawing/2014/main" id="{5A8CE446-08AC-963D-0D2E-33B11F832BE9}"/>
              </a:ext>
            </a:extLst>
          </p:cNvPr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71723370"/>
              </p:ext>
            </p:extLst>
          </p:nvPr>
        </p:nvGraphicFramePr>
        <p:xfrm>
          <a:off x="2360612" y="1389938"/>
          <a:ext cx="4422775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1833800" imgH="9067800" progId="Equation.DSMT4">
                  <p:embed/>
                </p:oleObj>
              </mc:Choice>
              <mc:Fallback>
                <p:oleObj name="Equation" r:id="rId4" imgW="41833800" imgH="90678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0612" y="1389938"/>
                        <a:ext cx="4422775" cy="958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2345" name="Rectangle 9">
            <a:extLst>
              <a:ext uri="{FF2B5EF4-FFF2-40B4-BE49-F238E27FC236}">
                <a16:creationId xmlns:a16="http://schemas.microsoft.com/office/drawing/2014/main" id="{34A48B04-FE8E-6CD7-93D5-C810D2474D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6688" y="3213100"/>
            <a:ext cx="2232025" cy="250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dirty="0">
                <a:solidFill>
                  <a:srgbClr val="CC0000"/>
                </a:solidFill>
              </a:rPr>
              <a:t>Merk at den relative frekvensen nærmer seg 1/6=0.167 når </a:t>
            </a:r>
            <a:r>
              <a:rPr lang="nb-NO" altLang="nb-NO" sz="2400" i="1" dirty="0">
                <a:solidFill>
                  <a:srgbClr val="CC0000"/>
                </a:solidFill>
              </a:rPr>
              <a:t>n</a:t>
            </a:r>
            <a:r>
              <a:rPr lang="nb-NO" altLang="nb-NO" sz="2400" dirty="0">
                <a:solidFill>
                  <a:srgbClr val="CC0000"/>
                </a:solidFill>
              </a:rPr>
              <a:t>  blir stor.</a:t>
            </a:r>
          </a:p>
        </p:txBody>
      </p:sp>
      <p:sp>
        <p:nvSpPr>
          <p:cNvPr id="142346" name="Rectangle 10">
            <a:extLst>
              <a:ext uri="{FF2B5EF4-FFF2-40B4-BE49-F238E27FC236}">
                <a16:creationId xmlns:a16="http://schemas.microsoft.com/office/drawing/2014/main" id="{E098DFCD-DBBC-58EE-8FA0-58CCC1DE6A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3284538"/>
            <a:ext cx="2232025" cy="2376487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8" grpId="0" autoUpdateAnimBg="0"/>
      <p:bldP spid="142342" grpId="0" autoUpdateAnimBg="0"/>
      <p:bldP spid="142345" grpId="0" autoUpdateAnimBg="0"/>
      <p:bldP spid="14234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743">
            <a:extLst>
              <a:ext uri="{FF2B5EF4-FFF2-40B4-BE49-F238E27FC236}">
                <a16:creationId xmlns:a16="http://schemas.microsoft.com/office/drawing/2014/main" id="{3357B2C7-A51E-5A71-5270-20D09FE1D0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3838" y="93663"/>
            <a:ext cx="8840787" cy="1143000"/>
          </a:xfrm>
          <a:noFill/>
        </p:spPr>
        <p:txBody>
          <a:bodyPr/>
          <a:lstStyle/>
          <a:p>
            <a:pPr algn="l" eaLnBrk="1" hangingPunct="1"/>
            <a:r>
              <a:rPr lang="nb-NO" altLang="nb-NO" sz="2600" dirty="0">
                <a:solidFill>
                  <a:srgbClr val="0070C0"/>
                </a:solidFill>
              </a:rPr>
              <a:t>Hva er sannsynligheten for at et nyfødt barn er en jente? </a:t>
            </a:r>
          </a:p>
        </p:txBody>
      </p:sp>
      <p:sp>
        <p:nvSpPr>
          <p:cNvPr id="105164" name="Text Box 1740">
            <a:extLst>
              <a:ext uri="{FF2B5EF4-FFF2-40B4-BE49-F238E27FC236}">
                <a16:creationId xmlns:a16="http://schemas.microsoft.com/office/drawing/2014/main" id="{E34DED57-F89A-919F-CECC-B82B4330F2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37" y="6015038"/>
            <a:ext cx="494347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nb-NO" sz="1800" dirty="0"/>
              <a:t>(</a:t>
            </a:r>
            <a:r>
              <a:rPr lang="en-US" altLang="nb-NO" sz="1800" dirty="0" err="1"/>
              <a:t>Kilde</a:t>
            </a:r>
            <a:r>
              <a:rPr lang="en-US" altLang="nb-NO" sz="1800" dirty="0"/>
              <a:t>: </a:t>
            </a:r>
            <a:r>
              <a:rPr lang="en-US" altLang="nb-NO" sz="1800" dirty="0" err="1"/>
              <a:t>Statistisk</a:t>
            </a:r>
            <a:r>
              <a:rPr lang="en-US" altLang="nb-NO" sz="1800" dirty="0"/>
              <a:t> </a:t>
            </a:r>
            <a:r>
              <a:rPr lang="en-US" altLang="nb-NO" sz="1800" dirty="0" err="1"/>
              <a:t>sentralbyrå</a:t>
            </a:r>
            <a:r>
              <a:rPr lang="en-US" altLang="nb-NO" sz="1800" dirty="0"/>
              <a:t>)</a:t>
            </a:r>
          </a:p>
        </p:txBody>
      </p:sp>
      <p:sp>
        <p:nvSpPr>
          <p:cNvPr id="105223" name="Rectangle 1799">
            <a:extLst>
              <a:ext uri="{FF2B5EF4-FFF2-40B4-BE49-F238E27FC236}">
                <a16:creationId xmlns:a16="http://schemas.microsoft.com/office/drawing/2014/main" id="{054D10A6-806D-3424-4897-9CC69BBDA5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3424" y="1025592"/>
            <a:ext cx="3162300" cy="225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dirty="0">
                <a:solidFill>
                  <a:schemeClr val="tx2"/>
                </a:solidFill>
              </a:rPr>
              <a:t>Den </a:t>
            </a:r>
            <a:r>
              <a:rPr lang="nb-NO" altLang="nb-NO" sz="2400" dirty="0">
                <a:solidFill>
                  <a:srgbClr val="FF0000"/>
                </a:solidFill>
              </a:rPr>
              <a:t>relative frekvensen </a:t>
            </a:r>
            <a:r>
              <a:rPr lang="nb-NO" altLang="nb-NO" sz="2400" dirty="0">
                <a:solidFill>
                  <a:schemeClr val="tx2"/>
                </a:solidFill>
              </a:rPr>
              <a:t>av jentefødsler varierer lite fra femårsperiode til femårsperiode. </a:t>
            </a:r>
          </a:p>
        </p:txBody>
      </p:sp>
      <p:sp>
        <p:nvSpPr>
          <p:cNvPr id="105224" name="Rectangle 1800">
            <a:extLst>
              <a:ext uri="{FF2B5EF4-FFF2-40B4-BE49-F238E27FC236}">
                <a16:creationId xmlns:a16="http://schemas.microsoft.com/office/drawing/2014/main" id="{C31C7B78-90A8-AB1F-E0B5-167B662D9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3455" y="3113229"/>
            <a:ext cx="3529012" cy="1655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dirty="0"/>
              <a:t>I perioden 1951-2015 ble det født 3864050 barn i Norge. Av disse var 1878200 jenter.</a:t>
            </a:r>
          </a:p>
        </p:txBody>
      </p:sp>
      <p:sp>
        <p:nvSpPr>
          <p:cNvPr id="105225" name="Rectangle 1801">
            <a:extLst>
              <a:ext uri="{FF2B5EF4-FFF2-40B4-BE49-F238E27FC236}">
                <a16:creationId xmlns:a16="http://schemas.microsoft.com/office/drawing/2014/main" id="{2D281E89-034F-FB8E-0ACD-25F39F7A2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9269" y="4694130"/>
            <a:ext cx="295275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dirty="0"/>
              <a:t>Relativ frekvens av jenter i hele perioden er 48.6%</a:t>
            </a:r>
          </a:p>
        </p:txBody>
      </p:sp>
      <p:graphicFrame>
        <p:nvGraphicFramePr>
          <p:cNvPr id="8" name="Plassholder for innhold 7">
            <a:extLst>
              <a:ext uri="{FF2B5EF4-FFF2-40B4-BE49-F238E27FC236}">
                <a16:creationId xmlns:a16="http://schemas.microsoft.com/office/drawing/2014/main" id="{B3F79BF6-2155-9A1E-6D1F-F07694B7DC76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79718020"/>
              </p:ext>
            </p:extLst>
          </p:nvPr>
        </p:nvGraphicFramePr>
        <p:xfrm>
          <a:off x="168246" y="1207295"/>
          <a:ext cx="5589586" cy="44497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231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16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16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16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16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005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År  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Fødte (årsgjennomsnitt)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Relativ frekvens</a:t>
                      </a:r>
                      <a:endParaRPr lang="nb-NO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447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I alt</a:t>
                      </a:r>
                      <a:endParaRPr lang="nb-NO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Gutter</a:t>
                      </a:r>
                      <a:endParaRPr lang="nb-NO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Jenter</a:t>
                      </a:r>
                      <a:endParaRPr lang="nb-NO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Jenter</a:t>
                      </a:r>
                      <a:endParaRPr lang="nb-NO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0898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300" u="none" strike="noStrike" dirty="0">
                          <a:effectLst/>
                        </a:rPr>
                        <a:t> </a:t>
                      </a:r>
                      <a:endParaRPr lang="nb-NO" sz="3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300" u="none" strike="noStrike" dirty="0">
                          <a:effectLst/>
                        </a:rPr>
                        <a:t> </a:t>
                      </a:r>
                      <a:endParaRPr lang="nb-NO" sz="3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300" u="none" strike="noStrike" dirty="0">
                          <a:effectLst/>
                        </a:rPr>
                        <a:t> </a:t>
                      </a:r>
                      <a:endParaRPr lang="nb-NO" sz="3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300" u="none" strike="noStrike" dirty="0">
                          <a:effectLst/>
                        </a:rPr>
                        <a:t> </a:t>
                      </a:r>
                      <a:endParaRPr lang="nb-NO" sz="3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3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nb-NO" sz="3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1447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1951-1955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62478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32182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30296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0.485</a:t>
                      </a:r>
                      <a:endParaRPr lang="nb-NO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1447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1956-1960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63021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32374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30647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0.486</a:t>
                      </a:r>
                      <a:endParaRPr lang="nb-NO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1447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1961-1965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63989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32992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30997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0.484</a:t>
                      </a:r>
                      <a:endParaRPr lang="nb-NO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1447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1966-1970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66697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34368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32329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0.485</a:t>
                      </a:r>
                      <a:endParaRPr lang="nb-NO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1447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1971-1975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61393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31487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29906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0.487</a:t>
                      </a:r>
                      <a:endParaRPr lang="nb-NO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1447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1976-1980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51744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26619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25125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0.486</a:t>
                      </a:r>
                      <a:endParaRPr lang="nb-NO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1447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1981-1985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50660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26030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24629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0.486</a:t>
                      </a:r>
                      <a:endParaRPr lang="nb-NO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1447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1986-1990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56862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29154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27708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0.487</a:t>
                      </a:r>
                      <a:endParaRPr lang="nb-NO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1447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1991-1995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60196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30993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29202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0.485</a:t>
                      </a:r>
                      <a:endParaRPr lang="nb-NO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1447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1996-2000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59522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30598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29043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0.488</a:t>
                      </a:r>
                      <a:endParaRPr lang="nb-NO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1447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2001-2005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56459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28925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27534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0.488</a:t>
                      </a:r>
                      <a:endParaRPr lang="nb-NO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1447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2006-2010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60150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30885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29265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0.487</a:t>
                      </a:r>
                      <a:endParaRPr lang="nb-NO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127" marR="7127" marT="71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C3FC1F4-82CE-7078-D8E9-25C04FE801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236098"/>
              </p:ext>
            </p:extLst>
          </p:nvPr>
        </p:nvGraphicFramePr>
        <p:xfrm>
          <a:off x="194438" y="5653708"/>
          <a:ext cx="5537202" cy="2813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70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17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17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17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17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0987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  <a:latin typeface="+mn-lt"/>
                        </a:rPr>
                        <a:t>2011-2015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28" marR="7128" marT="70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5</a:t>
                      </a:r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9522</a:t>
                      </a:r>
                    </a:p>
                  </a:txBody>
                  <a:tcPr marL="7128" marR="7128" marT="70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  <a:latin typeface="+mn-lt"/>
                        </a:rPr>
                        <a:t>  30563        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28" marR="7128" marT="70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  <a:latin typeface="+mn-lt"/>
                        </a:rPr>
                        <a:t>28959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28" marR="7128" marT="70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0.487</a:t>
                      </a:r>
                      <a:endParaRPr lang="nb-NO" sz="18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7128" marR="7128" marT="701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5222" name="Rectangle 1798">
            <a:extLst>
              <a:ext uri="{FF2B5EF4-FFF2-40B4-BE49-F238E27FC236}">
                <a16:creationId xmlns:a16="http://schemas.microsoft.com/office/drawing/2014/main" id="{2280DF9D-E6FA-B5DB-9013-27BBBA2985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1195388"/>
            <a:ext cx="1079500" cy="49688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144DA0-0A2D-072C-B51F-349D425EFDAB}"/>
              </a:ext>
            </a:extLst>
          </p:cNvPr>
          <p:cNvSpPr txBox="1"/>
          <p:nvPr/>
        </p:nvSpPr>
        <p:spPr>
          <a:xfrm>
            <a:off x="109537" y="6402385"/>
            <a:ext cx="8212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800" dirty="0"/>
              <a:t>Sjekker siste tilgjengelige data, 2023: 25416 jenter av 51980 fødte, dvs. 48.9%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164" grpId="0" autoUpdateAnimBg="0"/>
      <p:bldP spid="105223" grpId="0" autoUpdateAnimBg="0"/>
      <p:bldP spid="105224" grpId="0" autoUpdateAnimBg="0"/>
      <p:bldP spid="105225" grpId="0" autoUpdateAnimBg="0"/>
      <p:bldP spid="105222" grpId="0" animBg="1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>
            <a:extLst>
              <a:ext uri="{FF2B5EF4-FFF2-40B4-BE49-F238E27FC236}">
                <a16:creationId xmlns:a16="http://schemas.microsoft.com/office/drawing/2014/main" id="{35DA7E57-99E4-21EC-2677-651E109CAD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260350"/>
            <a:ext cx="7848600" cy="927100"/>
          </a:xfrm>
        </p:spPr>
        <p:txBody>
          <a:bodyPr/>
          <a:lstStyle/>
          <a:p>
            <a:pPr algn="l" eaLnBrk="1" hangingPunct="1"/>
            <a:r>
              <a:rPr lang="nb-NO" altLang="nb-NO" sz="2400">
                <a:solidFill>
                  <a:schemeClr val="tx1"/>
                </a:solidFill>
              </a:rPr>
              <a:t>Den relative frekvensen av seksere er omtrent 1/6 når vi kaster en terning mange ganger.</a:t>
            </a:r>
          </a:p>
        </p:txBody>
      </p:sp>
      <p:sp>
        <p:nvSpPr>
          <p:cNvPr id="147460" name="Rectangle 4">
            <a:extLst>
              <a:ext uri="{FF2B5EF4-FFF2-40B4-BE49-F238E27FC236}">
                <a16:creationId xmlns:a16="http://schemas.microsoft.com/office/drawing/2014/main" id="{300E5DD3-320F-0DD2-D1B9-4C7628B08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313" y="1196975"/>
            <a:ext cx="67786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sp>
        <p:nvSpPr>
          <p:cNvPr id="147467" name="Rectangle 11">
            <a:extLst>
              <a:ext uri="{FF2B5EF4-FFF2-40B4-BE49-F238E27FC236}">
                <a16:creationId xmlns:a16="http://schemas.microsoft.com/office/drawing/2014/main" id="{29B7E1D6-2647-CE60-3150-3353C048BA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" y="3119501"/>
            <a:ext cx="7848600" cy="2376488"/>
          </a:xfrm>
          <a:prstGeom prst="rect">
            <a:avLst/>
          </a:prstGeom>
          <a:noFill/>
          <a:ln w="38100">
            <a:solidFill>
              <a:srgbClr val="0000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dirty="0">
                <a:solidFill>
                  <a:schemeClr val="accent2"/>
                </a:solidFill>
              </a:rPr>
              <a:t>Vi er interessert i en begivenhet </a:t>
            </a:r>
            <a:r>
              <a:rPr lang="nb-NO" altLang="nb-NO" sz="2400" i="1" dirty="0">
                <a:solidFill>
                  <a:schemeClr val="accent2"/>
                </a:solidFill>
              </a:rPr>
              <a:t>A</a:t>
            </a:r>
            <a:r>
              <a:rPr lang="nb-NO" altLang="nb-NO" sz="2400" dirty="0">
                <a:solidFill>
                  <a:schemeClr val="accent2"/>
                </a:solidFill>
              </a:rPr>
              <a:t> i et stokastisk forsøk. Forsøket gjentas under like betingelser. Da vil den relative frekvensen av </a:t>
            </a:r>
            <a:r>
              <a:rPr lang="nb-NO" altLang="nb-NO" sz="2400" i="1" dirty="0">
                <a:solidFill>
                  <a:schemeClr val="accent2"/>
                </a:solidFill>
              </a:rPr>
              <a:t>A</a:t>
            </a:r>
            <a:r>
              <a:rPr lang="nb-NO" altLang="nb-NO" sz="2400" dirty="0">
                <a:solidFill>
                  <a:schemeClr val="accent2"/>
                </a:solidFill>
              </a:rPr>
              <a:t> nærme seg en grenseverdi når forsøket gjentas mange ganger. Denne grenseverdien er sannsynligheten </a:t>
            </a:r>
            <a:r>
              <a:rPr lang="nb-NO" altLang="nb-NO" sz="2400" i="1" dirty="0">
                <a:solidFill>
                  <a:schemeClr val="accent2"/>
                </a:solidFill>
              </a:rPr>
              <a:t>P</a:t>
            </a:r>
            <a:r>
              <a:rPr lang="nb-NO" altLang="nb-NO" sz="2400" dirty="0">
                <a:solidFill>
                  <a:schemeClr val="accent2"/>
                </a:solidFill>
              </a:rPr>
              <a:t>(</a:t>
            </a:r>
            <a:r>
              <a:rPr lang="nb-NO" altLang="nb-NO" sz="2400" i="1" dirty="0">
                <a:solidFill>
                  <a:schemeClr val="accent2"/>
                </a:solidFill>
              </a:rPr>
              <a:t>A</a:t>
            </a:r>
            <a:r>
              <a:rPr lang="nb-NO" altLang="nb-NO" sz="2400" dirty="0">
                <a:solidFill>
                  <a:schemeClr val="accent2"/>
                </a:solidFill>
              </a:rPr>
              <a:t>). </a:t>
            </a:r>
          </a:p>
        </p:txBody>
      </p:sp>
      <p:sp>
        <p:nvSpPr>
          <p:cNvPr id="147469" name="Rectangle 13">
            <a:extLst>
              <a:ext uri="{FF2B5EF4-FFF2-40B4-BE49-F238E27FC236}">
                <a16:creationId xmlns:a16="http://schemas.microsoft.com/office/drawing/2014/main" id="{15C14F91-692A-EFA7-D3C5-A276D3DA5E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5661025"/>
            <a:ext cx="8510587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1" dirty="0">
                <a:solidFill>
                  <a:srgbClr val="CC0000"/>
                </a:solidFill>
              </a:rPr>
              <a:t>Sannsynlighet er relativ frekvens «i det lange løp».</a:t>
            </a:r>
          </a:p>
        </p:txBody>
      </p:sp>
      <p:sp>
        <p:nvSpPr>
          <p:cNvPr id="147472" name="Rectangle 16">
            <a:extLst>
              <a:ext uri="{FF2B5EF4-FFF2-40B4-BE49-F238E27FC236}">
                <a16:creationId xmlns:a16="http://schemas.microsoft.com/office/drawing/2014/main" id="{ACCC5DEE-EE9E-16C5-B59C-3ABA913614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125538"/>
            <a:ext cx="78486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/>
              <a:t>Den relative frekvensen av jenter blant alle nyfødte er omtrent 48.6% hvert år.</a:t>
            </a:r>
          </a:p>
        </p:txBody>
      </p:sp>
      <p:sp>
        <p:nvSpPr>
          <p:cNvPr id="147473" name="Rectangle 17">
            <a:extLst>
              <a:ext uri="{FF2B5EF4-FFF2-40B4-BE49-F238E27FC236}">
                <a16:creationId xmlns:a16="http://schemas.microsoft.com/office/drawing/2014/main" id="{25236485-9240-19A2-9D0C-72A23DB737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2010395"/>
            <a:ext cx="7848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dirty="0"/>
              <a:t>Det er to eksempler på et fenomen som observeres gang på gang: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8" grpId="0" autoUpdateAnimBg="0"/>
      <p:bldP spid="147460" grpId="0" autoUpdateAnimBg="0"/>
      <p:bldP spid="147467" grpId="0" animBg="1" autoUpdateAnimBg="0"/>
      <p:bldP spid="147469" grpId="0" autoUpdateAnimBg="0"/>
      <p:bldP spid="147472" grpId="0" autoUpdateAnimBg="0"/>
      <p:bldP spid="147473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Plassholder for innhold 2">
            <a:extLst>
              <a:ext uri="{FF2B5EF4-FFF2-40B4-BE49-F238E27FC236}">
                <a16:creationId xmlns:a16="http://schemas.microsoft.com/office/drawing/2014/main" id="{51114CFB-46D4-E723-004D-B0B541AC1C7E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230188" y="1925638"/>
          <a:ext cx="6477000" cy="42370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7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3825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 dirty="0">
                          <a:effectLst/>
                        </a:rPr>
                        <a:t>År    </a:t>
                      </a:r>
                      <a:endParaRPr lang="nb-NO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 dirty="0">
                          <a:effectLst/>
                        </a:rPr>
                        <a:t>Fødte</a:t>
                      </a:r>
                      <a:endParaRPr lang="nb-NO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 dirty="0">
                          <a:effectLst/>
                        </a:rPr>
                        <a:t>Tvillinger</a:t>
                      </a:r>
                      <a:endParaRPr lang="nb-NO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>
                          <a:effectLst/>
                        </a:rPr>
                        <a:t>Trillinger</a:t>
                      </a:r>
                      <a:endParaRPr lang="nb-NO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>
                          <a:effectLst/>
                        </a:rPr>
                        <a:t>Relativ frekvens</a:t>
                      </a:r>
                      <a:endParaRPr lang="nb-NO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>
                          <a:effectLst/>
                        </a:rPr>
                        <a:t>Relativ frekvens</a:t>
                      </a:r>
                      <a:endParaRPr lang="nb-NO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825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    </a:t>
                      </a:r>
                      <a:endParaRPr lang="nb-NO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nb-NO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 dirty="0">
                          <a:effectLst/>
                        </a:rPr>
                        <a:t>(</a:t>
                      </a:r>
                      <a:r>
                        <a:rPr lang="nb-NO" sz="1600" u="none" strike="noStrike" dirty="0" err="1">
                          <a:effectLst/>
                        </a:rPr>
                        <a:t>årsgj.snitt</a:t>
                      </a:r>
                      <a:r>
                        <a:rPr lang="nb-NO" sz="1600" u="none" strike="noStrike" dirty="0">
                          <a:effectLst/>
                        </a:rPr>
                        <a:t>)</a:t>
                      </a:r>
                      <a:endParaRPr lang="nb-NO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nb-NO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 dirty="0">
                          <a:effectLst/>
                        </a:rPr>
                        <a:t>tvillinger (%)</a:t>
                      </a:r>
                      <a:endParaRPr lang="nb-NO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 dirty="0">
                          <a:effectLst/>
                        </a:rPr>
                        <a:t>trillinger (%)</a:t>
                      </a:r>
                      <a:endParaRPr lang="nb-NO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9953">
                <a:tc>
                  <a:txBody>
                    <a:bodyPr/>
                    <a:lstStyle/>
                    <a:p>
                      <a:pPr algn="ctr" fontAlgn="ctr"/>
                      <a:endParaRPr lang="nb-NO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nb-NO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nb-NO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nb-NO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nb-NO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nb-NO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9953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1951-1955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62478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 dirty="0">
                          <a:effectLst/>
                        </a:rPr>
                        <a:t>787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9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 dirty="0">
                          <a:effectLst/>
                        </a:rPr>
                        <a:t>1.3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 dirty="0">
                          <a:effectLst/>
                        </a:rPr>
                        <a:t>0.015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9953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1956-1960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63021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731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7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 dirty="0">
                          <a:effectLst/>
                        </a:rPr>
                        <a:t>1.2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 dirty="0">
                          <a:effectLst/>
                        </a:rPr>
                        <a:t>0.011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9953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1961-1965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63989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700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8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 dirty="0">
                          <a:effectLst/>
                        </a:rPr>
                        <a:t>1.1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 dirty="0">
                          <a:effectLst/>
                        </a:rPr>
                        <a:t>0.013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9953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1966-1970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66697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663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7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 dirty="0">
                          <a:effectLst/>
                        </a:rPr>
                        <a:t>1.0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 dirty="0">
                          <a:effectLst/>
                        </a:rPr>
                        <a:t>0.011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9953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1971-1975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61393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568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4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 dirty="0">
                          <a:effectLst/>
                        </a:rPr>
                        <a:t>0.9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 dirty="0">
                          <a:effectLst/>
                        </a:rPr>
                        <a:t>0.007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9953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1976-1980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 dirty="0">
                          <a:effectLst/>
                        </a:rPr>
                        <a:t>51744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494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4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 dirty="0">
                          <a:effectLst/>
                        </a:rPr>
                        <a:t>1.0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 dirty="0">
                          <a:effectLst/>
                        </a:rPr>
                        <a:t>0.008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9953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1981-1985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50660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495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8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 dirty="0">
                          <a:effectLst/>
                        </a:rPr>
                        <a:t>1.0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 dirty="0">
                          <a:effectLst/>
                        </a:rPr>
                        <a:t>0.016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9953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1986-1990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 dirty="0">
                          <a:effectLst/>
                        </a:rPr>
                        <a:t>56862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 dirty="0">
                          <a:effectLst/>
                        </a:rPr>
                        <a:t>634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19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 dirty="0">
                          <a:effectLst/>
                        </a:rPr>
                        <a:t>1.1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 dirty="0">
                          <a:effectLst/>
                        </a:rPr>
                        <a:t>0.034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9953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1991-1995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60196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821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24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 dirty="0">
                          <a:effectLst/>
                        </a:rPr>
                        <a:t>1.4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 dirty="0">
                          <a:effectLst/>
                        </a:rPr>
                        <a:t>0.040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9953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1996-2000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59522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957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24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 dirty="0">
                          <a:effectLst/>
                        </a:rPr>
                        <a:t>1.6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 dirty="0">
                          <a:effectLst/>
                        </a:rPr>
                        <a:t>0.041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9953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2001-2005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56459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 dirty="0">
                          <a:effectLst/>
                        </a:rPr>
                        <a:t>1034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17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 dirty="0">
                          <a:effectLst/>
                        </a:rPr>
                        <a:t>1.9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 dirty="0">
                          <a:effectLst/>
                        </a:rPr>
                        <a:t>0.031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9953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2006-2010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 dirty="0">
                          <a:effectLst/>
                        </a:rPr>
                        <a:t>60150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 dirty="0">
                          <a:effectLst/>
                        </a:rPr>
                        <a:t>1021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15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 dirty="0">
                          <a:effectLst/>
                        </a:rPr>
                        <a:t>1.7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 dirty="0">
                          <a:effectLst/>
                        </a:rPr>
                        <a:t>0.025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82" marR="6082" marT="6081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63603" name="Rectangle 10">
            <a:extLst>
              <a:ext uri="{FF2B5EF4-FFF2-40B4-BE49-F238E27FC236}">
                <a16:creationId xmlns:a16="http://schemas.microsoft.com/office/drawing/2014/main" id="{17AB1537-110E-2C43-518C-5FBEA9C7DB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118" y="219075"/>
            <a:ext cx="82597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dirty="0"/>
              <a:t>Merk at det er en forutsetning at forsøket gjentas under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1" dirty="0">
                <a:solidFill>
                  <a:srgbClr val="FF0000"/>
                </a:solidFill>
              </a:rPr>
              <a:t>like betingelser</a:t>
            </a:r>
            <a:r>
              <a:rPr lang="nb-NO" altLang="nb-NO" sz="2400" i="1" dirty="0"/>
              <a:t>.</a:t>
            </a:r>
            <a:endParaRPr lang="nb-NO" altLang="nb-NO" sz="2400" i="1" dirty="0">
              <a:solidFill>
                <a:srgbClr val="FF0000"/>
              </a:solidFill>
            </a:endParaRPr>
          </a:p>
        </p:txBody>
      </p:sp>
      <p:sp>
        <p:nvSpPr>
          <p:cNvPr id="131086" name="Rectangle 14">
            <a:extLst>
              <a:ext uri="{FF2B5EF4-FFF2-40B4-BE49-F238E27FC236}">
                <a16:creationId xmlns:a16="http://schemas.microsoft.com/office/drawing/2014/main" id="{88C6A695-073E-36A4-716B-15C6F1B14F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118" y="1111250"/>
            <a:ext cx="8393907" cy="782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dirty="0"/>
              <a:t>Et eksempel hvor dette ikke er tilfelle er flerfødsler:</a:t>
            </a:r>
            <a:endParaRPr lang="nb-NO" altLang="nb-NO" sz="2400" i="1" dirty="0">
              <a:solidFill>
                <a:srgbClr val="CC0000"/>
              </a:solidFill>
            </a:endParaRPr>
          </a:p>
        </p:txBody>
      </p:sp>
      <p:sp>
        <p:nvSpPr>
          <p:cNvPr id="131087" name="Rectangle 15">
            <a:extLst>
              <a:ext uri="{FF2B5EF4-FFF2-40B4-BE49-F238E27FC236}">
                <a16:creationId xmlns:a16="http://schemas.microsoft.com/office/drawing/2014/main" id="{26F5B8F0-8F41-7CCC-028F-65E91A420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1213" y="1830388"/>
            <a:ext cx="2019300" cy="47148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sp>
        <p:nvSpPr>
          <p:cNvPr id="131088" name="Rectangle 16">
            <a:extLst>
              <a:ext uri="{FF2B5EF4-FFF2-40B4-BE49-F238E27FC236}">
                <a16:creationId xmlns:a16="http://schemas.microsoft.com/office/drawing/2014/main" id="{5D719802-6AC2-BAC7-DCF4-50D3549B5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7713" y="2214563"/>
            <a:ext cx="1944687" cy="3744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>
                <a:solidFill>
                  <a:srgbClr val="FF0000"/>
                </a:solidFill>
              </a:rPr>
              <a:t>Andelen tvilling- og trillingfødsler økte fra midten av 1980 årene på grunn av assistert befruktning.</a:t>
            </a:r>
            <a:endParaRPr lang="nb-NO" altLang="nb-NO" sz="2400" i="1">
              <a:solidFill>
                <a:srgbClr val="FF0000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F9309F3-66B9-B823-CB5A-C9C7DDB7C419}"/>
              </a:ext>
            </a:extLst>
          </p:cNvPr>
          <p:cNvGraphicFramePr>
            <a:graphicFrameLocks noGrp="1"/>
          </p:cNvGraphicFramePr>
          <p:nvPr/>
        </p:nvGraphicFramePr>
        <p:xfrm>
          <a:off x="230188" y="6176963"/>
          <a:ext cx="6477000" cy="249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7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9237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 dirty="0">
                          <a:effectLst/>
                          <a:latin typeface="+mn-lt"/>
                        </a:rPr>
                        <a:t>2011-2015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82" marR="6082" marT="59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 dirty="0">
                          <a:effectLst/>
                          <a:latin typeface="+mn-lt"/>
                        </a:rPr>
                        <a:t>59522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82" marR="6082" marT="59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 dirty="0">
                          <a:effectLst/>
                          <a:latin typeface="+mn-lt"/>
                        </a:rPr>
                        <a:t>960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82" marR="6082" marT="59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6082" marR="6082" marT="59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 dirty="0">
                          <a:effectLst/>
                          <a:latin typeface="+mn-lt"/>
                        </a:rPr>
                        <a:t>1.6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82" marR="6082" marT="59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 dirty="0">
                          <a:effectLst/>
                          <a:latin typeface="+mn-lt"/>
                        </a:rPr>
                        <a:t>0.025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82" marR="6082" marT="59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86" grpId="0" autoUpdateAnimBg="0"/>
      <p:bldP spid="131087" grpId="0" animBg="1" autoUpdateAnimBg="0"/>
      <p:bldP spid="131088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34D9614-74F5-8E1F-88E2-76AB8A1BE0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800" y="101600"/>
            <a:ext cx="7626350" cy="135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dirty="0"/>
              <a:t>Sannsynlighet forstått som relativ frekvens i det lange løp kalles enkelte ganger </a:t>
            </a:r>
            <a:r>
              <a:rPr lang="nb-NO" altLang="nb-NO" sz="2400" i="1" dirty="0">
                <a:solidFill>
                  <a:srgbClr val="CC0000"/>
                </a:solidFill>
              </a:rPr>
              <a:t>objektiv sannsynlighet</a:t>
            </a:r>
            <a:r>
              <a:rPr lang="nb-NO" altLang="nb-NO" sz="2400" i="1" dirty="0"/>
              <a:t>.</a:t>
            </a:r>
            <a:endParaRPr lang="nb-NO" altLang="nb-NO" sz="2400" dirty="0">
              <a:solidFill>
                <a:srgbClr val="CC0000"/>
              </a:solidFill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42728693-6522-D9ED-301C-03632833B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156" y="1460500"/>
            <a:ext cx="8015288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dirty="0"/>
              <a:t>Merk at denne forståelsen av sannsynlighet forutsetter at forsøket kan gjentas flere ganger under like betingelser.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66FA188-DDE9-4949-D498-E54998B19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368" y="2678112"/>
            <a:ext cx="7561263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dirty="0"/>
              <a:t>Noen ganger brukes sannsynlighetsbegrepet i situasjoner hvor forsøket ikke kan gjentas under like betingelser.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87C3BF6-BEDC-EFE0-7B88-EA99AF020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800" y="3889375"/>
            <a:ext cx="7874000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dirty="0"/>
              <a:t>«Det er minst 50 % sjanse for at vi klarer å reise til Mars i løpet av dette tiåret!».</a:t>
            </a: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9BB211E-963A-4E33-A51E-01379F1FDD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368" y="5106987"/>
            <a:ext cx="7539832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dirty="0"/>
              <a:t>Sannsynlighet som uttrykker en personlig vurdering kalles </a:t>
            </a:r>
            <a:r>
              <a:rPr lang="nb-NO" altLang="nb-NO" sz="2400" i="1" dirty="0">
                <a:solidFill>
                  <a:srgbClr val="CC0000"/>
                </a:solidFill>
              </a:rPr>
              <a:t>subjektiv sannsynlighet</a:t>
            </a:r>
            <a:r>
              <a:rPr lang="nb-NO" altLang="nb-NO" sz="2400" i="1" dirty="0"/>
              <a:t>.</a:t>
            </a:r>
            <a:endParaRPr lang="nb-NO" altLang="nb-NO" sz="2400" dirty="0">
              <a:solidFill>
                <a:srgbClr val="CC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autoUpdateAnimBg="0"/>
      <p:bldP spid="4" grpId="0" autoUpdateAnimBg="0"/>
      <p:bldP spid="5" grpId="0" autoUpdateAnimBg="0"/>
      <p:bldP spid="6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D6830B3-92F1-CF91-444C-760C7D07D089}"/>
              </a:ext>
            </a:extLst>
          </p:cNvPr>
          <p:cNvSpPr txBox="1">
            <a:spLocks noChangeArrowheads="1"/>
          </p:cNvSpPr>
          <p:nvPr/>
        </p:nvSpPr>
        <p:spPr>
          <a:xfrm>
            <a:off x="617538" y="496667"/>
            <a:ext cx="7859712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3200" b="1" kern="0" dirty="0">
                <a:solidFill>
                  <a:srgbClr val="000099"/>
                </a:solidFill>
              </a:rPr>
              <a:t>Aksiomer for sannsynlighet</a:t>
            </a:r>
            <a:endParaRPr lang="nb-NO" altLang="nb-NO" sz="3200" kern="0" dirty="0">
              <a:solidFill>
                <a:srgbClr val="000099"/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48A2CFE-8187-9ED8-7003-5358730F6CFA}"/>
              </a:ext>
            </a:extLst>
          </p:cNvPr>
          <p:cNvSpPr txBox="1">
            <a:spLocks noChangeArrowheads="1"/>
          </p:cNvSpPr>
          <p:nvPr/>
        </p:nvSpPr>
        <p:spPr>
          <a:xfrm>
            <a:off x="617538" y="1678431"/>
            <a:ext cx="8069263" cy="9271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Vi kan ikke bruke fortolkningen av sannsynlighet som relativ frekvens i det lange løp til å lage en matematisk teori for sannsynlighet. 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F97B47F-6F73-52A6-E9B8-0FFEDEBBB933}"/>
              </a:ext>
            </a:extLst>
          </p:cNvPr>
          <p:cNvSpPr txBox="1">
            <a:spLocks noChangeArrowheads="1"/>
          </p:cNvSpPr>
          <p:nvPr/>
        </p:nvSpPr>
        <p:spPr>
          <a:xfrm>
            <a:off x="617538" y="3108676"/>
            <a:ext cx="8070850" cy="9271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For å lage en matematisk teori for sannsynlighet, tar vi utgangspunkt i noen </a:t>
            </a:r>
            <a:r>
              <a:rPr lang="nb-NO" altLang="nb-NO" sz="2400" kern="0" dirty="0">
                <a:solidFill>
                  <a:srgbClr val="FF0000"/>
                </a:solidFill>
              </a:rPr>
              <a:t>aksiomer</a:t>
            </a:r>
            <a:r>
              <a:rPr lang="nb-NO" altLang="nb-NO" sz="2400" kern="0" dirty="0">
                <a:solidFill>
                  <a:schemeClr val="tx1"/>
                </a:solidFill>
              </a:rPr>
              <a:t> som sannsynligheter må oppfylle.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10A10DD3-FBAF-2CE1-1465-495A88EA15B9}"/>
              </a:ext>
            </a:extLst>
          </p:cNvPr>
          <p:cNvSpPr txBox="1">
            <a:spLocks noChangeArrowheads="1"/>
          </p:cNvSpPr>
          <p:nvPr/>
        </p:nvSpPr>
        <p:spPr>
          <a:xfrm>
            <a:off x="654050" y="4400550"/>
            <a:ext cx="8251825" cy="9271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Aksiomene er motivert ut fra det klassiske sannsynlighetsbegrepet og fortolkningen av sannsynlighet som relativ frekvens i det lange løp.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1DEFA666-12E8-6D9D-160D-79CE8C435957}"/>
              </a:ext>
            </a:extLst>
          </p:cNvPr>
          <p:cNvSpPr txBox="1">
            <a:spLocks noChangeArrowheads="1"/>
          </p:cNvSpPr>
          <p:nvPr/>
        </p:nvSpPr>
        <p:spPr>
          <a:xfrm>
            <a:off x="692150" y="1790700"/>
            <a:ext cx="7848600" cy="9271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For utfallsrommet  </a:t>
            </a:r>
            <a:r>
              <a:rPr lang="nb-NO" altLang="nb-NO" sz="2400" i="1" kern="0" dirty="0">
                <a:solidFill>
                  <a:schemeClr val="tx1"/>
                </a:solidFill>
              </a:rPr>
              <a:t>S  </a:t>
            </a:r>
            <a:r>
              <a:rPr lang="nb-NO" altLang="nb-NO" sz="2400" kern="0" dirty="0">
                <a:solidFill>
                  <a:schemeClr val="tx1"/>
                </a:solidFill>
              </a:rPr>
              <a:t>er               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6DB5E36-1231-D59C-3F4D-AAC189589195}"/>
              </a:ext>
            </a:extLst>
          </p:cNvPr>
          <p:cNvSpPr txBox="1">
            <a:spLocks noChangeArrowheads="1"/>
          </p:cNvSpPr>
          <p:nvPr/>
        </p:nvSpPr>
        <p:spPr>
          <a:xfrm>
            <a:off x="617538" y="163513"/>
            <a:ext cx="2767012" cy="5715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rgbClr val="FF0000"/>
                </a:solidFill>
              </a:rPr>
              <a:t>Aksiom 1</a:t>
            </a:r>
          </a:p>
        </p:txBody>
      </p:sp>
      <p:graphicFrame>
        <p:nvGraphicFramePr>
          <p:cNvPr id="67587" name="Objekt 3">
            <a:extLst>
              <a:ext uri="{FF2B5EF4-FFF2-40B4-BE49-F238E27FC236}">
                <a16:creationId xmlns:a16="http://schemas.microsoft.com/office/drawing/2014/main" id="{0BF0D3E6-E54E-BFEF-905E-4C4CE4F3FD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0" y="709613"/>
          <a:ext cx="12192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046200" imgH="4686300" progId="Equation.DSMT4">
                  <p:embed/>
                </p:oleObj>
              </mc:Choice>
              <mc:Fallback>
                <p:oleObj name="Equation" r:id="rId3" imgW="14046200" imgH="4686300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709613"/>
                        <a:ext cx="12192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2">
            <a:extLst>
              <a:ext uri="{FF2B5EF4-FFF2-40B4-BE49-F238E27FC236}">
                <a16:creationId xmlns:a16="http://schemas.microsoft.com/office/drawing/2014/main" id="{FBEA86F9-3603-DEEE-0589-1C41281D348E}"/>
              </a:ext>
            </a:extLst>
          </p:cNvPr>
          <p:cNvSpPr txBox="1">
            <a:spLocks noChangeArrowheads="1"/>
          </p:cNvSpPr>
          <p:nvPr/>
        </p:nvSpPr>
        <p:spPr>
          <a:xfrm>
            <a:off x="635000" y="652463"/>
            <a:ext cx="5492750" cy="9271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For enhver begivenhet </a:t>
            </a:r>
            <a:r>
              <a:rPr lang="nb-NO" altLang="nb-NO" sz="2400" i="1" kern="0" dirty="0">
                <a:solidFill>
                  <a:schemeClr val="tx1"/>
                </a:solidFill>
              </a:rPr>
              <a:t>A </a:t>
            </a:r>
            <a:r>
              <a:rPr lang="nb-NO" altLang="nb-NO" sz="2400" kern="0" dirty="0">
                <a:solidFill>
                  <a:schemeClr val="tx1"/>
                </a:solidFill>
              </a:rPr>
              <a:t>er                .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61D52BE8-971B-5030-202B-4E597B748458}"/>
              </a:ext>
            </a:extLst>
          </p:cNvPr>
          <p:cNvSpPr txBox="1">
            <a:spLocks noChangeArrowheads="1"/>
          </p:cNvSpPr>
          <p:nvPr/>
        </p:nvSpPr>
        <p:spPr>
          <a:xfrm>
            <a:off x="674688" y="1277938"/>
            <a:ext cx="2767012" cy="5715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rgbClr val="FF0000"/>
                </a:solidFill>
              </a:rPr>
              <a:t>Aksiom 2</a:t>
            </a:r>
          </a:p>
        </p:txBody>
      </p:sp>
      <p:graphicFrame>
        <p:nvGraphicFramePr>
          <p:cNvPr id="7" name="Objekt 6">
            <a:extLst>
              <a:ext uri="{FF2B5EF4-FFF2-40B4-BE49-F238E27FC236}">
                <a16:creationId xmlns:a16="http://schemas.microsoft.com/office/drawing/2014/main" id="{0FF2A5B8-E361-D701-ED3D-DBC766FC8DB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60825" y="1860550"/>
          <a:ext cx="1143000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169900" imgH="4686300" progId="Equation.DSMT4">
                  <p:embed/>
                </p:oleObj>
              </mc:Choice>
              <mc:Fallback>
                <p:oleObj name="Equation" r:id="rId5" imgW="13169900" imgH="4686300" progId="Equation.DSMT4">
                  <p:embed/>
                  <p:pic>
                    <p:nvPicPr>
                      <p:cNvPr id="0" name="Objek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0825" y="1860550"/>
                        <a:ext cx="1143000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">
            <a:extLst>
              <a:ext uri="{FF2B5EF4-FFF2-40B4-BE49-F238E27FC236}">
                <a16:creationId xmlns:a16="http://schemas.microsoft.com/office/drawing/2014/main" id="{00EBB4CE-E142-413E-0A04-58F14086AD6D}"/>
              </a:ext>
            </a:extLst>
          </p:cNvPr>
          <p:cNvSpPr txBox="1">
            <a:spLocks noChangeArrowheads="1"/>
          </p:cNvSpPr>
          <p:nvPr/>
        </p:nvSpPr>
        <p:spPr>
          <a:xfrm>
            <a:off x="614363" y="2486025"/>
            <a:ext cx="2765425" cy="5715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rgbClr val="FF0000"/>
                </a:solidFill>
              </a:rPr>
              <a:t>Aksiom 3</a:t>
            </a:r>
          </a:p>
        </p:txBody>
      </p:sp>
      <p:graphicFrame>
        <p:nvGraphicFramePr>
          <p:cNvPr id="10" name="Objekt 9">
            <a:extLst>
              <a:ext uri="{FF2B5EF4-FFF2-40B4-BE49-F238E27FC236}">
                <a16:creationId xmlns:a16="http://schemas.microsoft.com/office/drawing/2014/main" id="{150321AA-41AA-5094-D467-BA8D8398447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76388" y="3035300"/>
          <a:ext cx="2108200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4282400" imgH="5562600" progId="Equation.DSMT4">
                  <p:embed/>
                </p:oleObj>
              </mc:Choice>
              <mc:Fallback>
                <p:oleObj name="Equation" r:id="rId7" imgW="24282400" imgH="5562600" progId="Equation.DSMT4">
                  <p:embed/>
                  <p:pic>
                    <p:nvPicPr>
                      <p:cNvPr id="0" name="Objek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6388" y="3035300"/>
                        <a:ext cx="2108200" cy="481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>
            <a:extLst>
              <a:ext uri="{FF2B5EF4-FFF2-40B4-BE49-F238E27FC236}">
                <a16:creationId xmlns:a16="http://schemas.microsoft.com/office/drawing/2014/main" id="{2174E3FB-AF0E-AA1B-B9F4-D5372ACCBF3E}"/>
              </a:ext>
            </a:extLst>
          </p:cNvPr>
          <p:cNvSpPr txBox="1">
            <a:spLocks noChangeArrowheads="1"/>
          </p:cNvSpPr>
          <p:nvPr/>
        </p:nvSpPr>
        <p:spPr>
          <a:xfrm>
            <a:off x="630238" y="3011488"/>
            <a:ext cx="7848600" cy="9271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Hvis                              er en uendelig følge av disjunkte </a:t>
            </a:r>
          </a:p>
          <a:p>
            <a:pPr algn="l" eaLnBrk="1" hangingPunct="1">
              <a:spcBef>
                <a:spcPts val="1200"/>
              </a:spcBef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begivenheter, så er                                                        . </a:t>
            </a:r>
          </a:p>
        </p:txBody>
      </p:sp>
      <p:graphicFrame>
        <p:nvGraphicFramePr>
          <p:cNvPr id="12" name="Objekt 11">
            <a:extLst>
              <a:ext uri="{FF2B5EF4-FFF2-40B4-BE49-F238E27FC236}">
                <a16:creationId xmlns:a16="http://schemas.microsoft.com/office/drawing/2014/main" id="{C3853936-2206-2832-A878-5087E3854CD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57588" y="3370263"/>
          <a:ext cx="4470400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51498500" imgH="9944100" progId="Equation.DSMT4">
                  <p:embed/>
                </p:oleObj>
              </mc:Choice>
              <mc:Fallback>
                <p:oleObj name="Equation" r:id="rId9" imgW="51498500" imgH="9944100" progId="Equation.DSMT4">
                  <p:embed/>
                  <p:pic>
                    <p:nvPicPr>
                      <p:cNvPr id="0" name="Objek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7588" y="3370263"/>
                        <a:ext cx="4470400" cy="862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2">
            <a:extLst>
              <a:ext uri="{FF2B5EF4-FFF2-40B4-BE49-F238E27FC236}">
                <a16:creationId xmlns:a16="http://schemas.microsoft.com/office/drawing/2014/main" id="{C9A657EA-E426-3281-A094-711EADCDA0D8}"/>
              </a:ext>
            </a:extLst>
          </p:cNvPr>
          <p:cNvSpPr txBox="1">
            <a:spLocks noChangeArrowheads="1"/>
          </p:cNvSpPr>
          <p:nvPr/>
        </p:nvSpPr>
        <p:spPr>
          <a:xfrm>
            <a:off x="614363" y="4422775"/>
            <a:ext cx="7615237" cy="9271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600" kern="0" dirty="0">
                <a:solidFill>
                  <a:srgbClr val="0070C0"/>
                </a:solidFill>
              </a:rPr>
              <a:t>Aksiomene sier ikke noe om hvilke verdier sannsynlighetene skal ha i en gitt situasjon. For å angi konkrete verdier for sannsynlighetene, må vi bruke kunnskaper om  den situasjonen vi studerer.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9" grpId="0"/>
      <p:bldP spid="11" grpId="0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14959B1F-94E9-3F53-0257-12ABCAFEB34C}"/>
              </a:ext>
            </a:extLst>
          </p:cNvPr>
          <p:cNvSpPr txBox="1">
            <a:spLocks noChangeArrowheads="1"/>
          </p:cNvSpPr>
          <p:nvPr/>
        </p:nvSpPr>
        <p:spPr>
          <a:xfrm>
            <a:off x="642938" y="2108200"/>
            <a:ext cx="8145462" cy="9271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2)  Hvis                              er en endelig følge av disjunkte </a:t>
            </a:r>
          </a:p>
          <a:p>
            <a:pPr algn="l" eaLnBrk="1" hangingPunct="1">
              <a:spcBef>
                <a:spcPts val="1200"/>
              </a:spcBef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     begivenheter, så er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DD5023-064C-95CE-2985-1DFA28015D3A}"/>
              </a:ext>
            </a:extLst>
          </p:cNvPr>
          <p:cNvSpPr txBox="1">
            <a:spLocks noChangeArrowheads="1"/>
          </p:cNvSpPr>
          <p:nvPr/>
        </p:nvSpPr>
        <p:spPr>
          <a:xfrm>
            <a:off x="642938" y="290513"/>
            <a:ext cx="7843837" cy="9271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Med utgangspunkt i aksiomene, kan vi utlede regler for å regne med sannsynligheter (utledningen blir gjort på forelesningen)</a:t>
            </a:r>
          </a:p>
        </p:txBody>
      </p:sp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36F68DA5-34B4-C6B9-0548-3CACD54353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0234815"/>
              </p:ext>
            </p:extLst>
          </p:nvPr>
        </p:nvGraphicFramePr>
        <p:xfrm>
          <a:off x="715963" y="1638300"/>
          <a:ext cx="1727200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900900" imgH="4686300" progId="Equation.DSMT4">
                  <p:embed/>
                </p:oleObj>
              </mc:Choice>
              <mc:Fallback>
                <p:oleObj name="Equation" r:id="rId2" imgW="19900900" imgH="4686300" progId="Equation.DSMT4">
                  <p:embed/>
                  <p:pic>
                    <p:nvPicPr>
                      <p:cNvPr id="0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963" y="1638300"/>
                        <a:ext cx="1727200" cy="404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 4">
            <a:extLst>
              <a:ext uri="{FF2B5EF4-FFF2-40B4-BE49-F238E27FC236}">
                <a16:creationId xmlns:a16="http://schemas.microsoft.com/office/drawing/2014/main" id="{B6A87377-2578-011D-F808-89609055B28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4723914"/>
              </p:ext>
            </p:extLst>
          </p:nvPr>
        </p:nvGraphicFramePr>
        <p:xfrm>
          <a:off x="1924050" y="2132012"/>
          <a:ext cx="2032000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3406100" imgH="5562600" progId="Equation.DSMT4">
                  <p:embed/>
                </p:oleObj>
              </mc:Choice>
              <mc:Fallback>
                <p:oleObj name="Equation" r:id="rId4" imgW="23406100" imgH="5562600" progId="Equation.DSMT4">
                  <p:embed/>
                  <p:pic>
                    <p:nvPicPr>
                      <p:cNvPr id="0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4050" y="2132012"/>
                        <a:ext cx="2032000" cy="481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 6">
            <a:extLst>
              <a:ext uri="{FF2B5EF4-FFF2-40B4-BE49-F238E27FC236}">
                <a16:creationId xmlns:a16="http://schemas.microsoft.com/office/drawing/2014/main" id="{A0BBF0AC-2271-17A3-B1EB-3BFE59BA26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5061179"/>
              </p:ext>
            </p:extLst>
          </p:nvPr>
        </p:nvGraphicFramePr>
        <p:xfrm>
          <a:off x="3917950" y="2455862"/>
          <a:ext cx="4368800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0317400" imgH="9944100" progId="Equation.DSMT4">
                  <p:embed/>
                </p:oleObj>
              </mc:Choice>
              <mc:Fallback>
                <p:oleObj name="Equation" r:id="rId6" imgW="50317400" imgH="9944100" progId="Equation.DSMT4">
                  <p:embed/>
                  <p:pic>
                    <p:nvPicPr>
                      <p:cNvPr id="0" name="Objek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7950" y="2455862"/>
                        <a:ext cx="4368800" cy="862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kt 7">
            <a:extLst>
              <a:ext uri="{FF2B5EF4-FFF2-40B4-BE49-F238E27FC236}">
                <a16:creationId xmlns:a16="http://schemas.microsoft.com/office/drawing/2014/main" id="{3039B9CC-5D31-6E4B-2A5D-7CE0A4DB7F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500250"/>
              </p:ext>
            </p:extLst>
          </p:nvPr>
        </p:nvGraphicFramePr>
        <p:xfrm>
          <a:off x="714375" y="3351212"/>
          <a:ext cx="2616200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0137100" imgH="4686300" progId="Equation.DSMT4">
                  <p:embed/>
                </p:oleObj>
              </mc:Choice>
              <mc:Fallback>
                <p:oleObj name="Equation" r:id="rId8" imgW="30137100" imgH="4686300" progId="Equation.DSMT4">
                  <p:embed/>
                  <p:pic>
                    <p:nvPicPr>
                      <p:cNvPr id="0" name="Objek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75" y="3351212"/>
                        <a:ext cx="2616200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kt 8">
            <a:extLst>
              <a:ext uri="{FF2B5EF4-FFF2-40B4-BE49-F238E27FC236}">
                <a16:creationId xmlns:a16="http://schemas.microsoft.com/office/drawing/2014/main" id="{1ED4D70D-233C-EDC9-8BD5-9B7C1BF9D5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6498177"/>
              </p:ext>
            </p:extLst>
          </p:nvPr>
        </p:nvGraphicFramePr>
        <p:xfrm>
          <a:off x="714375" y="4024312"/>
          <a:ext cx="1625600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8719800" imgH="4686300" progId="Equation.DSMT4">
                  <p:embed/>
                </p:oleObj>
              </mc:Choice>
              <mc:Fallback>
                <p:oleObj name="Equation" r:id="rId10" imgW="18719800" imgH="4686300" progId="Equation.DSMT4">
                  <p:embed/>
                  <p:pic>
                    <p:nvPicPr>
                      <p:cNvPr id="0" name="Objek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75" y="4024312"/>
                        <a:ext cx="1625600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kt 9">
            <a:extLst>
              <a:ext uri="{FF2B5EF4-FFF2-40B4-BE49-F238E27FC236}">
                <a16:creationId xmlns:a16="http://schemas.microsoft.com/office/drawing/2014/main" id="{57BC191C-654F-4589-48CF-893A9614DD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2610632"/>
              </p:ext>
            </p:extLst>
          </p:nvPr>
        </p:nvGraphicFramePr>
        <p:xfrm>
          <a:off x="714375" y="4637087"/>
          <a:ext cx="5105400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8801000" imgH="4686300" progId="Equation.DSMT4">
                  <p:embed/>
                </p:oleObj>
              </mc:Choice>
              <mc:Fallback>
                <p:oleObj name="Equation" r:id="rId12" imgW="58801000" imgH="4686300" progId="Equation.DSMT4">
                  <p:embed/>
                  <p:pic>
                    <p:nvPicPr>
                      <p:cNvPr id="0" name="Objek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75" y="4637087"/>
                        <a:ext cx="5105400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kt 9">
            <a:extLst>
              <a:ext uri="{FF2B5EF4-FFF2-40B4-BE49-F238E27FC236}">
                <a16:creationId xmlns:a16="http://schemas.microsoft.com/office/drawing/2014/main" id="{03902BF2-4606-34AF-B373-D342187A6D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9059303"/>
              </p:ext>
            </p:extLst>
          </p:nvPr>
        </p:nvGraphicFramePr>
        <p:xfrm>
          <a:off x="714375" y="5251450"/>
          <a:ext cx="6807200" cy="1316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78409800" imgH="15214600" progId="Equation.DSMT4">
                  <p:embed/>
                </p:oleObj>
              </mc:Choice>
              <mc:Fallback>
                <p:oleObj name="Equation" r:id="rId14" imgW="78409800" imgH="15214600" progId="Equation.DSMT4">
                  <p:embed/>
                  <p:pic>
                    <p:nvPicPr>
                      <p:cNvPr id="0" name="Objek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75" y="5251450"/>
                        <a:ext cx="6807200" cy="1316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793ADE2-6B42-DA11-90E3-08BAA5A6BC99}"/>
              </a:ext>
            </a:extLst>
          </p:cNvPr>
          <p:cNvSpPr txBox="1">
            <a:spLocks noChangeArrowheads="1"/>
          </p:cNvSpPr>
          <p:nvPr/>
        </p:nvSpPr>
        <p:spPr>
          <a:xfrm>
            <a:off x="617538" y="139700"/>
            <a:ext cx="7859712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3200" b="1" kern="0" dirty="0">
                <a:solidFill>
                  <a:srgbClr val="000099"/>
                </a:solidFill>
              </a:rPr>
              <a:t>Sannsynligheter for diskrete utfallsrom</a:t>
            </a:r>
            <a:endParaRPr lang="nb-NO" altLang="nb-NO" sz="3200" kern="0" dirty="0">
              <a:solidFill>
                <a:srgbClr val="000099"/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C92ACEB-8AB0-5AC4-2073-0D07E8A1EC61}"/>
              </a:ext>
            </a:extLst>
          </p:cNvPr>
          <p:cNvSpPr txBox="1">
            <a:spLocks noChangeArrowheads="1"/>
          </p:cNvSpPr>
          <p:nvPr/>
        </p:nvSpPr>
        <p:spPr>
          <a:xfrm>
            <a:off x="635000" y="771525"/>
            <a:ext cx="8069263" cy="9271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Anta at utfallsrommet er diskret: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16E9DFD-346D-0469-CDBD-D2A2DA75C286}"/>
              </a:ext>
            </a:extLst>
          </p:cNvPr>
          <p:cNvSpPr txBox="1">
            <a:spLocks noChangeArrowheads="1"/>
          </p:cNvSpPr>
          <p:nvPr/>
        </p:nvSpPr>
        <p:spPr>
          <a:xfrm>
            <a:off x="633413" y="1997075"/>
            <a:ext cx="8070850" cy="9271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lnSpc>
                <a:spcPct val="110000"/>
              </a:lnSpc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Det kan vises at vi får sannsynligheter som tilfredsstiller aksiomene ved å angi en sannsynlighet til hvert utfall       slik at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5C02879-3880-5B1D-0C7B-0357A4042539}"/>
              </a:ext>
            </a:extLst>
          </p:cNvPr>
          <p:cNvSpPr txBox="1">
            <a:spLocks noChangeArrowheads="1"/>
          </p:cNvSpPr>
          <p:nvPr/>
        </p:nvSpPr>
        <p:spPr>
          <a:xfrm>
            <a:off x="654050" y="4175125"/>
            <a:ext cx="8251825" cy="9271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Videre finner vi sannsynligheten for en begivenhet </a:t>
            </a:r>
            <a:r>
              <a:rPr lang="nb-NO" altLang="nb-NO" sz="2400" i="1" kern="0" dirty="0">
                <a:solidFill>
                  <a:schemeClr val="tx1"/>
                </a:solidFill>
              </a:rPr>
              <a:t>A </a:t>
            </a:r>
            <a:r>
              <a:rPr lang="nb-NO" altLang="nb-NO" sz="2400" kern="0" dirty="0">
                <a:solidFill>
                  <a:schemeClr val="tx1"/>
                </a:solidFill>
              </a:rPr>
              <a:t>ved å legge sammen sannsynligheten for alle utfallene som er med i </a:t>
            </a:r>
            <a:r>
              <a:rPr lang="nb-NO" altLang="nb-NO" sz="2400" i="1" kern="0" dirty="0">
                <a:solidFill>
                  <a:schemeClr val="tx1"/>
                </a:solidFill>
              </a:rPr>
              <a:t>A, </a:t>
            </a:r>
            <a:r>
              <a:rPr lang="nb-NO" altLang="nb-NO" sz="2400" kern="0" dirty="0">
                <a:solidFill>
                  <a:schemeClr val="tx1"/>
                </a:solidFill>
              </a:rPr>
              <a:t>dvs.</a:t>
            </a:r>
          </a:p>
        </p:txBody>
      </p:sp>
      <p:graphicFrame>
        <p:nvGraphicFramePr>
          <p:cNvPr id="70661" name="Objekt 1">
            <a:extLst>
              <a:ext uri="{FF2B5EF4-FFF2-40B4-BE49-F238E27FC236}">
                <a16:creationId xmlns:a16="http://schemas.microsoft.com/office/drawing/2014/main" id="{45D5EB15-BA8A-E027-E65E-DAE5A824FE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5055189"/>
              </p:ext>
            </p:extLst>
          </p:nvPr>
        </p:nvGraphicFramePr>
        <p:xfrm>
          <a:off x="1836738" y="1293813"/>
          <a:ext cx="3413125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2766000" imgH="5270500" progId="Equation.DSMT4">
                  <p:embed/>
                </p:oleObj>
              </mc:Choice>
              <mc:Fallback>
                <p:oleObj name="Equation" r:id="rId2" imgW="32766000" imgH="5270500" progId="Equation.DSMT4">
                  <p:embed/>
                  <p:pic>
                    <p:nvPicPr>
                      <p:cNvPr id="0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6738" y="1293813"/>
                        <a:ext cx="3413125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 5">
            <a:extLst>
              <a:ext uri="{FF2B5EF4-FFF2-40B4-BE49-F238E27FC236}">
                <a16:creationId xmlns:a16="http://schemas.microsoft.com/office/drawing/2014/main" id="{C2827E6A-D2D8-75FC-A9FE-91910657DC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9946447"/>
              </p:ext>
            </p:extLst>
          </p:nvPr>
        </p:nvGraphicFramePr>
        <p:xfrm>
          <a:off x="3984626" y="3060143"/>
          <a:ext cx="1370012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338300" imgH="4978400" progId="Equation.DSMT4">
                  <p:embed/>
                </p:oleObj>
              </mc:Choice>
              <mc:Fallback>
                <p:oleObj name="Equation" r:id="rId4" imgW="14338300" imgH="4978400" progId="Equation.DSMT4">
                  <p:embed/>
                  <p:pic>
                    <p:nvPicPr>
                      <p:cNvPr id="0" name="Objek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4626" y="3060143"/>
                        <a:ext cx="1370012" cy="47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kt 8">
            <a:extLst>
              <a:ext uri="{FF2B5EF4-FFF2-40B4-BE49-F238E27FC236}">
                <a16:creationId xmlns:a16="http://schemas.microsoft.com/office/drawing/2014/main" id="{42446305-DB39-F8CA-FEF8-7A8185DF42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1671919"/>
              </p:ext>
            </p:extLst>
          </p:nvPr>
        </p:nvGraphicFramePr>
        <p:xfrm>
          <a:off x="3652838" y="3519102"/>
          <a:ext cx="1789112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8719800" imgH="7899400" progId="Equation.DSMT4">
                  <p:embed/>
                </p:oleObj>
              </mc:Choice>
              <mc:Fallback>
                <p:oleObj name="Equation" r:id="rId6" imgW="18719800" imgH="7899400" progId="Equation.DSMT4">
                  <p:embed/>
                  <p:pic>
                    <p:nvPicPr>
                      <p:cNvPr id="0" name="Objek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2838" y="3519102"/>
                        <a:ext cx="1789112" cy="754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kt 9">
            <a:extLst>
              <a:ext uri="{FF2B5EF4-FFF2-40B4-BE49-F238E27FC236}">
                <a16:creationId xmlns:a16="http://schemas.microsoft.com/office/drawing/2014/main" id="{A567F912-E059-D79F-15A9-FB5F7160B2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7044010"/>
              </p:ext>
            </p:extLst>
          </p:nvPr>
        </p:nvGraphicFramePr>
        <p:xfrm>
          <a:off x="7880887" y="2413000"/>
          <a:ext cx="392113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102100" imgH="4978400" progId="Equation.DSMT4">
                  <p:embed/>
                </p:oleObj>
              </mc:Choice>
              <mc:Fallback>
                <p:oleObj name="Equation" r:id="rId8" imgW="4102100" imgH="4978400" progId="Equation.DSMT4">
                  <p:embed/>
                  <p:pic>
                    <p:nvPicPr>
                      <p:cNvPr id="0" name="Objek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0887" y="2413000"/>
                        <a:ext cx="392113" cy="474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kt 10">
            <a:extLst>
              <a:ext uri="{FF2B5EF4-FFF2-40B4-BE49-F238E27FC236}">
                <a16:creationId xmlns:a16="http://schemas.microsoft.com/office/drawing/2014/main" id="{77DC5E08-6EEB-1328-AA49-7E5AA90427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4550150"/>
              </p:ext>
            </p:extLst>
          </p:nvPr>
        </p:nvGraphicFramePr>
        <p:xfrm>
          <a:off x="2940979" y="5150815"/>
          <a:ext cx="3048000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1889700" imgH="10528300" progId="Equation.DSMT4">
                  <p:embed/>
                </p:oleObj>
              </mc:Choice>
              <mc:Fallback>
                <p:oleObj name="Equation" r:id="rId10" imgW="31889700" imgH="10528300" progId="Equation.DSMT4">
                  <p:embed/>
                  <p:pic>
                    <p:nvPicPr>
                      <p:cNvPr id="0" name="Objek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0979" y="5150815"/>
                        <a:ext cx="3048000" cy="1004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EB3FF52-2B82-18B9-9D38-43AFE30EA0E7}"/>
              </a:ext>
            </a:extLst>
          </p:cNvPr>
          <p:cNvSpPr txBox="1">
            <a:spLocks noChangeArrowheads="1"/>
          </p:cNvSpPr>
          <p:nvPr/>
        </p:nvSpPr>
        <p:spPr>
          <a:xfrm>
            <a:off x="1710068" y="246455"/>
            <a:ext cx="7859712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3200" b="1" kern="0" dirty="0">
                <a:solidFill>
                  <a:srgbClr val="000099"/>
                </a:solidFill>
              </a:rPr>
              <a:t>Uniform sannsynlighet</a:t>
            </a:r>
            <a:endParaRPr lang="nb-NO" altLang="nb-NO" sz="3200" kern="0" dirty="0">
              <a:solidFill>
                <a:srgbClr val="000099"/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809098E-A334-9366-F364-E1C7FDE5D009}"/>
              </a:ext>
            </a:extLst>
          </p:cNvPr>
          <p:cNvSpPr txBox="1">
            <a:spLocks noChangeArrowheads="1"/>
          </p:cNvSpPr>
          <p:nvPr/>
        </p:nvSpPr>
        <p:spPr>
          <a:xfrm>
            <a:off x="537368" y="1019567"/>
            <a:ext cx="8069263" cy="9271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Anta at utfallsrommet er endelig og består av </a:t>
            </a:r>
            <a:r>
              <a:rPr lang="nb-NO" altLang="nb-NO" sz="2400" i="1" kern="0" dirty="0">
                <a:solidFill>
                  <a:schemeClr val="tx1"/>
                </a:solidFill>
              </a:rPr>
              <a:t>N </a:t>
            </a:r>
            <a:r>
              <a:rPr lang="nb-NO" altLang="nb-NO" sz="2400" kern="0" dirty="0">
                <a:solidFill>
                  <a:schemeClr val="tx1"/>
                </a:solidFill>
              </a:rPr>
              <a:t>utfall som alle er like sannsynlige.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1A03489-DB71-041C-1625-BDA7355647D7}"/>
              </a:ext>
            </a:extLst>
          </p:cNvPr>
          <p:cNvSpPr txBox="1">
            <a:spLocks noChangeArrowheads="1"/>
          </p:cNvSpPr>
          <p:nvPr/>
        </p:nvSpPr>
        <p:spPr>
          <a:xfrm>
            <a:off x="713582" y="2408630"/>
            <a:ext cx="8070850" cy="9271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lnSpc>
                <a:spcPct val="110000"/>
              </a:lnSpc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Da har vi at                    for hvert utfall.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7F20ACEE-F5E7-392D-3CF8-E0DB81D422DD}"/>
              </a:ext>
            </a:extLst>
          </p:cNvPr>
          <p:cNvSpPr txBox="1">
            <a:spLocks noChangeArrowheads="1"/>
          </p:cNvSpPr>
          <p:nvPr/>
        </p:nvSpPr>
        <p:spPr>
          <a:xfrm>
            <a:off x="697707" y="3432568"/>
            <a:ext cx="8251825" cy="9271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Hvis begivenheten </a:t>
            </a:r>
            <a:r>
              <a:rPr lang="nb-NO" altLang="nb-NO" sz="2400" i="1" kern="0" dirty="0">
                <a:solidFill>
                  <a:schemeClr val="tx1"/>
                </a:solidFill>
              </a:rPr>
              <a:t>A </a:t>
            </a:r>
            <a:r>
              <a:rPr lang="nb-NO" altLang="nb-NO" sz="2400" kern="0" dirty="0">
                <a:solidFill>
                  <a:schemeClr val="tx1"/>
                </a:solidFill>
              </a:rPr>
              <a:t>består av </a:t>
            </a:r>
            <a:r>
              <a:rPr lang="nb-NO" altLang="nb-NO" sz="2400" i="1" dirty="0"/>
              <a:t>N</a:t>
            </a:r>
            <a:r>
              <a:rPr lang="nb-NO" altLang="nb-NO" sz="2400" dirty="0"/>
              <a:t>(</a:t>
            </a:r>
            <a:r>
              <a:rPr lang="nb-NO" altLang="nb-NO" sz="2400" i="1" dirty="0"/>
              <a:t>A</a:t>
            </a:r>
            <a:r>
              <a:rPr lang="nb-NO" altLang="nb-NO" sz="2400" dirty="0"/>
              <a:t>) utfall, er </a:t>
            </a:r>
          </a:p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6" name="Objekt 5">
            <a:extLst>
              <a:ext uri="{FF2B5EF4-FFF2-40B4-BE49-F238E27FC236}">
                <a16:creationId xmlns:a16="http://schemas.microsoft.com/office/drawing/2014/main" id="{6D2CED32-8374-55B2-E17F-21A2965699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5189643"/>
              </p:ext>
            </p:extLst>
          </p:nvPr>
        </p:nvGraphicFramePr>
        <p:xfrm>
          <a:off x="2426021" y="2232272"/>
          <a:ext cx="1509712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798800" imgH="9067800" progId="Equation.DSMT4">
                  <p:embed/>
                </p:oleObj>
              </mc:Choice>
              <mc:Fallback>
                <p:oleObj name="Equation" r:id="rId3" imgW="15798800" imgH="9067800" progId="Equation.DSMT4">
                  <p:embed/>
                  <p:pic>
                    <p:nvPicPr>
                      <p:cNvPr id="0" name="Objek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6021" y="2232272"/>
                        <a:ext cx="1509712" cy="866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kt 10">
            <a:extLst>
              <a:ext uri="{FF2B5EF4-FFF2-40B4-BE49-F238E27FC236}">
                <a16:creationId xmlns:a16="http://schemas.microsoft.com/office/drawing/2014/main" id="{C94CEFA3-8449-79C7-E372-330F691369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9039868"/>
              </p:ext>
            </p:extLst>
          </p:nvPr>
        </p:nvGraphicFramePr>
        <p:xfrm>
          <a:off x="1126332" y="4205680"/>
          <a:ext cx="5789612" cy="1173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0566300" imgH="12293600" progId="Equation.DSMT4">
                  <p:embed/>
                </p:oleObj>
              </mc:Choice>
              <mc:Fallback>
                <p:oleObj name="Equation" r:id="rId5" imgW="60566300" imgH="12293600" progId="Equation.DSMT4">
                  <p:embed/>
                  <p:pic>
                    <p:nvPicPr>
                      <p:cNvPr id="0" name="Objek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6332" y="4205680"/>
                        <a:ext cx="5789612" cy="1173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2">
            <a:extLst>
              <a:ext uri="{FF2B5EF4-FFF2-40B4-BE49-F238E27FC236}">
                <a16:creationId xmlns:a16="http://schemas.microsoft.com/office/drawing/2014/main" id="{DD6C9D3B-CCF3-F442-E641-031FD16BAD23}"/>
              </a:ext>
            </a:extLst>
          </p:cNvPr>
          <p:cNvSpPr txBox="1">
            <a:spLocks noChangeArrowheads="1"/>
          </p:cNvSpPr>
          <p:nvPr/>
        </p:nvSpPr>
        <p:spPr>
          <a:xfrm>
            <a:off x="737394" y="5686818"/>
            <a:ext cx="8251825" cy="9271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Vi får altså regelen om «gunstige delt på mulige»</a:t>
            </a:r>
          </a:p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som en konsekvens av aksiomene.</a:t>
            </a:r>
            <a:endParaRPr lang="nb-NO" altLang="nb-NO" sz="2400" dirty="0"/>
          </a:p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2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8924</TotalTime>
  <Words>2313</Words>
  <Application>Microsoft Macintosh PowerPoint</Application>
  <PresentationFormat>On-screen Show (4:3)</PresentationFormat>
  <Paragraphs>384</Paragraphs>
  <Slides>33</Slides>
  <Notes>25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MT Symbol</vt:lpstr>
      <vt:lpstr>Default Design</vt:lpstr>
      <vt:lpstr>Equation</vt:lpstr>
      <vt:lpstr>Innledning og introduksjon til sannsynlighetsbegrepet </vt:lpstr>
      <vt:lpstr>Deterministiske fenomener</vt:lpstr>
      <vt:lpstr>Stokastiske forsøk</vt:lpstr>
      <vt:lpstr>Litt historikk</vt:lpstr>
      <vt:lpstr>Terningkast og loddtrekning ble brukt for å komme fram til riktig avgjørelse på et vanskelig problem. Avgjørelsen ble da overlatt til høyere makter.</vt:lpstr>
      <vt:lpstr>Det historiske gjennom-bruddet for sannsynlighets-regningen kom først i 1654          i en brevveksling mellom Pascal og Fermat om noen problemer knyttet til spill. </vt:lpstr>
      <vt:lpstr>Etter hvert rettet interessen seg også mot andre områder enn spill. Blant annet ble livsforsikring vanligere blant de velstående på 1700-tallet. Og da måtte en kunne beregne overlevelses-sannsynligheter med utgangs-punkt i empiriske data.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Utfall og utfallsrom</vt:lpstr>
      <vt:lpstr>PowerPoint Presentation</vt:lpstr>
      <vt:lpstr>PowerPoint Presentation</vt:lpstr>
      <vt:lpstr>Begivenheter </vt:lpstr>
      <vt:lpstr>PowerPoint Presentation</vt:lpstr>
      <vt:lpstr>Union og snitt</vt:lpstr>
      <vt:lpstr>PowerPoint Presentation</vt:lpstr>
      <vt:lpstr>Det klassiske sannsynlighetsbegrepet</vt:lpstr>
      <vt:lpstr>PowerPoint Presentation</vt:lpstr>
      <vt:lpstr>PowerPoint Presentation</vt:lpstr>
      <vt:lpstr>Sannsynlighet og relativ frekvens</vt:lpstr>
      <vt:lpstr>Kaster så en terning om og om igjen. Etter n kast er den relative frekvensen av seksere:</vt:lpstr>
      <vt:lpstr>Hva er sannsynligheten for at et nyfødt barn er en jente? </vt:lpstr>
      <vt:lpstr>Den relative frekvensen av seksere er omtrent 1/6 når vi kaster en terning mange ganger.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MA-EVU2 Sannsynlighetsregning med anvendelser i spillteori og statistikk </dc:title>
  <dc:creator>borgan</dc:creator>
  <cp:lastModifiedBy>Ingrid Kristine Glad</cp:lastModifiedBy>
  <cp:revision>520</cp:revision>
  <cp:lastPrinted>2019-01-11T11:06:22Z</cp:lastPrinted>
  <dcterms:created xsi:type="dcterms:W3CDTF">2003-10-01T16:45:29Z</dcterms:created>
  <dcterms:modified xsi:type="dcterms:W3CDTF">2025-01-19T21:27:47Z</dcterms:modified>
</cp:coreProperties>
</file>