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4" r:id="rId33"/>
    <p:sldId id="272" r:id="rId34"/>
    <p:sldId id="273" r:id="rId35"/>
    <p:sldId id="275" r:id="rId36"/>
    <p:sldId id="276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9E66"/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34F91C-6B9D-4B83-BCD6-739763586CB3}" v="2" dt="2024-05-07T04:32:55.238"/>
    <p1510:client id="{D7BA725D-42CA-4CC2-A129-ACFC8A5840C9}" v="1" dt="2024-05-07T04:37:36.7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3979" autoAdjust="0"/>
  </p:normalViewPr>
  <p:slideViewPr>
    <p:cSldViewPr>
      <p:cViewPr varScale="1">
        <p:scale>
          <a:sx n="100" d="100"/>
          <a:sy n="100" d="100"/>
        </p:scale>
        <p:origin x="1152" y="6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d Kolbjørnsen" userId="44453b02-8c5d-47cc-a912-2ec8a72f16d0" providerId="ADAL" clId="{5F34F91C-6B9D-4B83-BCD6-739763586CB3}"/>
    <pc:docChg chg="addSld modSld modMainMaster">
      <pc:chgData name="Odd Kolbjørnsen" userId="44453b02-8c5d-47cc-a912-2ec8a72f16d0" providerId="ADAL" clId="{5F34F91C-6B9D-4B83-BCD6-739763586CB3}" dt="2024-05-07T04:32:55.238" v="2"/>
      <pc:docMkLst>
        <pc:docMk/>
      </pc:docMkLst>
      <pc:sldChg chg="modSp">
        <pc:chgData name="Odd Kolbjørnsen" userId="44453b02-8c5d-47cc-a912-2ec8a72f16d0" providerId="ADAL" clId="{5F34F91C-6B9D-4B83-BCD6-739763586CB3}" dt="2024-05-07T04:32:55.238" v="2"/>
        <pc:sldMkLst>
          <pc:docMk/>
          <pc:sldMk cId="0" sldId="256"/>
        </pc:sldMkLst>
        <pc:spChg chg="mod">
          <ac:chgData name="Odd Kolbjørnsen" userId="44453b02-8c5d-47cc-a912-2ec8a72f16d0" providerId="ADAL" clId="{5F34F91C-6B9D-4B83-BCD6-739763586CB3}" dt="2024-05-07T04:32:55.238" v="2"/>
          <ac:spMkLst>
            <pc:docMk/>
            <pc:sldMk cId="0" sldId="256"/>
            <ac:spMk id="15362" creationId="{00000000-0000-0000-0000-000000000000}"/>
          </ac:spMkLst>
        </pc:spChg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3496368726" sldId="277"/>
        </pc:sldMkLst>
      </pc:sldChg>
      <pc:sldChg chg="modSp add mod">
        <pc:chgData name="Odd Kolbjørnsen" userId="44453b02-8c5d-47cc-a912-2ec8a72f16d0" providerId="ADAL" clId="{5F34F91C-6B9D-4B83-BCD6-739763586CB3}" dt="2024-05-07T04:32:33.006" v="1" actId="732"/>
        <pc:sldMkLst>
          <pc:docMk/>
          <pc:sldMk cId="3070311475" sldId="278"/>
        </pc:sldMkLst>
        <pc:picChg chg="mod modCrop">
          <ac:chgData name="Odd Kolbjørnsen" userId="44453b02-8c5d-47cc-a912-2ec8a72f16d0" providerId="ADAL" clId="{5F34F91C-6B9D-4B83-BCD6-739763586CB3}" dt="2024-05-07T04:32:33.006" v="1" actId="732"/>
          <ac:picMkLst>
            <pc:docMk/>
            <pc:sldMk cId="3070311475" sldId="278"/>
            <ac:picMk id="5" creationId="{00000000-0000-0000-0000-000000000000}"/>
          </ac:picMkLst>
        </pc:picChg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2129039360" sldId="279"/>
        </pc:sldMkLst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3304046537" sldId="280"/>
        </pc:sldMkLst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4287260963" sldId="281"/>
        </pc:sldMkLst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824685245" sldId="282"/>
        </pc:sldMkLst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1352316338" sldId="283"/>
        </pc:sldMkLst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194870954" sldId="284"/>
        </pc:sldMkLst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2352465905" sldId="285"/>
        </pc:sldMkLst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2177196719" sldId="286"/>
        </pc:sldMkLst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2688891518" sldId="287"/>
        </pc:sldMkLst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548842171" sldId="288"/>
        </pc:sldMkLst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1637526453" sldId="289"/>
        </pc:sldMkLst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1705148508" sldId="290"/>
        </pc:sldMkLst>
      </pc:sldChg>
      <pc:sldChg chg="add">
        <pc:chgData name="Odd Kolbjørnsen" userId="44453b02-8c5d-47cc-a912-2ec8a72f16d0" providerId="ADAL" clId="{5F34F91C-6B9D-4B83-BCD6-739763586CB3}" dt="2024-05-07T04:32:22.634" v="0"/>
        <pc:sldMkLst>
          <pc:docMk/>
          <pc:sldMk cId="2628247593" sldId="291"/>
        </pc:sldMkLst>
      </pc:sldChg>
      <pc:sldMasterChg chg="modSp modSldLayout">
        <pc:chgData name="Odd Kolbjørnsen" userId="44453b02-8c5d-47cc-a912-2ec8a72f16d0" providerId="ADAL" clId="{5F34F91C-6B9D-4B83-BCD6-739763586CB3}" dt="2024-05-07T04:32:55.238" v="2"/>
        <pc:sldMasterMkLst>
          <pc:docMk/>
          <pc:sldMasterMk cId="0" sldId="2147483648"/>
        </pc:sldMasterMkLst>
        <pc:spChg chg="mod">
          <ac:chgData name="Odd Kolbjørnsen" userId="44453b02-8c5d-47cc-a912-2ec8a72f16d0" providerId="ADAL" clId="{5F34F91C-6B9D-4B83-BCD6-739763586CB3}" dt="2024-05-07T04:32:55.238" v="2"/>
          <ac:spMkLst>
            <pc:docMk/>
            <pc:sldMasterMk cId="0" sldId="2147483648"/>
            <ac:spMk id="1035" creationId="{00000000-0000-0000-0000-000000000000}"/>
          </ac:spMkLst>
        </pc:spChg>
        <pc:sldLayoutChg chg="modSp">
          <pc:chgData name="Odd Kolbjørnsen" userId="44453b02-8c5d-47cc-a912-2ec8a72f16d0" providerId="ADAL" clId="{5F34F91C-6B9D-4B83-BCD6-739763586CB3}" dt="2024-05-07T04:32:55.238" v="2"/>
          <pc:sldLayoutMkLst>
            <pc:docMk/>
            <pc:sldMasterMk cId="0" sldId="2147483648"/>
            <pc:sldLayoutMk cId="0" sldId="2147483750"/>
          </pc:sldLayoutMkLst>
          <pc:spChg chg="mod">
            <ac:chgData name="Odd Kolbjørnsen" userId="44453b02-8c5d-47cc-a912-2ec8a72f16d0" providerId="ADAL" clId="{5F34F91C-6B9D-4B83-BCD6-739763586CB3}" dt="2024-05-07T04:32:55.238" v="2"/>
            <ac:spMkLst>
              <pc:docMk/>
              <pc:sldMasterMk cId="0" sldId="2147483648"/>
              <pc:sldLayoutMk cId="0" sldId="2147483750"/>
              <ac:spMk id="8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5F34F91C-6B9D-4B83-BCD6-739763586CB3}" dt="2024-05-07T04:32:55.238" v="2"/>
          <pc:sldLayoutMkLst>
            <pc:docMk/>
            <pc:sldMasterMk cId="0" sldId="2147483648"/>
            <pc:sldLayoutMk cId="0" sldId="2147483751"/>
          </pc:sldLayoutMkLst>
          <pc:spChg chg="mod">
            <ac:chgData name="Odd Kolbjørnsen" userId="44453b02-8c5d-47cc-a912-2ec8a72f16d0" providerId="ADAL" clId="{5F34F91C-6B9D-4B83-BCD6-739763586CB3}" dt="2024-05-07T04:32:55.238" v="2"/>
            <ac:spMkLst>
              <pc:docMk/>
              <pc:sldMasterMk cId="0" sldId="2147483648"/>
              <pc:sldLayoutMk cId="0" sldId="2147483751"/>
              <ac:spMk id="8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5F34F91C-6B9D-4B83-BCD6-739763586CB3}" dt="2024-05-07T04:32:55.238" v="2"/>
          <pc:sldLayoutMkLst>
            <pc:docMk/>
            <pc:sldMasterMk cId="0" sldId="2147483648"/>
            <pc:sldLayoutMk cId="0" sldId="2147483752"/>
          </pc:sldLayoutMkLst>
          <pc:spChg chg="mod">
            <ac:chgData name="Odd Kolbjørnsen" userId="44453b02-8c5d-47cc-a912-2ec8a72f16d0" providerId="ADAL" clId="{5F34F91C-6B9D-4B83-BCD6-739763586CB3}" dt="2024-05-07T04:32:55.238" v="2"/>
            <ac:spMkLst>
              <pc:docMk/>
              <pc:sldMasterMk cId="0" sldId="2147483648"/>
              <pc:sldLayoutMk cId="0" sldId="2147483752"/>
              <ac:spMk id="9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5F34F91C-6B9D-4B83-BCD6-739763586CB3}" dt="2024-05-07T04:32:55.238" v="2"/>
          <pc:sldLayoutMkLst>
            <pc:docMk/>
            <pc:sldMasterMk cId="0" sldId="2147483648"/>
            <pc:sldLayoutMk cId="0" sldId="2147483753"/>
          </pc:sldLayoutMkLst>
          <pc:spChg chg="mod">
            <ac:chgData name="Odd Kolbjørnsen" userId="44453b02-8c5d-47cc-a912-2ec8a72f16d0" providerId="ADAL" clId="{5F34F91C-6B9D-4B83-BCD6-739763586CB3}" dt="2024-05-07T04:32:55.238" v="2"/>
            <ac:spMkLst>
              <pc:docMk/>
              <pc:sldMasterMk cId="0" sldId="2147483648"/>
              <pc:sldLayoutMk cId="0" sldId="2147483753"/>
              <ac:spMk id="11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5F34F91C-6B9D-4B83-BCD6-739763586CB3}" dt="2024-05-07T04:32:55.238" v="2"/>
          <pc:sldLayoutMkLst>
            <pc:docMk/>
            <pc:sldMasterMk cId="0" sldId="2147483648"/>
            <pc:sldLayoutMk cId="0" sldId="2147483754"/>
          </pc:sldLayoutMkLst>
          <pc:spChg chg="mod">
            <ac:chgData name="Odd Kolbjørnsen" userId="44453b02-8c5d-47cc-a912-2ec8a72f16d0" providerId="ADAL" clId="{5F34F91C-6B9D-4B83-BCD6-739763586CB3}" dt="2024-05-07T04:32:55.238" v="2"/>
            <ac:spMkLst>
              <pc:docMk/>
              <pc:sldMasterMk cId="0" sldId="2147483648"/>
              <pc:sldLayoutMk cId="0" sldId="2147483754"/>
              <ac:spMk id="7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5F34F91C-6B9D-4B83-BCD6-739763586CB3}" dt="2024-05-07T04:32:55.238" v="2"/>
          <pc:sldLayoutMkLst>
            <pc:docMk/>
            <pc:sldMasterMk cId="0" sldId="2147483648"/>
            <pc:sldLayoutMk cId="0" sldId="2147483755"/>
          </pc:sldLayoutMkLst>
          <pc:spChg chg="mod">
            <ac:chgData name="Odd Kolbjørnsen" userId="44453b02-8c5d-47cc-a912-2ec8a72f16d0" providerId="ADAL" clId="{5F34F91C-6B9D-4B83-BCD6-739763586CB3}" dt="2024-05-07T04:32:55.238" v="2"/>
            <ac:spMkLst>
              <pc:docMk/>
              <pc:sldMasterMk cId="0" sldId="2147483648"/>
              <pc:sldLayoutMk cId="0" sldId="2147483755"/>
              <ac:spMk id="6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5F34F91C-6B9D-4B83-BCD6-739763586CB3}" dt="2024-05-07T04:32:55.238" v="2"/>
          <pc:sldLayoutMkLst>
            <pc:docMk/>
            <pc:sldMasterMk cId="0" sldId="2147483648"/>
            <pc:sldLayoutMk cId="0" sldId="2147483756"/>
          </pc:sldLayoutMkLst>
          <pc:spChg chg="mod">
            <ac:chgData name="Odd Kolbjørnsen" userId="44453b02-8c5d-47cc-a912-2ec8a72f16d0" providerId="ADAL" clId="{5F34F91C-6B9D-4B83-BCD6-739763586CB3}" dt="2024-05-07T04:32:55.238" v="2"/>
            <ac:spMkLst>
              <pc:docMk/>
              <pc:sldMasterMk cId="0" sldId="2147483648"/>
              <pc:sldLayoutMk cId="0" sldId="2147483756"/>
              <ac:spMk id="9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5F34F91C-6B9D-4B83-BCD6-739763586CB3}" dt="2024-05-07T04:32:55.238" v="2"/>
          <pc:sldLayoutMkLst>
            <pc:docMk/>
            <pc:sldMasterMk cId="0" sldId="2147483648"/>
            <pc:sldLayoutMk cId="0" sldId="2147483757"/>
          </pc:sldLayoutMkLst>
          <pc:spChg chg="mod">
            <ac:chgData name="Odd Kolbjørnsen" userId="44453b02-8c5d-47cc-a912-2ec8a72f16d0" providerId="ADAL" clId="{5F34F91C-6B9D-4B83-BCD6-739763586CB3}" dt="2024-05-07T04:32:55.238" v="2"/>
            <ac:spMkLst>
              <pc:docMk/>
              <pc:sldMasterMk cId="0" sldId="2147483648"/>
              <pc:sldLayoutMk cId="0" sldId="2147483757"/>
              <ac:spMk id="9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5F34F91C-6B9D-4B83-BCD6-739763586CB3}" dt="2024-05-07T04:32:55.238" v="2"/>
          <pc:sldLayoutMkLst>
            <pc:docMk/>
            <pc:sldMasterMk cId="0" sldId="2147483648"/>
            <pc:sldLayoutMk cId="0" sldId="2147483758"/>
          </pc:sldLayoutMkLst>
          <pc:spChg chg="mod">
            <ac:chgData name="Odd Kolbjørnsen" userId="44453b02-8c5d-47cc-a912-2ec8a72f16d0" providerId="ADAL" clId="{5F34F91C-6B9D-4B83-BCD6-739763586CB3}" dt="2024-05-07T04:32:55.238" v="2"/>
            <ac:spMkLst>
              <pc:docMk/>
              <pc:sldMasterMk cId="0" sldId="2147483648"/>
              <pc:sldLayoutMk cId="0" sldId="2147483758"/>
              <ac:spMk id="8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5F34F91C-6B9D-4B83-BCD6-739763586CB3}" dt="2024-05-07T04:32:55.238" v="2"/>
          <pc:sldLayoutMkLst>
            <pc:docMk/>
            <pc:sldMasterMk cId="0" sldId="2147483648"/>
            <pc:sldLayoutMk cId="0" sldId="2147483759"/>
          </pc:sldLayoutMkLst>
          <pc:spChg chg="mod">
            <ac:chgData name="Odd Kolbjørnsen" userId="44453b02-8c5d-47cc-a912-2ec8a72f16d0" providerId="ADAL" clId="{5F34F91C-6B9D-4B83-BCD6-739763586CB3}" dt="2024-05-07T04:32:55.238" v="2"/>
            <ac:spMkLst>
              <pc:docMk/>
              <pc:sldMasterMk cId="0" sldId="2147483648"/>
              <pc:sldLayoutMk cId="0" sldId="2147483759"/>
              <ac:spMk id="8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07.05.2024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9616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02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63256" y="2243847"/>
            <a:ext cx="7543800" cy="1143000"/>
          </a:xfrm>
        </p:spPr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566737"/>
            <a:ext cx="7839075" cy="28289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75" y="3394427"/>
            <a:ext cx="8010525" cy="27813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9636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8669"/>
          <a:stretch/>
        </p:blipFill>
        <p:spPr>
          <a:xfrm>
            <a:off x="698462" y="1052736"/>
            <a:ext cx="7962900" cy="193993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350" y="3117071"/>
            <a:ext cx="6485978" cy="34802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7031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02" y="764704"/>
            <a:ext cx="7648575" cy="2952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8900" t="30588"/>
          <a:stretch/>
        </p:blipFill>
        <p:spPr>
          <a:xfrm>
            <a:off x="1691680" y="4009401"/>
            <a:ext cx="5328592" cy="20090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2903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1827"/>
          <a:stretch/>
        </p:blipFill>
        <p:spPr>
          <a:xfrm>
            <a:off x="611560" y="692696"/>
            <a:ext cx="7172325" cy="10722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481" r="3034" b="19858"/>
          <a:stretch/>
        </p:blipFill>
        <p:spPr>
          <a:xfrm>
            <a:off x="651759" y="1736913"/>
            <a:ext cx="5472608" cy="12747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3869686"/>
            <a:ext cx="2694062" cy="2583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9630" y="3940509"/>
            <a:ext cx="2516138" cy="23733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6686" y="4044658"/>
            <a:ext cx="2439451" cy="22691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8372" y="2984262"/>
            <a:ext cx="6840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transformations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monotone,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rank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correlation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preserved</a:t>
            </a:r>
            <a:endParaRPr lang="nb-NO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33095" y="3561003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Uniform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8372" y="3509350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4208" y="3515743"/>
            <a:ext cx="16466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Weibull</a:t>
            </a:r>
            <a:r>
              <a:rPr lang="nb-NO" dirty="0"/>
              <a:t>(1,1)</a:t>
            </a:r>
            <a:br>
              <a:rPr lang="nb-NO" dirty="0"/>
            </a:br>
            <a:r>
              <a:rPr lang="nb-NO" dirty="0"/>
              <a:t>=</a:t>
            </a:r>
            <a:r>
              <a:rPr lang="nb-NO" dirty="0" err="1"/>
              <a:t>exponential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404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39552" y="985421"/>
            <a:ext cx="38701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dirty="0"/>
              <a:t>N=500</a:t>
            </a:r>
          </a:p>
          <a:p>
            <a:endParaRPr lang="nb-NO" sz="1600" dirty="0"/>
          </a:p>
          <a:p>
            <a:r>
              <a:rPr lang="nb-NO" sz="1600" dirty="0"/>
              <a:t>n1=</a:t>
            </a:r>
            <a:r>
              <a:rPr lang="nb-NO" sz="1600" dirty="0" err="1"/>
              <a:t>rnorm</a:t>
            </a:r>
            <a:r>
              <a:rPr lang="nb-NO" sz="1600" dirty="0"/>
              <a:t>(N,0,1)</a:t>
            </a:r>
          </a:p>
          <a:p>
            <a:r>
              <a:rPr lang="nb-NO" sz="1600" dirty="0"/>
              <a:t>n2=</a:t>
            </a:r>
            <a:r>
              <a:rPr lang="nb-NO" sz="1600" dirty="0" err="1"/>
              <a:t>rnorm</a:t>
            </a:r>
            <a:r>
              <a:rPr lang="nb-NO" sz="1600" dirty="0"/>
              <a:t>(N,0,1)</a:t>
            </a:r>
          </a:p>
          <a:p>
            <a:endParaRPr lang="nb-NO" sz="1600" dirty="0"/>
          </a:p>
          <a:p>
            <a:r>
              <a:rPr lang="nb-NO" sz="1600" dirty="0"/>
              <a:t>rho=0.9</a:t>
            </a:r>
          </a:p>
          <a:p>
            <a:r>
              <a:rPr lang="nb-NO" sz="1600" dirty="0"/>
              <a:t>x1=n1</a:t>
            </a:r>
          </a:p>
          <a:p>
            <a:r>
              <a:rPr lang="nb-NO" sz="1600" dirty="0"/>
              <a:t>x2=x1*</a:t>
            </a:r>
            <a:r>
              <a:rPr lang="nb-NO" sz="1600" dirty="0" err="1"/>
              <a:t>rho+sqrt</a:t>
            </a:r>
            <a:r>
              <a:rPr lang="nb-NO" sz="1600" dirty="0"/>
              <a:t>(1-rho^2)*n2</a:t>
            </a:r>
          </a:p>
          <a:p>
            <a:endParaRPr lang="nb-NO" sz="1600" dirty="0"/>
          </a:p>
          <a:p>
            <a:r>
              <a:rPr lang="nb-NO" sz="1600" dirty="0"/>
              <a:t>u1=</a:t>
            </a:r>
            <a:r>
              <a:rPr lang="nb-NO" sz="1600" dirty="0" err="1"/>
              <a:t>pnorm</a:t>
            </a:r>
            <a:r>
              <a:rPr lang="nb-NO" sz="1600" dirty="0"/>
              <a:t>(x1)</a:t>
            </a:r>
          </a:p>
          <a:p>
            <a:r>
              <a:rPr lang="nb-NO" sz="1600" dirty="0"/>
              <a:t>u2=</a:t>
            </a:r>
            <a:r>
              <a:rPr lang="nb-NO" sz="1600" dirty="0" err="1"/>
              <a:t>pnorm</a:t>
            </a:r>
            <a:r>
              <a:rPr lang="nb-NO" sz="1600" dirty="0"/>
              <a:t>(x2)</a:t>
            </a:r>
          </a:p>
          <a:p>
            <a:endParaRPr lang="nb-NO" sz="1600" dirty="0"/>
          </a:p>
          <a:p>
            <a:r>
              <a:rPr lang="nb-NO" sz="1600" dirty="0"/>
              <a:t>e1 =-log(u1)</a:t>
            </a:r>
          </a:p>
          <a:p>
            <a:r>
              <a:rPr lang="nb-NO" sz="1600" dirty="0"/>
              <a:t>e2 =-log(u2)</a:t>
            </a:r>
          </a:p>
          <a:p>
            <a:endParaRPr lang="nb-NO" sz="1600" dirty="0"/>
          </a:p>
          <a:p>
            <a:r>
              <a:rPr lang="nb-NO" sz="1600" dirty="0"/>
              <a:t>hist(e1)</a:t>
            </a:r>
          </a:p>
          <a:p>
            <a:endParaRPr lang="nb-NO" sz="1600" dirty="0"/>
          </a:p>
          <a:p>
            <a:endParaRPr lang="nb-NO" sz="1600" dirty="0"/>
          </a:p>
          <a:p>
            <a:r>
              <a:rPr lang="nb-NO" sz="1600" dirty="0"/>
              <a:t>plot(x1,x2)</a:t>
            </a:r>
          </a:p>
          <a:p>
            <a:r>
              <a:rPr lang="nb-NO" sz="1600" dirty="0"/>
              <a:t>plot(u1,u2)</a:t>
            </a:r>
          </a:p>
          <a:p>
            <a:r>
              <a:rPr lang="nb-NO" sz="1600" dirty="0"/>
              <a:t>plot(e1,e2)</a:t>
            </a:r>
          </a:p>
        </p:txBody>
      </p:sp>
    </p:spTree>
    <p:extLst>
      <p:ext uri="{BB962C8B-B14F-4D97-AF65-F5344CB8AC3E}">
        <p14:creationId xmlns:p14="http://schemas.microsoft.com/office/powerpoint/2010/main" val="4287260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764704"/>
            <a:ext cx="7839075" cy="1238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7664"/>
          <a:stretch/>
        </p:blipFill>
        <p:spPr>
          <a:xfrm>
            <a:off x="666750" y="1844824"/>
            <a:ext cx="8020050" cy="329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85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3624"/>
          <a:stretch/>
        </p:blipFill>
        <p:spPr>
          <a:xfrm>
            <a:off x="942975" y="1916832"/>
            <a:ext cx="7058025" cy="4655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66127" b="1617"/>
          <a:stretch/>
        </p:blipFill>
        <p:spPr>
          <a:xfrm>
            <a:off x="941642" y="764704"/>
            <a:ext cx="8020050" cy="11521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413" y="2924944"/>
            <a:ext cx="7334250" cy="26384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231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836712"/>
            <a:ext cx="7458075" cy="13239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" y="2143125"/>
            <a:ext cx="8086725" cy="43338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487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26634"/>
          <a:stretch/>
        </p:blipFill>
        <p:spPr>
          <a:xfrm>
            <a:off x="539552" y="764704"/>
            <a:ext cx="7924800" cy="33123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26139"/>
          <a:stretch/>
        </p:blipFill>
        <p:spPr>
          <a:xfrm>
            <a:off x="752475" y="4365104"/>
            <a:ext cx="7934325" cy="170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6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908720"/>
            <a:ext cx="7115175" cy="1743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192" y="3921255"/>
            <a:ext cx="4969840" cy="11757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180303" y="2662442"/>
            <a:ext cx="2743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Since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have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proven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6075" t="3650" r="40407" b="75695"/>
          <a:stretch/>
        </p:blipFill>
        <p:spPr>
          <a:xfrm>
            <a:off x="3995936" y="2636912"/>
            <a:ext cx="3096344" cy="3600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59437" b="39044"/>
          <a:stretch/>
        </p:blipFill>
        <p:spPr>
          <a:xfrm>
            <a:off x="3987262" y="2992972"/>
            <a:ext cx="2785690" cy="4006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725" t="48209" r="85644" b="-2990"/>
          <a:stretch/>
        </p:blipFill>
        <p:spPr>
          <a:xfrm>
            <a:off x="6464564" y="3045386"/>
            <a:ext cx="936104" cy="3600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4919" t="45759" r="85644" b="-2990"/>
          <a:stretch/>
        </p:blipFill>
        <p:spPr>
          <a:xfrm>
            <a:off x="379438" y="3429000"/>
            <a:ext cx="648072" cy="3761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59437" r="27670" b="41071"/>
          <a:stretch/>
        </p:blipFill>
        <p:spPr>
          <a:xfrm>
            <a:off x="323528" y="3760279"/>
            <a:ext cx="885478" cy="3872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76213" t="9120" r="10156" b="36099"/>
          <a:stretch/>
        </p:blipFill>
        <p:spPr>
          <a:xfrm>
            <a:off x="323528" y="4290781"/>
            <a:ext cx="936104" cy="3600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27164" y="384100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=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8085" y="428534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=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772" t="18566"/>
          <a:stretch/>
        </p:blipFill>
        <p:spPr>
          <a:xfrm>
            <a:off x="1547664" y="4292723"/>
            <a:ext cx="1550032" cy="38007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/>
          <a:srcRect l="772" t="18566" r="50970" b="12670"/>
          <a:stretch/>
        </p:blipFill>
        <p:spPr>
          <a:xfrm>
            <a:off x="1513908" y="3860462"/>
            <a:ext cx="753836" cy="32093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16075" t="3650" r="72189" b="75080"/>
          <a:stretch/>
        </p:blipFill>
        <p:spPr>
          <a:xfrm>
            <a:off x="2246209" y="3835551"/>
            <a:ext cx="835005" cy="370757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auto">
          <a:xfrm>
            <a:off x="323528" y="3429000"/>
            <a:ext cx="2880320" cy="125645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90592" y="3492209"/>
            <a:ext cx="2204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36329" y="2936394"/>
            <a:ext cx="1743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have </a:t>
            </a:r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proven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580" y="5240191"/>
            <a:ext cx="7029450" cy="11620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Rectangle 21"/>
          <p:cNvSpPr/>
          <p:nvPr/>
        </p:nvSpPr>
        <p:spPr bwMode="auto">
          <a:xfrm>
            <a:off x="179512" y="2564904"/>
            <a:ext cx="8712968" cy="403244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V="1">
            <a:off x="3211249" y="3279965"/>
            <a:ext cx="712113" cy="1490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7719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8" grpId="0" animBg="1"/>
      <p:bldP spid="19" grpId="0"/>
      <p:bldP spid="20" grpId="0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675182"/>
            <a:ext cx="7391400" cy="2486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4312"/>
          <a:stretch/>
        </p:blipFill>
        <p:spPr>
          <a:xfrm>
            <a:off x="686447" y="3041436"/>
            <a:ext cx="7686675" cy="332673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156176" y="671321"/>
            <a:ext cx="2736304" cy="1368152"/>
            <a:chOff x="5856105" y="4507471"/>
            <a:chExt cx="2736304" cy="136815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56105" y="4507471"/>
              <a:ext cx="2736304" cy="864306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>
              <a:stCxn id="12" idx="3"/>
            </p:cNvCxnSpPr>
            <p:nvPr/>
          </p:nvCxnSpPr>
          <p:spPr bwMode="auto">
            <a:xfrm flipH="1" flipV="1">
              <a:off x="6072129" y="5351925"/>
              <a:ext cx="987588" cy="47706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8" name="Straight Arrow Connector 7"/>
            <p:cNvCxnSpPr>
              <a:stCxn id="12" idx="2"/>
            </p:cNvCxnSpPr>
            <p:nvPr/>
          </p:nvCxnSpPr>
          <p:spPr bwMode="auto">
            <a:xfrm flipH="1" flipV="1">
              <a:off x="6576185" y="5351925"/>
              <a:ext cx="432048" cy="3644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7008233" y="5361851"/>
              <a:ext cx="84047" cy="2349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10" name="Straight Arrow Connector 9"/>
            <p:cNvCxnSpPr>
              <a:stCxn id="12" idx="7"/>
            </p:cNvCxnSpPr>
            <p:nvPr/>
          </p:nvCxnSpPr>
          <p:spPr bwMode="auto">
            <a:xfrm flipV="1">
              <a:off x="7308304" y="5351925"/>
              <a:ext cx="140462" cy="25187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11" name="Straight Arrow Connector 10"/>
            <p:cNvCxnSpPr>
              <a:stCxn id="12" idx="5"/>
            </p:cNvCxnSpPr>
            <p:nvPr/>
          </p:nvCxnSpPr>
          <p:spPr bwMode="auto">
            <a:xfrm flipV="1">
              <a:off x="7308304" y="5351925"/>
              <a:ext cx="1059596" cy="47706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/>
                <p:cNvSpPr/>
                <p:nvPr/>
              </p:nvSpPr>
              <p:spPr bwMode="auto">
                <a:xfrm>
                  <a:off x="7008233" y="5557163"/>
                  <a:ext cx="351555" cy="31846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 xmlns:m="http://schemas.openxmlformats.org/officeDocument/2006/math">
                      <m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𝜃</m:t>
                      </m:r>
                    </m:oMath>
                  </a14:m>
                  <a:r>
                    <a:rPr kumimoji="0" 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ea typeface="ヒラギノ角ゴ Pro W3" charset="-128"/>
                      <a:cs typeface="ヒラギノ角ゴ Pro W3" charset="-128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2" name="Oval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08233" y="5557163"/>
                  <a:ext cx="351555" cy="3184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 bwMode="auto">
            <a:xfrm flipV="1">
              <a:off x="7362696" y="5312096"/>
              <a:ext cx="509633" cy="355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sm"/>
              <a:tailEnd type="none" w="med" len="sm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 flipV="1">
              <a:off x="7365757" y="5338304"/>
              <a:ext cx="662627" cy="384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sm"/>
              <a:tailEnd type="none" w="med" len="sm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V="1">
              <a:off x="7332314" y="5317253"/>
              <a:ext cx="402717" cy="31571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sm"/>
              <a:tailEnd type="none" w="med" len="sm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688891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836712"/>
            <a:ext cx="7381875" cy="133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204030"/>
            <a:ext cx="7501392" cy="42049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330575" y="4633391"/>
            <a:ext cx="45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79341" y="4144808"/>
                <a:ext cx="661655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341" y="4144808"/>
                <a:ext cx="661655" cy="215444"/>
              </a:xfrm>
              <a:prstGeom prst="rect">
                <a:avLst/>
              </a:prstGeom>
              <a:blipFill>
                <a:blip r:embed="rId4"/>
                <a:stretch>
                  <a:fillRect l="-5505" r="-8257" b="-342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884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8354"/>
          <a:stretch/>
        </p:blipFill>
        <p:spPr>
          <a:xfrm>
            <a:off x="179512" y="715446"/>
            <a:ext cx="5040560" cy="28575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261359"/>
            <a:ext cx="7258050" cy="133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732" t="56462" r="12303" b="11241"/>
          <a:stretch/>
        </p:blipFill>
        <p:spPr>
          <a:xfrm>
            <a:off x="5076056" y="1951635"/>
            <a:ext cx="3922541" cy="16561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91573" b="1708"/>
          <a:stretch/>
        </p:blipFill>
        <p:spPr>
          <a:xfrm>
            <a:off x="539552" y="3501008"/>
            <a:ext cx="6992980" cy="51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2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524"/>
          <a:stretch/>
        </p:blipFill>
        <p:spPr>
          <a:xfrm>
            <a:off x="395536" y="620689"/>
            <a:ext cx="5760640" cy="28443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948" b="-713"/>
          <a:stretch/>
        </p:blipFill>
        <p:spPr>
          <a:xfrm>
            <a:off x="76322" y="3540121"/>
            <a:ext cx="5724731" cy="1473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366" t="8519" r="8134" b="1868"/>
          <a:stretch/>
        </p:blipFill>
        <p:spPr>
          <a:xfrm>
            <a:off x="245464" y="4881378"/>
            <a:ext cx="5548928" cy="17159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54411" t="3643" r="2128" b="68358"/>
          <a:stretch/>
        </p:blipFill>
        <p:spPr>
          <a:xfrm>
            <a:off x="5928541" y="5196151"/>
            <a:ext cx="2304521" cy="3638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35766" r="36573"/>
          <a:stretch/>
        </p:blipFill>
        <p:spPr>
          <a:xfrm>
            <a:off x="5817277" y="5618578"/>
            <a:ext cx="3363235" cy="8347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r="45589" b="63294"/>
          <a:stretch/>
        </p:blipFill>
        <p:spPr>
          <a:xfrm>
            <a:off x="5822544" y="4896922"/>
            <a:ext cx="2885134" cy="47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4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206437"/>
            <a:ext cx="7410450" cy="22383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710" b="50737"/>
          <a:stretch/>
        </p:blipFill>
        <p:spPr>
          <a:xfrm>
            <a:off x="247581" y="766475"/>
            <a:ext cx="4468435" cy="19644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888" t="55311" r="15057" b="3188"/>
          <a:stretch/>
        </p:blipFill>
        <p:spPr>
          <a:xfrm>
            <a:off x="4453327" y="1086784"/>
            <a:ext cx="4496163" cy="18904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2770557"/>
            <a:ext cx="5067099" cy="12992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004048" y="5389702"/>
                <a:ext cx="1573892" cy="7201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Sup>
                            <m:sSub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p>
                          </m:sSub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]</m:t>
                          </m:r>
                        </m:e>
                      </m:nary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5389702"/>
                <a:ext cx="1573892" cy="7201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3732" t="56462" r="12303" b="11241"/>
          <a:stretch/>
        </p:blipFill>
        <p:spPr>
          <a:xfrm>
            <a:off x="6435774" y="3187572"/>
            <a:ext cx="1795447" cy="758077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 bwMode="auto">
          <a:xfrm>
            <a:off x="1187624" y="3225801"/>
            <a:ext cx="5256584" cy="194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62824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692696"/>
            <a:ext cx="6048673" cy="8935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3230"/>
          <a:stretch/>
        </p:blipFill>
        <p:spPr>
          <a:xfrm>
            <a:off x="323528" y="1412776"/>
            <a:ext cx="6120680" cy="501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84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3043"/>
          <a:stretch/>
        </p:blipFill>
        <p:spPr>
          <a:xfrm>
            <a:off x="668536" y="692697"/>
            <a:ext cx="6921107" cy="288031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323528" y="677354"/>
            <a:ext cx="1656184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b="85088"/>
          <a:stretch/>
        </p:blipFill>
        <p:spPr>
          <a:xfrm>
            <a:off x="639564" y="3789040"/>
            <a:ext cx="7823443" cy="6213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E63DFC-0BC9-4599-9715-620E7400EE1E}"/>
              </a:ext>
            </a:extLst>
          </p:cNvPr>
          <p:cNvSpPr txBox="1"/>
          <p:nvPr/>
        </p:nvSpPr>
        <p:spPr>
          <a:xfrm>
            <a:off x="637501" y="4437112"/>
            <a:ext cx="65527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you are asked to show something use: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Arguments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Computations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If you are not able to do so you might get points if you can provide insight to the problem </a:t>
            </a:r>
          </a:p>
        </p:txBody>
      </p:sp>
    </p:spTree>
    <p:extLst>
      <p:ext uri="{BB962C8B-B14F-4D97-AF65-F5344CB8AC3E}">
        <p14:creationId xmlns:p14="http://schemas.microsoft.com/office/powerpoint/2010/main" val="259900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548"/>
          <a:stretch/>
        </p:blipFill>
        <p:spPr>
          <a:xfrm>
            <a:off x="611560" y="2555763"/>
            <a:ext cx="8210081" cy="369263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5" name="Content Placeholder 7"/>
          <p:cNvPicPr>
            <a:picLocks noChangeAspect="1"/>
          </p:cNvPicPr>
          <p:nvPr/>
        </p:nvPicPr>
        <p:blipFill rotWithShape="1">
          <a:blip r:embed="rId3"/>
          <a:srcRect t="89131" r="33265" b="-826"/>
          <a:stretch/>
        </p:blipFill>
        <p:spPr bwMode="auto">
          <a:xfrm>
            <a:off x="611560" y="1700386"/>
            <a:ext cx="6696744" cy="56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7"/>
          <p:cNvPicPr>
            <a:picLocks noChangeAspect="1"/>
          </p:cNvPicPr>
          <p:nvPr/>
        </p:nvPicPr>
        <p:blipFill rotWithShape="1">
          <a:blip r:embed="rId3"/>
          <a:srcRect t="28008" r="26405" b="53213"/>
          <a:stretch/>
        </p:blipFill>
        <p:spPr bwMode="auto">
          <a:xfrm>
            <a:off x="517865" y="878297"/>
            <a:ext cx="6790439" cy="82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0621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838200"/>
            <a:ext cx="7740352" cy="59684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6584" y="1435046"/>
            <a:ext cx="7696200" cy="145822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22655"/>
          <a:stretch/>
        </p:blipFill>
        <p:spPr>
          <a:xfrm>
            <a:off x="2051720" y="3645024"/>
            <a:ext cx="5314950" cy="2320632"/>
          </a:xfrm>
          <a:prstGeom prst="rect">
            <a:avLst/>
          </a:prstGeom>
        </p:spPr>
      </p:pic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3"/>
          <a:srcRect l="42475" t="32464" r="47233" b="32970"/>
          <a:stretch/>
        </p:blipFill>
        <p:spPr bwMode="auto">
          <a:xfrm>
            <a:off x="683568" y="3010618"/>
            <a:ext cx="1223232" cy="77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9236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71914"/>
            <a:ext cx="7740352" cy="59684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55" t="29629" r="41055" b="35806"/>
          <a:stretch/>
        </p:blipFill>
        <p:spPr>
          <a:xfrm>
            <a:off x="395536" y="1202874"/>
            <a:ext cx="7163277" cy="80211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3"/>
          <a:srcRect l="30963" t="32464" r="61161" b="39364"/>
          <a:stretch/>
        </p:blipFill>
        <p:spPr bwMode="auto">
          <a:xfrm>
            <a:off x="683568" y="2348880"/>
            <a:ext cx="936104" cy="63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1421" r="48011" b="50133"/>
          <a:stretch/>
        </p:blipFill>
        <p:spPr>
          <a:xfrm>
            <a:off x="1968943" y="3597032"/>
            <a:ext cx="4593538" cy="26513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2655" r="20065" b="52970"/>
          <a:stretch/>
        </p:blipFill>
        <p:spPr>
          <a:xfrm>
            <a:off x="1942923" y="2534734"/>
            <a:ext cx="4248472" cy="7313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97551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71914"/>
            <a:ext cx="7740352" cy="59684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55" t="29629" r="41055" b="35806"/>
          <a:stretch/>
        </p:blipFill>
        <p:spPr>
          <a:xfrm>
            <a:off x="395536" y="1202874"/>
            <a:ext cx="7163277" cy="80211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3"/>
          <a:srcRect l="30963" t="32464" r="61161" b="39364"/>
          <a:stretch/>
        </p:blipFill>
        <p:spPr bwMode="auto">
          <a:xfrm>
            <a:off x="683568" y="2348880"/>
            <a:ext cx="936104" cy="63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48335" r="1266" b="351"/>
          <a:stretch/>
        </p:blipFill>
        <p:spPr>
          <a:xfrm>
            <a:off x="433087" y="4040610"/>
            <a:ext cx="8723737" cy="28083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t="49358"/>
          <a:stretch/>
        </p:blipFill>
        <p:spPr>
          <a:xfrm>
            <a:off x="1979712" y="2240410"/>
            <a:ext cx="6297056" cy="1800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79774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168"/>
          <a:stretch/>
        </p:blipFill>
        <p:spPr>
          <a:xfrm>
            <a:off x="251520" y="692696"/>
            <a:ext cx="5717232" cy="279432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91999"/>
          <a:stretch/>
        </p:blipFill>
        <p:spPr>
          <a:xfrm>
            <a:off x="0" y="3512791"/>
            <a:ext cx="6361885" cy="4355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64250" r="7081"/>
          <a:stretch/>
        </p:blipFill>
        <p:spPr>
          <a:xfrm>
            <a:off x="107504" y="3974098"/>
            <a:ext cx="5688632" cy="18728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68752" y="620688"/>
            <a:ext cx="2763912" cy="47089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MR10"/>
              </a:rPr>
              <a:t>For the Fisher scoring algorithm, we replace the matrix of second</a:t>
            </a:r>
          </a:p>
          <a:p>
            <a:r>
              <a:rPr lang="en-US" dirty="0">
                <a:latin typeface="CMR10"/>
              </a:rPr>
              <a:t>derivatives with their expectation. This guarantees that the matrix becomes positive (semi-)definite </a:t>
            </a:r>
          </a:p>
          <a:p>
            <a:r>
              <a:rPr lang="en-US" dirty="0">
                <a:latin typeface="CMR10"/>
              </a:rPr>
              <a:t>Since this is  the variance of the</a:t>
            </a:r>
          </a:p>
          <a:p>
            <a:r>
              <a:rPr lang="nb-NO" dirty="0">
                <a:latin typeface="CMR10"/>
              </a:rPr>
              <a:t>scoring </a:t>
            </a:r>
            <a:r>
              <a:rPr lang="nb-NO" dirty="0" err="1">
                <a:latin typeface="CMR10"/>
              </a:rPr>
              <a:t>function</a:t>
            </a:r>
            <a:r>
              <a:rPr lang="nb-NO" dirty="0">
                <a:latin typeface="CMR10"/>
              </a:rPr>
              <a:t>. </a:t>
            </a:r>
          </a:p>
          <a:p>
            <a:endParaRPr lang="nb-NO" dirty="0">
              <a:latin typeface="CMR10"/>
            </a:endParaRPr>
          </a:p>
          <a:p>
            <a:br>
              <a:rPr lang="nb-NO" dirty="0">
                <a:latin typeface="CMR10"/>
              </a:rPr>
            </a:br>
            <a:r>
              <a:rPr lang="nb-NO" dirty="0" err="1">
                <a:latin typeface="CMR10"/>
              </a:rPr>
              <a:t>Which</a:t>
            </a:r>
            <a:r>
              <a:rPr lang="nb-NO" dirty="0">
                <a:latin typeface="CMR10"/>
              </a:rPr>
              <a:t> in turn </a:t>
            </a:r>
            <a:r>
              <a:rPr lang="nb-NO" dirty="0" err="1">
                <a:latin typeface="CMR10"/>
              </a:rPr>
              <a:t>stabilize</a:t>
            </a:r>
            <a:r>
              <a:rPr lang="nb-NO" dirty="0">
                <a:latin typeface="CMR10"/>
              </a:rPr>
              <a:t> </a:t>
            </a:r>
            <a:r>
              <a:rPr lang="nb-NO" dirty="0" err="1">
                <a:latin typeface="CMR10"/>
              </a:rPr>
              <a:t>the</a:t>
            </a:r>
            <a:r>
              <a:rPr lang="nb-NO" dirty="0">
                <a:latin typeface="CMR10"/>
              </a:rPr>
              <a:t> </a:t>
            </a:r>
            <a:r>
              <a:rPr lang="nb-NO" dirty="0" err="1">
                <a:latin typeface="CMR10"/>
              </a:rPr>
              <a:t>solution</a:t>
            </a:r>
            <a:r>
              <a:rPr lang="nb-NO" dirty="0">
                <a:latin typeface="CMR10"/>
              </a:rPr>
              <a:t>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67142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64" y="699068"/>
            <a:ext cx="7711008" cy="114575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1560" y="3159708"/>
            <a:ext cx="8396136" cy="18002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 rotWithShape="1">
          <a:blip r:embed="rId4"/>
          <a:srcRect t="67392" r="35970" b="14446"/>
          <a:stretch/>
        </p:blipFill>
        <p:spPr bwMode="auto">
          <a:xfrm>
            <a:off x="428464" y="1904504"/>
            <a:ext cx="5809021" cy="78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919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6104360" cy="568863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522" b="52108"/>
          <a:stretch/>
        </p:blipFill>
        <p:spPr>
          <a:xfrm>
            <a:off x="4644008" y="3149724"/>
            <a:ext cx="4211960" cy="13681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235" t="61335" r="26225" b="3376"/>
          <a:stretch/>
        </p:blipFill>
        <p:spPr>
          <a:xfrm>
            <a:off x="6335688" y="4653136"/>
            <a:ext cx="2520280" cy="10081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7907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50" y="692696"/>
            <a:ext cx="7524350" cy="22768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73" y="3068960"/>
            <a:ext cx="8178127" cy="261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656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764704"/>
            <a:ext cx="6276811" cy="566124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56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908720"/>
            <a:ext cx="8871082" cy="423554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5947"/>
          <a:stretch/>
        </p:blipFill>
        <p:spPr>
          <a:xfrm>
            <a:off x="1547664" y="5588323"/>
            <a:ext cx="6305550" cy="88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61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897" b="3889"/>
          <a:stretch/>
        </p:blipFill>
        <p:spPr>
          <a:xfrm>
            <a:off x="539552" y="2420888"/>
            <a:ext cx="7696200" cy="34563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3280" t="83304" b="-2005"/>
          <a:stretch/>
        </p:blipFill>
        <p:spPr>
          <a:xfrm>
            <a:off x="990600" y="1065312"/>
            <a:ext cx="5918754" cy="7920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57099" t="15946" b="9049"/>
          <a:stretch/>
        </p:blipFill>
        <p:spPr>
          <a:xfrm>
            <a:off x="6562824" y="1242476"/>
            <a:ext cx="1837730" cy="53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22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3280" t="83304" b="-2005"/>
          <a:stretch/>
        </p:blipFill>
        <p:spPr>
          <a:xfrm>
            <a:off x="990600" y="1065312"/>
            <a:ext cx="5918754" cy="7920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7099" t="15946" b="9049"/>
          <a:stretch/>
        </p:blipFill>
        <p:spPr>
          <a:xfrm>
            <a:off x="6562824" y="1242476"/>
            <a:ext cx="1837730" cy="538724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3981"/>
          <a:stretch/>
        </p:blipFill>
        <p:spPr>
          <a:xfrm>
            <a:off x="647700" y="2204864"/>
            <a:ext cx="7696200" cy="277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413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936"/>
          <a:stretch/>
        </p:blipFill>
        <p:spPr>
          <a:xfrm>
            <a:off x="276238" y="868411"/>
            <a:ext cx="6744034" cy="42617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5301208"/>
            <a:ext cx="7117556" cy="122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783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09" y="1052736"/>
            <a:ext cx="8405391" cy="12773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8227" b="47850"/>
          <a:stretch/>
        </p:blipFill>
        <p:spPr>
          <a:xfrm>
            <a:off x="293117" y="3552308"/>
            <a:ext cx="6276811" cy="78822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60232" y="3657218"/>
            <a:ext cx="1781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latin typeface="CMR10"/>
              </a:rPr>
              <a:t>log-</a:t>
            </a:r>
            <a:r>
              <a:rPr lang="nb-NO" dirty="0" err="1">
                <a:latin typeface="CMR10"/>
              </a:rPr>
              <a:t>likelihood</a:t>
            </a:r>
            <a:r>
              <a:rPr lang="nb-NO" dirty="0">
                <a:latin typeface="CMR10"/>
              </a:rPr>
              <a:t> 40573.98.</a:t>
            </a:r>
            <a:endParaRPr lang="nb-NO" dirty="0"/>
          </a:p>
        </p:txBody>
      </p:sp>
      <p:sp>
        <p:nvSpPr>
          <p:cNvPr id="8" name="Rectangle 7"/>
          <p:cNvSpPr/>
          <p:nvPr/>
        </p:nvSpPr>
        <p:spPr>
          <a:xfrm>
            <a:off x="6686567" y="2717802"/>
            <a:ext cx="17556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MR10"/>
              </a:rPr>
              <a:t>log-likelihood </a:t>
            </a:r>
          </a:p>
          <a:p>
            <a:r>
              <a:rPr lang="en-US" dirty="0">
                <a:latin typeface="CMR10"/>
              </a:rPr>
              <a:t>40573.98,</a:t>
            </a:r>
            <a:endParaRPr lang="nb-NO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b="6227"/>
          <a:stretch/>
        </p:blipFill>
        <p:spPr>
          <a:xfrm>
            <a:off x="628817" y="2423904"/>
            <a:ext cx="5929403" cy="10345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5061" y="4365104"/>
            <a:ext cx="4723011" cy="219113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81409" y="4700496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MR10"/>
              </a:rPr>
              <a:t>A problem in this case is that the </a:t>
            </a:r>
            <a:br>
              <a:rPr lang="en-US" dirty="0">
                <a:latin typeface="CMR10"/>
              </a:rPr>
            </a:br>
            <a:r>
              <a:rPr lang="en-US" dirty="0">
                <a:latin typeface="CMR10"/>
              </a:rPr>
              <a:t>different classes are difficult to</a:t>
            </a:r>
          </a:p>
          <a:p>
            <a:r>
              <a:rPr lang="en-US" dirty="0">
                <a:latin typeface="CMR10"/>
              </a:rPr>
              <a:t>distinguish from the data, making </a:t>
            </a:r>
            <a:br>
              <a:rPr lang="en-US" dirty="0">
                <a:latin typeface="CMR10"/>
              </a:rPr>
            </a:br>
            <a:r>
              <a:rPr lang="en-US" dirty="0">
                <a:latin typeface="CMR10"/>
              </a:rPr>
              <a:t>several configurations of mixtures</a:t>
            </a:r>
          </a:p>
          <a:p>
            <a:r>
              <a:rPr lang="nb-NO" dirty="0" err="1">
                <a:latin typeface="CMR10"/>
              </a:rPr>
              <a:t>of</a:t>
            </a:r>
            <a:r>
              <a:rPr lang="nb-NO" dirty="0">
                <a:latin typeface="CMR10"/>
              </a:rPr>
              <a:t> Poisson data </a:t>
            </a:r>
            <a:r>
              <a:rPr lang="nb-NO" dirty="0" err="1">
                <a:latin typeface="CMR10"/>
              </a:rPr>
              <a:t>possible</a:t>
            </a:r>
            <a:r>
              <a:rPr lang="nb-NO" dirty="0">
                <a:latin typeface="CMR10"/>
              </a:rPr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26967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547965"/>
            <a:ext cx="5974752" cy="34563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282" b="41837"/>
          <a:stretch/>
        </p:blipFill>
        <p:spPr>
          <a:xfrm>
            <a:off x="251520" y="4004349"/>
            <a:ext cx="6120680" cy="273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29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58163" b="-35"/>
          <a:stretch/>
        </p:blipFill>
        <p:spPr>
          <a:xfrm>
            <a:off x="251520" y="620688"/>
            <a:ext cx="6120680" cy="20882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818027"/>
            <a:ext cx="8240144" cy="364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194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768" y="4156542"/>
            <a:ext cx="7696200" cy="1442864"/>
          </a:xfrm>
        </p:spPr>
        <p:txBody>
          <a:bodyPr/>
          <a:lstStyle/>
          <a:p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figure</a:t>
            </a:r>
            <a:r>
              <a:rPr lang="nb-NO" dirty="0"/>
              <a:t> a </a:t>
            </a:r>
            <a:r>
              <a:rPr lang="nb-NO" dirty="0" err="1"/>
              <a:t>too</a:t>
            </a:r>
            <a:r>
              <a:rPr lang="nb-NO" dirty="0"/>
              <a:t> fast </a:t>
            </a:r>
            <a:r>
              <a:rPr lang="nb-NO" dirty="0" err="1"/>
              <a:t>cooling</a:t>
            </a:r>
            <a:r>
              <a:rPr lang="nb-NO" dirty="0"/>
              <a:t> </a:t>
            </a:r>
            <a:r>
              <a:rPr lang="nb-NO" dirty="0" err="1"/>
              <a:t>schedule</a:t>
            </a:r>
            <a:r>
              <a:rPr lang="nb-NO" dirty="0"/>
              <a:t> has </a:t>
            </a:r>
            <a:r>
              <a:rPr lang="nb-NO" dirty="0" err="1"/>
              <a:t>been</a:t>
            </a:r>
            <a:r>
              <a:rPr lang="nb-NO" dirty="0"/>
              <a:t> used, </a:t>
            </a:r>
            <a:r>
              <a:rPr lang="nb-NO" dirty="0" err="1"/>
              <a:t>the</a:t>
            </a:r>
            <a:r>
              <a:rPr lang="nb-NO" dirty="0"/>
              <a:t> 1-Neigh is </a:t>
            </a:r>
            <a:r>
              <a:rPr lang="nb-NO" dirty="0" err="1"/>
              <a:t>stuck</a:t>
            </a:r>
            <a:r>
              <a:rPr lang="nb-NO" dirty="0"/>
              <a:t> </a:t>
            </a:r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2-Neigh  </a:t>
            </a: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has less </a:t>
            </a:r>
            <a:r>
              <a:rPr lang="nb-NO" dirty="0" err="1"/>
              <a:t>flexebility</a:t>
            </a:r>
            <a:r>
              <a:rPr lang="nb-NO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7162" y="1713056"/>
            <a:ext cx="5683076" cy="25663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87040" b="-35"/>
          <a:stretch/>
        </p:blipFill>
        <p:spPr>
          <a:xfrm>
            <a:off x="394637" y="1005919"/>
            <a:ext cx="7922623" cy="83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683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6460" r="7362" b="1721"/>
          <a:stretch/>
        </p:blipFill>
        <p:spPr>
          <a:xfrm>
            <a:off x="323528" y="764704"/>
            <a:ext cx="8489364" cy="144016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068960"/>
            <a:ext cx="8513018" cy="26271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4073" t="38464" r="42325" b="47319"/>
          <a:stretch/>
        </p:blipFill>
        <p:spPr>
          <a:xfrm>
            <a:off x="5093980" y="2080610"/>
            <a:ext cx="3592820" cy="51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6569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56902</TotalTime>
  <Words>323</Words>
  <Application>Microsoft Office PowerPoint</Application>
  <PresentationFormat>On-screen Show (4:3)</PresentationFormat>
  <Paragraphs>89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Cambria Math</vt:lpstr>
      <vt:lpstr>CMR10</vt:lpstr>
      <vt:lpstr>Times New Roman</vt:lpstr>
      <vt:lpstr>ヒラギノ角ゴ Pro W3</vt:lpstr>
      <vt:lpstr>Blank Presentation</vt:lpstr>
      <vt:lpstr>STK-4051/9051  Computational Statistics  Spring 2024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Trial Exam 2019</dc:title>
  <dc:subject/>
  <dc:creator>Odd Kolbjørnsen</dc:creator>
  <cp:keywords/>
  <dc:description/>
  <cp:lastModifiedBy>Odd Kolbjørnsen</cp:lastModifiedBy>
  <cp:revision>1089</cp:revision>
  <dcterms:created xsi:type="dcterms:W3CDTF">2018-08-23T16:15:48Z</dcterms:created>
  <dcterms:modified xsi:type="dcterms:W3CDTF">2024-05-07T04:37:47Z</dcterms:modified>
  <cp:category/>
</cp:coreProperties>
</file>