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0" r:id="rId3"/>
    <p:sldId id="286" r:id="rId4"/>
    <p:sldId id="287" r:id="rId5"/>
    <p:sldId id="288" r:id="rId6"/>
    <p:sldId id="263" r:id="rId7"/>
    <p:sldId id="265" r:id="rId8"/>
    <p:sldId id="264" r:id="rId9"/>
    <p:sldId id="266" r:id="rId10"/>
    <p:sldId id="259" r:id="rId11"/>
    <p:sldId id="284" r:id="rId12"/>
    <p:sldId id="282" r:id="rId13"/>
    <p:sldId id="283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5" r:id="rId27"/>
    <p:sldId id="289" r:id="rId2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enche_adm\Desktop\Nils\LifeInsurance\Experime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nche_adm\Desktop\Nils\LifeInsurance\Annuiti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nche_adm\Desktop\Nils\LifeInsurance\Annuit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lineChart>
        <c:grouping val="standard"/>
        <c:ser>
          <c:idx val="0"/>
          <c:order val="0"/>
          <c:tx>
            <c:v>Expected life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Sheet1!$C$7:$CX$7</c:f>
              <c:numCache>
                <c:formatCode>General</c:formatCode>
                <c:ptCount val="100"/>
                <c:pt idx="0">
                  <c:v>76.639239817074426</c:v>
                </c:pt>
                <c:pt idx="1">
                  <c:v>76.639926535279329</c:v>
                </c:pt>
                <c:pt idx="2">
                  <c:v>76.641536642487722</c:v>
                </c:pt>
                <c:pt idx="3">
                  <c:v>76.644071850429754</c:v>
                </c:pt>
                <c:pt idx="4">
                  <c:v>76.647534133999059</c:v>
                </c:pt>
                <c:pt idx="5">
                  <c:v>76.651925758558122</c:v>
                </c:pt>
                <c:pt idx="6">
                  <c:v>76.657249310081198</c:v>
                </c:pt>
                <c:pt idx="7">
                  <c:v>75.670704344071353</c:v>
                </c:pt>
                <c:pt idx="8">
                  <c:v>75.678842918641223</c:v>
                </c:pt>
                <c:pt idx="9">
                  <c:v>75.687927689671753</c:v>
                </c:pt>
                <c:pt idx="10">
                  <c:v>75.697963419992561</c:v>
                </c:pt>
                <c:pt idx="11">
                  <c:v>75.708955452240986</c:v>
                </c:pt>
                <c:pt idx="12">
                  <c:v>75.720909769022526</c:v>
                </c:pt>
                <c:pt idx="13">
                  <c:v>75.733833059302512</c:v>
                </c:pt>
                <c:pt idx="14">
                  <c:v>75.747732791670273</c:v>
                </c:pt>
                <c:pt idx="15">
                  <c:v>75.762617295181457</c:v>
                </c:pt>
                <c:pt idx="16">
                  <c:v>75.778495848555949</c:v>
                </c:pt>
                <c:pt idx="17">
                  <c:v>75.795378778588287</c:v>
                </c:pt>
                <c:pt idx="18">
                  <c:v>75.813277568710646</c:v>
                </c:pt>
                <c:pt idx="19">
                  <c:v>75.832204978747185</c:v>
                </c:pt>
                <c:pt idx="20">
                  <c:v>75.852175176996823</c:v>
                </c:pt>
                <c:pt idx="21">
                  <c:v>75.873203885898505</c:v>
                </c:pt>
                <c:pt idx="22">
                  <c:v>75.895308542652373</c:v>
                </c:pt>
                <c:pt idx="23">
                  <c:v>75.918508476310862</c:v>
                </c:pt>
                <c:pt idx="24">
                  <c:v>75.942825102993211</c:v>
                </c:pt>
                <c:pt idx="25">
                  <c:v>75.968282141043886</c:v>
                </c:pt>
                <c:pt idx="26">
                  <c:v>75.994905848123224</c:v>
                </c:pt>
                <c:pt idx="27">
                  <c:v>76.022725282412381</c:v>
                </c:pt>
                <c:pt idx="28">
                  <c:v>76.051772590314286</c:v>
                </c:pt>
                <c:pt idx="29">
                  <c:v>76.082083323255318</c:v>
                </c:pt>
                <c:pt idx="30">
                  <c:v>76.113696786428505</c:v>
                </c:pt>
                <c:pt idx="31">
                  <c:v>76.146656422573457</c:v>
                </c:pt>
                <c:pt idx="32">
                  <c:v>76.181010234160752</c:v>
                </c:pt>
                <c:pt idx="33">
                  <c:v>76.216811247636628</c:v>
                </c:pt>
                <c:pt idx="34">
                  <c:v>76.254118023691788</c:v>
                </c:pt>
                <c:pt idx="35">
                  <c:v>76.292995217838381</c:v>
                </c:pt>
                <c:pt idx="36">
                  <c:v>76.333514195915299</c:v>
                </c:pt>
                <c:pt idx="37">
                  <c:v>76.375753709492116</c:v>
                </c:pt>
                <c:pt idx="38">
                  <c:v>76.419800636493079</c:v>
                </c:pt>
                <c:pt idx="39">
                  <c:v>76.465750792722048</c:v>
                </c:pt>
                <c:pt idx="40">
                  <c:v>76.513709820322504</c:v>
                </c:pt>
                <c:pt idx="41">
                  <c:v>76.563794159544685</c:v>
                </c:pt>
                <c:pt idx="42">
                  <c:v>76.616132110506427</c:v>
                </c:pt>
                <c:pt idx="43">
                  <c:v>76.670864991907465</c:v>
                </c:pt>
                <c:pt idx="44">
                  <c:v>76.728148403870023</c:v>
                </c:pt>
                <c:pt idx="45">
                  <c:v>76.788153602210798</c:v>
                </c:pt>
                <c:pt idx="46">
                  <c:v>76.851068991465311</c:v>
                </c:pt>
                <c:pt idx="47">
                  <c:v>76.917101743856975</c:v>
                </c:pt>
                <c:pt idx="48">
                  <c:v>76.986479551076712</c:v>
                </c:pt>
                <c:pt idx="49">
                  <c:v>77.059452515169596</c:v>
                </c:pt>
                <c:pt idx="50">
                  <c:v>77.136295183939581</c:v>
                </c:pt>
                <c:pt idx="51">
                  <c:v>77.217308735010846</c:v>
                </c:pt>
                <c:pt idx="52">
                  <c:v>77.302823310924708</c:v>
                </c:pt>
                <c:pt idx="53">
                  <c:v>77.393200505305089</c:v>
                </c:pt>
                <c:pt idx="54">
                  <c:v>77.488835997051098</c:v>
                </c:pt>
                <c:pt idx="55">
                  <c:v>77.590162325580081</c:v>
                </c:pt>
                <c:pt idx="56">
                  <c:v>77.697651795161505</c:v>
                </c:pt>
                <c:pt idx="57">
                  <c:v>77.811819490177299</c:v>
                </c:pt>
                <c:pt idx="58">
                  <c:v>77.93322637548431</c:v>
                </c:pt>
                <c:pt idx="59">
                  <c:v>78.062482446720708</c:v>
                </c:pt>
                <c:pt idx="60">
                  <c:v>78.200249884135559</c:v>
                </c:pt>
                <c:pt idx="61">
                  <c:v>78.347246150071612</c:v>
                </c:pt>
                <c:pt idx="62">
                  <c:v>78.504246954351913</c:v>
                </c:pt>
                <c:pt idx="63">
                  <c:v>78.672088993278479</c:v>
                </c:pt>
                <c:pt idx="64">
                  <c:v>78.851672346582546</c:v>
                </c:pt>
                <c:pt idx="65">
                  <c:v>79.043962392377793</c:v>
                </c:pt>
                <c:pt idx="66">
                  <c:v>79.249991073023779</c:v>
                </c:pt>
                <c:pt idx="67">
                  <c:v>79.470857315064507</c:v>
                </c:pt>
                <c:pt idx="68">
                  <c:v>79.70772637461431</c:v>
                </c:pt>
                <c:pt idx="69">
                  <c:v>79.961827846662572</c:v>
                </c:pt>
                <c:pt idx="70">
                  <c:v>80.234452044208723</c:v>
                </c:pt>
                <c:pt idx="71">
                  <c:v>80.526944423021746</c:v>
                </c:pt>
                <c:pt idx="72">
                  <c:v>80.840697703051688</c:v>
                </c:pt>
                <c:pt idx="73">
                  <c:v>81.177141321963688</c:v>
                </c:pt>
                <c:pt idx="74">
                  <c:v>81.537727854865878</c:v>
                </c:pt>
                <c:pt idx="75">
                  <c:v>81.923916053175503</c:v>
                </c:pt>
                <c:pt idx="76">
                  <c:v>82.337150201982766</c:v>
                </c:pt>
                <c:pt idx="77">
                  <c:v>82.778835577481232</c:v>
                </c:pt>
                <c:pt idx="78">
                  <c:v>83.250309912865731</c:v>
                </c:pt>
                <c:pt idx="79">
                  <c:v>83.752810961221314</c:v>
                </c:pt>
                <c:pt idx="80">
                  <c:v>84.287440484688716</c:v>
                </c:pt>
                <c:pt idx="81">
                  <c:v>84.855125304918673</c:v>
                </c:pt>
                <c:pt idx="82">
                  <c:v>85.456576419589865</c:v>
                </c:pt>
                <c:pt idx="83">
                  <c:v>86.0922476145481</c:v>
                </c:pt>
                <c:pt idx="84">
                  <c:v>86.762295460678601</c:v>
                </c:pt>
                <c:pt idx="85">
                  <c:v>87.466543044328589</c:v>
                </c:pt>
                <c:pt idx="86">
                  <c:v>88.204450188531609</c:v>
                </c:pt>
                <c:pt idx="87">
                  <c:v>88.975093210599425</c:v>
                </c:pt>
                <c:pt idx="88">
                  <c:v>89.777157346015784</c:v>
                </c:pt>
                <c:pt idx="89">
                  <c:v>90.608944757365649</c:v>
                </c:pt>
                <c:pt idx="90">
                  <c:v>91.468400454045621</c:v>
                </c:pt>
                <c:pt idx="91">
                  <c:v>92.353157412788946</c:v>
                </c:pt>
                <c:pt idx="92">
                  <c:v>93.260600700439838</c:v>
                </c:pt>
                <c:pt idx="93">
                  <c:v>94.187948526978658</c:v>
                </c:pt>
                <c:pt idx="94">
                  <c:v>95.132346067295188</c:v>
                </c:pt>
                <c:pt idx="95">
                  <c:v>96.090965861416052</c:v>
                </c:pt>
                <c:pt idx="96">
                  <c:v>97.061107000327922</c:v>
                </c:pt>
                <c:pt idx="97">
                  <c:v>98.040284527296876</c:v>
                </c:pt>
                <c:pt idx="98">
                  <c:v>99.026300873752916</c:v>
                </c:pt>
                <c:pt idx="99">
                  <c:v>100.01729287318058</c:v>
                </c:pt>
              </c:numCache>
            </c:numRef>
          </c:val>
        </c:ser>
        <c:ser>
          <c:idx val="1"/>
          <c:order val="1"/>
          <c:tx>
            <c:v>Remaining life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Sheet1!$C$8:$CX$8</c:f>
              <c:numCache>
                <c:formatCode>General</c:formatCode>
                <c:ptCount val="100"/>
                <c:pt idx="0">
                  <c:v>75.639239817074426</c:v>
                </c:pt>
                <c:pt idx="1">
                  <c:v>74.639926535279329</c:v>
                </c:pt>
                <c:pt idx="2">
                  <c:v>73.641536642487722</c:v>
                </c:pt>
                <c:pt idx="3">
                  <c:v>72.644071850429754</c:v>
                </c:pt>
                <c:pt idx="4">
                  <c:v>71.647534133999059</c:v>
                </c:pt>
                <c:pt idx="5">
                  <c:v>70.651925758558122</c:v>
                </c:pt>
                <c:pt idx="6">
                  <c:v>69.657249310081198</c:v>
                </c:pt>
                <c:pt idx="7">
                  <c:v>67.670704344071353</c:v>
                </c:pt>
                <c:pt idx="8">
                  <c:v>66.678842918641223</c:v>
                </c:pt>
                <c:pt idx="9">
                  <c:v>65.687927689671753</c:v>
                </c:pt>
                <c:pt idx="10">
                  <c:v>64.697963419992561</c:v>
                </c:pt>
                <c:pt idx="11">
                  <c:v>63.708955452240993</c:v>
                </c:pt>
                <c:pt idx="12">
                  <c:v>62.720909769022505</c:v>
                </c:pt>
                <c:pt idx="13">
                  <c:v>61.733833059302484</c:v>
                </c:pt>
                <c:pt idx="14">
                  <c:v>60.747732791670281</c:v>
                </c:pt>
                <c:pt idx="15">
                  <c:v>59.762617295181457</c:v>
                </c:pt>
                <c:pt idx="16">
                  <c:v>58.778495848555998</c:v>
                </c:pt>
                <c:pt idx="17">
                  <c:v>57.795378778588329</c:v>
                </c:pt>
                <c:pt idx="18">
                  <c:v>56.813277568710618</c:v>
                </c:pt>
                <c:pt idx="19">
                  <c:v>55.832204978747171</c:v>
                </c:pt>
                <c:pt idx="20">
                  <c:v>54.852175176996866</c:v>
                </c:pt>
                <c:pt idx="21">
                  <c:v>53.873203885898498</c:v>
                </c:pt>
                <c:pt idx="22">
                  <c:v>52.895308542652408</c:v>
                </c:pt>
                <c:pt idx="23">
                  <c:v>51.918508476310855</c:v>
                </c:pt>
                <c:pt idx="24">
                  <c:v>50.942825102993226</c:v>
                </c:pt>
                <c:pt idx="25">
                  <c:v>49.968282141043893</c:v>
                </c:pt>
                <c:pt idx="26">
                  <c:v>48.994905848123224</c:v>
                </c:pt>
                <c:pt idx="27">
                  <c:v>48.022725282412381</c:v>
                </c:pt>
                <c:pt idx="28">
                  <c:v>47.0517725903143</c:v>
                </c:pt>
                <c:pt idx="29">
                  <c:v>46.082083323255326</c:v>
                </c:pt>
                <c:pt idx="30">
                  <c:v>45.11369678642852</c:v>
                </c:pt>
                <c:pt idx="31">
                  <c:v>44.146656422573457</c:v>
                </c:pt>
                <c:pt idx="32">
                  <c:v>43.181010234160759</c:v>
                </c:pt>
                <c:pt idx="33">
                  <c:v>42.216811247636613</c:v>
                </c:pt>
                <c:pt idx="34">
                  <c:v>41.254118023691802</c:v>
                </c:pt>
                <c:pt idx="35">
                  <c:v>40.29299521783841</c:v>
                </c:pt>
                <c:pt idx="36">
                  <c:v>39.333514195915278</c:v>
                </c:pt>
                <c:pt idx="37">
                  <c:v>38.375753709492123</c:v>
                </c:pt>
                <c:pt idx="38">
                  <c:v>37.419800636493086</c:v>
                </c:pt>
                <c:pt idx="39">
                  <c:v>36.465750792722062</c:v>
                </c:pt>
                <c:pt idx="40">
                  <c:v>35.513709820322504</c:v>
                </c:pt>
                <c:pt idx="41">
                  <c:v>34.563794159544685</c:v>
                </c:pt>
                <c:pt idx="42">
                  <c:v>33.616132110506463</c:v>
                </c:pt>
                <c:pt idx="43">
                  <c:v>32.67086499190745</c:v>
                </c:pt>
                <c:pt idx="44">
                  <c:v>31.728148403870037</c:v>
                </c:pt>
                <c:pt idx="45">
                  <c:v>30.78815360221078</c:v>
                </c:pt>
                <c:pt idx="46">
                  <c:v>29.851068991465326</c:v>
                </c:pt>
                <c:pt idx="47">
                  <c:v>28.917101743856978</c:v>
                </c:pt>
                <c:pt idx="48">
                  <c:v>27.986479551076723</c:v>
                </c:pt>
                <c:pt idx="49">
                  <c:v>27.059452515169607</c:v>
                </c:pt>
                <c:pt idx="50">
                  <c:v>26.136295183939591</c:v>
                </c:pt>
                <c:pt idx="51">
                  <c:v>25.21730873501085</c:v>
                </c:pt>
                <c:pt idx="52">
                  <c:v>24.302823310924733</c:v>
                </c:pt>
                <c:pt idx="53">
                  <c:v>23.393200505305071</c:v>
                </c:pt>
                <c:pt idx="54">
                  <c:v>22.488835997051122</c:v>
                </c:pt>
                <c:pt idx="55">
                  <c:v>21.590162325580096</c:v>
                </c:pt>
                <c:pt idx="56">
                  <c:v>20.697651795161505</c:v>
                </c:pt>
                <c:pt idx="57">
                  <c:v>19.811819490177268</c:v>
                </c:pt>
                <c:pt idx="58">
                  <c:v>18.933226375484313</c:v>
                </c:pt>
                <c:pt idx="59">
                  <c:v>18.062482446720733</c:v>
                </c:pt>
                <c:pt idx="60">
                  <c:v>17.20024988413553</c:v>
                </c:pt>
                <c:pt idx="61">
                  <c:v>16.347246150071612</c:v>
                </c:pt>
                <c:pt idx="62">
                  <c:v>15.50424695435192</c:v>
                </c:pt>
                <c:pt idx="63">
                  <c:v>14.672088993278503</c:v>
                </c:pt>
                <c:pt idx="64">
                  <c:v>13.851672346582578</c:v>
                </c:pt>
                <c:pt idx="65">
                  <c:v>13.043962392377788</c:v>
                </c:pt>
                <c:pt idx="66">
                  <c:v>12.249991073023795</c:v>
                </c:pt>
                <c:pt idx="67">
                  <c:v>11.47085731506453</c:v>
                </c:pt>
                <c:pt idx="68">
                  <c:v>10.707726374614317</c:v>
                </c:pt>
                <c:pt idx="69">
                  <c:v>9.9618278466625743</c:v>
                </c:pt>
                <c:pt idx="70">
                  <c:v>9.2344520442087141</c:v>
                </c:pt>
                <c:pt idx="71">
                  <c:v>8.526944423021753</c:v>
                </c:pt>
                <c:pt idx="72">
                  <c:v>7.8406977030517027</c:v>
                </c:pt>
                <c:pt idx="73">
                  <c:v>7.1771413219636964</c:v>
                </c:pt>
                <c:pt idx="74">
                  <c:v>6.5377278548658824</c:v>
                </c:pt>
                <c:pt idx="75">
                  <c:v>5.923916053175498</c:v>
                </c:pt>
                <c:pt idx="76">
                  <c:v>5.3371502019827624</c:v>
                </c:pt>
                <c:pt idx="77">
                  <c:v>4.7788355774812716</c:v>
                </c:pt>
                <c:pt idx="78">
                  <c:v>4.25030991286574</c:v>
                </c:pt>
                <c:pt idx="79">
                  <c:v>3.7528109612213085</c:v>
                </c:pt>
                <c:pt idx="80">
                  <c:v>3.2874404846887195</c:v>
                </c:pt>
                <c:pt idx="81">
                  <c:v>2.8551253049186718</c:v>
                </c:pt>
                <c:pt idx="82">
                  <c:v>2.4565764195898874</c:v>
                </c:pt>
                <c:pt idx="83">
                  <c:v>2.0922476145481017</c:v>
                </c:pt>
                <c:pt idx="84">
                  <c:v>1.7622954606785897</c:v>
                </c:pt>
                <c:pt idx="85">
                  <c:v>1.4665430443285683</c:v>
                </c:pt>
                <c:pt idx="86">
                  <c:v>1.204450188531603</c:v>
                </c:pt>
                <c:pt idx="87">
                  <c:v>0.97509321059943743</c:v>
                </c:pt>
                <c:pt idx="88">
                  <c:v>0.77715734601578434</c:v>
                </c:pt>
                <c:pt idx="89">
                  <c:v>0.60894475736566622</c:v>
                </c:pt>
                <c:pt idx="90">
                  <c:v>0.46840045404561664</c:v>
                </c:pt>
                <c:pt idx="91">
                  <c:v>0.35315741278897572</c:v>
                </c:pt>
                <c:pt idx="92">
                  <c:v>0.26060070043983791</c:v>
                </c:pt>
                <c:pt idx="93">
                  <c:v>0.18794852697866204</c:v>
                </c:pt>
                <c:pt idx="94">
                  <c:v>0.13234606729519519</c:v>
                </c:pt>
                <c:pt idx="95">
                  <c:v>9.0965861416034313E-2</c:v>
                </c:pt>
                <c:pt idx="96">
                  <c:v>6.1107000327916272E-2</c:v>
                </c:pt>
                <c:pt idx="97">
                  <c:v>4.0284527296877988E-2</c:v>
                </c:pt>
                <c:pt idx="98">
                  <c:v>2.6300873752942745E-2</c:v>
                </c:pt>
                <c:pt idx="99">
                  <c:v>1.7292873180588704E-2</c:v>
                </c:pt>
              </c:numCache>
            </c:numRef>
          </c:val>
        </c:ser>
        <c:marker val="1"/>
        <c:axId val="96351360"/>
        <c:axId val="96352896"/>
      </c:lineChart>
      <c:catAx>
        <c:axId val="96351360"/>
        <c:scaling>
          <c:orientation val="minMax"/>
        </c:scaling>
        <c:axPos val="b"/>
        <c:tickLblPos val="nextTo"/>
        <c:crossAx val="96352896"/>
        <c:crosses val="autoZero"/>
        <c:auto val="1"/>
        <c:lblAlgn val="ctr"/>
        <c:lblOffset val="100"/>
      </c:catAx>
      <c:valAx>
        <c:axId val="96352896"/>
        <c:scaling>
          <c:orientation val="minMax"/>
        </c:scaling>
        <c:axPos val="l"/>
        <c:numFmt formatCode="General" sourceLinked="1"/>
        <c:tickLblPos val="nextTo"/>
        <c:crossAx val="96351360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lineChart>
        <c:grouping val="standard"/>
        <c:ser>
          <c:idx val="0"/>
          <c:order val="0"/>
          <c:tx>
            <c:strRef>
              <c:f>Sheet1!$D$41</c:f>
              <c:strCache>
                <c:ptCount val="1"/>
                <c:pt idx="0">
                  <c:v>in advance with death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Sheet1!$F$42:$F$56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Sheet1!$D$42:$D$56</c:f>
              <c:numCache>
                <c:formatCode>General</c:formatCode>
                <c:ptCount val="15"/>
                <c:pt idx="0">
                  <c:v>1</c:v>
                </c:pt>
                <c:pt idx="1">
                  <c:v>1.946190476190476</c:v>
                </c:pt>
                <c:pt idx="2">
                  <c:v>2.8395680758017483</c:v>
                </c:pt>
                <c:pt idx="3">
                  <c:v>3.6812877870001262</c:v>
                </c:pt>
                <c:pt idx="4">
                  <c:v>4.4726474651373493</c:v>
                </c:pt>
                <c:pt idx="5">
                  <c:v>5.2150720448101673</c:v>
                </c:pt>
                <c:pt idx="6">
                  <c:v>5.9100976130528524</c:v>
                </c:pt>
                <c:pt idx="7">
                  <c:v>6.5593555112235027</c:v>
                </c:pt>
                <c:pt idx="8">
                  <c:v>7.1645566234468578</c:v>
                </c:pt>
                <c:pt idx="9">
                  <c:v>7.7274759981019576</c:v>
                </c:pt>
                <c:pt idx="10">
                  <c:v>8.2499379360684095</c:v>
                </c:pt>
                <c:pt idx="11">
                  <c:v>8.7338016655565198</c:v>
                </c:pt>
                <c:pt idx="12">
                  <c:v>9.1809477086334805</c:v>
                </c:pt>
                <c:pt idx="13">
                  <c:v>9.5932650293075046</c:v>
                </c:pt>
                <c:pt idx="14">
                  <c:v>9.9726390375235994</c:v>
                </c:pt>
              </c:numCache>
            </c:numRef>
          </c:val>
        </c:ser>
        <c:ser>
          <c:idx val="1"/>
          <c:order val="1"/>
          <c:tx>
            <c:strRef>
              <c:f>Sheet1!$E$41</c:f>
              <c:strCache>
                <c:ptCount val="1"/>
                <c:pt idx="0">
                  <c:v>in advance without death</c:v>
                </c:pt>
              </c:strCache>
            </c:strRef>
          </c:tx>
          <c:spPr>
            <a:ln w="539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Sheet1!$F$42:$F$56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Sheet1!$E$42:$E$56</c:f>
              <c:numCache>
                <c:formatCode>General</c:formatCode>
                <c:ptCount val="15"/>
                <c:pt idx="0">
                  <c:v>0.95238095238095233</c:v>
                </c:pt>
                <c:pt idx="1">
                  <c:v>1.8594104308390023</c:v>
                </c:pt>
                <c:pt idx="2">
                  <c:v>2.7232480293704784</c:v>
                </c:pt>
                <c:pt idx="3">
                  <c:v>3.5459505041623602</c:v>
                </c:pt>
                <c:pt idx="4">
                  <c:v>4.3294766706308181</c:v>
                </c:pt>
                <c:pt idx="5">
                  <c:v>5.0756920672674468</c:v>
                </c:pt>
                <c:pt idx="6">
                  <c:v>5.7863733973975693</c:v>
                </c:pt>
                <c:pt idx="7">
                  <c:v>6.4632127594262556</c:v>
                </c:pt>
                <c:pt idx="8">
                  <c:v>7.1078216756440513</c:v>
                </c:pt>
                <c:pt idx="9">
                  <c:v>7.7217349291848105</c:v>
                </c:pt>
                <c:pt idx="10">
                  <c:v>8.3064142182712537</c:v>
                </c:pt>
                <c:pt idx="11">
                  <c:v>8.8632516364488101</c:v>
                </c:pt>
                <c:pt idx="12">
                  <c:v>9.3935729870941032</c:v>
                </c:pt>
                <c:pt idx="13">
                  <c:v>9.8986409400896207</c:v>
                </c:pt>
                <c:pt idx="14">
                  <c:v>10.379658038180592</c:v>
                </c:pt>
              </c:numCache>
            </c:numRef>
          </c:val>
        </c:ser>
        <c:marker val="1"/>
        <c:axId val="100752384"/>
        <c:axId val="100762368"/>
      </c:lineChart>
      <c:catAx>
        <c:axId val="100752384"/>
        <c:scaling>
          <c:orientation val="minMax"/>
        </c:scaling>
        <c:axPos val="b"/>
        <c:numFmt formatCode="General" sourceLinked="1"/>
        <c:tickLblPos val="nextTo"/>
        <c:crossAx val="100762368"/>
        <c:crosses val="autoZero"/>
        <c:auto val="1"/>
        <c:lblAlgn val="ctr"/>
        <c:lblOffset val="100"/>
      </c:catAx>
      <c:valAx>
        <c:axId val="100762368"/>
        <c:scaling>
          <c:orientation val="minMax"/>
        </c:scaling>
        <c:axPos val="l"/>
        <c:numFmt formatCode="General" sourceLinked="1"/>
        <c:tickLblPos val="nextTo"/>
        <c:crossAx val="100752384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b-NO"/>
  <c:chart>
    <c:plotArea>
      <c:layout/>
      <c:lineChart>
        <c:grouping val="standard"/>
        <c:ser>
          <c:idx val="0"/>
          <c:order val="0"/>
          <c:tx>
            <c:strRef>
              <c:f>Sheet1!$H$41</c:f>
              <c:strCache>
                <c:ptCount val="1"/>
                <c:pt idx="0">
                  <c:v>in arrears with death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Sheet1!$F$42:$F$56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Sheet1!$H$42:$H$56</c:f>
              <c:numCache>
                <c:formatCode>General</c:formatCode>
                <c:ptCount val="15"/>
                <c:pt idx="0">
                  <c:v>0</c:v>
                </c:pt>
                <c:pt idx="1">
                  <c:v>0.94619047619047625</c:v>
                </c:pt>
                <c:pt idx="2">
                  <c:v>1.8395680758017494</c:v>
                </c:pt>
                <c:pt idx="3">
                  <c:v>2.6812877870001262</c:v>
                </c:pt>
                <c:pt idx="4">
                  <c:v>3.4726474651373471</c:v>
                </c:pt>
                <c:pt idx="5">
                  <c:v>4.2150720448101673</c:v>
                </c:pt>
                <c:pt idx="6">
                  <c:v>4.9100976130528524</c:v>
                </c:pt>
                <c:pt idx="7">
                  <c:v>5.5593555112235027</c:v>
                </c:pt>
                <c:pt idx="8">
                  <c:v>6.1645566234468578</c:v>
                </c:pt>
                <c:pt idx="9">
                  <c:v>6.7274759981019576</c:v>
                </c:pt>
                <c:pt idx="10">
                  <c:v>7.2499379360684086</c:v>
                </c:pt>
                <c:pt idx="11">
                  <c:v>7.7338016655565234</c:v>
                </c:pt>
                <c:pt idx="12">
                  <c:v>8.1809477086334805</c:v>
                </c:pt>
                <c:pt idx="13">
                  <c:v>8.5932650293075046</c:v>
                </c:pt>
                <c:pt idx="14">
                  <c:v>8.9726390375235994</c:v>
                </c:pt>
              </c:numCache>
            </c:numRef>
          </c:val>
        </c:ser>
        <c:ser>
          <c:idx val="1"/>
          <c:order val="1"/>
          <c:tx>
            <c:strRef>
              <c:f>Sheet1!$I$41</c:f>
              <c:strCache>
                <c:ptCount val="1"/>
                <c:pt idx="0">
                  <c:v>in arrears without death</c:v>
                </c:pt>
              </c:strCache>
            </c:strRef>
          </c:tx>
          <c:spPr>
            <a:ln w="539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Sheet1!$F$42:$F$56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cat>
          <c:val>
            <c:numRef>
              <c:f>Sheet1!$I$42:$I$56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1.9523809523809523</c:v>
                </c:pt>
                <c:pt idx="3">
                  <c:v>2.8594104308390018</c:v>
                </c:pt>
                <c:pt idx="4">
                  <c:v>3.7232480293704784</c:v>
                </c:pt>
                <c:pt idx="5">
                  <c:v>4.5459505041623602</c:v>
                </c:pt>
                <c:pt idx="6">
                  <c:v>5.3294766706308181</c:v>
                </c:pt>
                <c:pt idx="7">
                  <c:v>6.0756920672674468</c:v>
                </c:pt>
                <c:pt idx="8">
                  <c:v>6.7863733973975693</c:v>
                </c:pt>
                <c:pt idx="9">
                  <c:v>7.4632127594262556</c:v>
                </c:pt>
                <c:pt idx="10">
                  <c:v>8.1078216756440504</c:v>
                </c:pt>
                <c:pt idx="11">
                  <c:v>8.7217349291848105</c:v>
                </c:pt>
                <c:pt idx="12">
                  <c:v>9.3064142182712537</c:v>
                </c:pt>
                <c:pt idx="13">
                  <c:v>9.8632516364488101</c:v>
                </c:pt>
                <c:pt idx="14">
                  <c:v>10.393572987094103</c:v>
                </c:pt>
              </c:numCache>
            </c:numRef>
          </c:val>
        </c:ser>
        <c:marker val="1"/>
        <c:axId val="100782848"/>
        <c:axId val="100784384"/>
      </c:lineChart>
      <c:catAx>
        <c:axId val="100782848"/>
        <c:scaling>
          <c:orientation val="minMax"/>
        </c:scaling>
        <c:axPos val="b"/>
        <c:numFmt formatCode="General" sourceLinked="1"/>
        <c:tickLblPos val="nextTo"/>
        <c:crossAx val="100784384"/>
        <c:crosses val="autoZero"/>
        <c:auto val="1"/>
        <c:lblAlgn val="ctr"/>
        <c:lblOffset val="100"/>
      </c:catAx>
      <c:valAx>
        <c:axId val="100784384"/>
        <c:scaling>
          <c:orientation val="minMax"/>
        </c:scaling>
        <c:axPos val="l"/>
        <c:numFmt formatCode="General" sourceLinked="1"/>
        <c:tickLblPos val="nextTo"/>
        <c:crossAx val="100782848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0.11183</cdr:x>
      <cdr:y>0.08042</cdr:y>
    </cdr:from>
    <cdr:to>
      <cdr:x>0.39286</cdr:x>
      <cdr:y>0.18945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20080" y="288032"/>
          <a:ext cx="1809524" cy="39047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2272E-1499-441D-9A9F-D14760294FE6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6FDF1-D464-48C2-9824-226FC0771C41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spalte 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884692" y="1341438"/>
            <a:ext cx="7062375" cy="352065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1" y="332210"/>
            <a:ext cx="7874002" cy="93620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772817"/>
            <a:ext cx="7874001" cy="417713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569076"/>
            <a:ext cx="6171307" cy="288924"/>
          </a:xfrm>
        </p:spPr>
        <p:txBody>
          <a:bodyPr tIns="36000" bIns="0" anchor="t" anchorCtr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860464" y="116633"/>
            <a:ext cx="3888000" cy="176263"/>
          </a:xfrm>
        </p:spPr>
        <p:txBody>
          <a:bodyPr lIns="36000" tIns="18000" rIns="0" bIns="18000">
            <a:normAutofit/>
          </a:bodyPr>
          <a:lstStyle>
            <a:lvl1pPr marL="0" indent="0" algn="r">
              <a:buFontTx/>
              <a:buNone/>
              <a:defRPr sz="10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="" xmlns:p14="http://schemas.microsoft.com/office/powerpoint/2010/main" val="18995061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4667E-7CD4-476A-9AC6-9057C090F767}" type="datetimeFigureOut">
              <a:rPr lang="nb-NO" smtClean="0"/>
              <a:pPr/>
              <a:t>01.02.2012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A93B9-ED10-4AF7-B5C8-01EC57F82ADF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4" Type="http://schemas.openxmlformats.org/officeDocument/2006/relationships/package" Target="../embeddings/Microsoft_Office_Excel_Worksheet2.xls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STK 4500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Lecture</a:t>
            </a:r>
            <a:r>
              <a:rPr lang="nb-NO" dirty="0" smtClean="0"/>
              <a:t> </a:t>
            </a:r>
            <a:r>
              <a:rPr lang="nb-NO" dirty="0" err="1" smtClean="0"/>
              <a:t>January</a:t>
            </a:r>
            <a:r>
              <a:rPr lang="nb-NO" dirty="0" smtClean="0"/>
              <a:t> 30th, 2012</a:t>
            </a:r>
          </a:p>
          <a:p>
            <a:r>
              <a:rPr lang="nb-NO" dirty="0" smtClean="0"/>
              <a:t>Nils F. </a:t>
            </a:r>
            <a:r>
              <a:rPr lang="nb-NO" dirty="0" err="1" smtClean="0"/>
              <a:t>Haavardsson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611560" y="1113711"/>
            <a:ext cx="1584176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491880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Insurance </a:t>
            </a:r>
            <a:r>
              <a:rPr lang="nb-NO" dirty="0" err="1" smtClean="0"/>
              <a:t>company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444208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Financial markets</a:t>
            </a:r>
            <a:endParaRPr lang="nb-NO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11760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752" y="836712"/>
            <a:ext cx="96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Premium (P)</a:t>
            </a:r>
            <a:endParaRPr lang="nb-NO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897687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</a:t>
            </a:r>
            <a:endParaRPr lang="nb-NO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64088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2339752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11760" y="1700808"/>
            <a:ext cx="676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Pension</a:t>
            </a:r>
            <a:endParaRPr lang="nb-NO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5292080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64088" y="1700808"/>
            <a:ext cx="605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Return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611560" y="1113711"/>
            <a:ext cx="1584176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491880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Insurance </a:t>
            </a:r>
            <a:r>
              <a:rPr lang="nb-NO" dirty="0" err="1" smtClean="0"/>
              <a:t>company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444208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Financial markets</a:t>
            </a:r>
            <a:endParaRPr lang="nb-NO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11760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752" y="836712"/>
            <a:ext cx="96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Premium (P)</a:t>
            </a:r>
            <a:endParaRPr lang="nb-NO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897687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</a:t>
            </a:r>
            <a:endParaRPr lang="nb-NO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64088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2339752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11760" y="1700808"/>
            <a:ext cx="676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Pension</a:t>
            </a:r>
            <a:endParaRPr lang="nb-NO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5292080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64088" y="1700808"/>
            <a:ext cx="605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Return</a:t>
            </a:r>
            <a:endParaRPr lang="nb-NO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2204864"/>
            <a:ext cx="2070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</a:t>
            </a:r>
            <a:r>
              <a:rPr lang="nb-NO" sz="2400" dirty="0" err="1" smtClean="0"/>
              <a:t>actuarial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18" name="Rectangle 17"/>
          <p:cNvSpPr/>
          <p:nvPr/>
        </p:nvSpPr>
        <p:spPr>
          <a:xfrm>
            <a:off x="251520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Mortality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long</a:t>
            </a:r>
            <a:r>
              <a:rPr lang="nb-NO" sz="1200" dirty="0" smtClean="0"/>
              <a:t> 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live?</a:t>
            </a:r>
            <a:endParaRPr lang="nb-NO" sz="1200" dirty="0"/>
          </a:p>
        </p:txBody>
      </p:sp>
      <p:sp>
        <p:nvSpPr>
          <p:cNvPr id="19" name="Rectangle 18"/>
          <p:cNvSpPr/>
          <p:nvPr/>
        </p:nvSpPr>
        <p:spPr>
          <a:xfrm>
            <a:off x="251520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Experience</a:t>
            </a:r>
            <a:endParaRPr lang="nb-NO" dirty="0" smtClean="0"/>
          </a:p>
          <a:p>
            <a:pPr algn="ctr"/>
            <a:r>
              <a:rPr lang="nb-NO" sz="1200" dirty="0" smtClean="0"/>
              <a:t>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 longer </a:t>
            </a:r>
            <a:r>
              <a:rPr lang="nb-NO" sz="1200" dirty="0" err="1" smtClean="0"/>
              <a:t>than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models</a:t>
            </a:r>
            <a:r>
              <a:rPr lang="nb-NO" sz="1200" dirty="0" smtClean="0"/>
              <a:t> </a:t>
            </a:r>
            <a:r>
              <a:rPr lang="nb-NO" sz="1200" dirty="0" err="1" smtClean="0"/>
              <a:t>predict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0" name="Rectangle 19"/>
          <p:cNvSpPr/>
          <p:nvPr/>
        </p:nvSpPr>
        <p:spPr>
          <a:xfrm>
            <a:off x="251520" y="431480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Disability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many</a:t>
            </a:r>
            <a:r>
              <a:rPr lang="nb-NO" sz="1200" dirty="0" smtClean="0"/>
              <a:t>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</a:t>
            </a:r>
            <a:r>
              <a:rPr lang="nb-NO" sz="1200" dirty="0" err="1" smtClean="0"/>
              <a:t>become</a:t>
            </a:r>
            <a:r>
              <a:rPr lang="nb-NO" sz="1200" dirty="0" smtClean="0"/>
              <a:t> </a:t>
            </a:r>
            <a:r>
              <a:rPr lang="nb-NO" sz="1200" dirty="0" err="1" smtClean="0"/>
              <a:t>disabled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1" name="Rectangle 20"/>
          <p:cNvSpPr/>
          <p:nvPr/>
        </p:nvSpPr>
        <p:spPr>
          <a:xfrm>
            <a:off x="251520" y="510688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Churn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client</a:t>
            </a:r>
            <a:r>
              <a:rPr lang="nb-NO" sz="1200" dirty="0" smtClean="0"/>
              <a:t> </a:t>
            </a:r>
            <a:r>
              <a:rPr lang="nb-NO" sz="1200" dirty="0" err="1" smtClean="0"/>
              <a:t>resign</a:t>
            </a:r>
            <a:r>
              <a:rPr lang="nb-NO" sz="1200" dirty="0" smtClean="0"/>
              <a:t> his </a:t>
            </a:r>
            <a:r>
              <a:rPr lang="nb-NO" sz="1200" dirty="0" err="1" smtClean="0"/>
              <a:t>account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2" name="Rectangle 21"/>
          <p:cNvSpPr/>
          <p:nvPr/>
        </p:nvSpPr>
        <p:spPr>
          <a:xfrm>
            <a:off x="251520" y="5877272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Catastrophe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a major </a:t>
            </a:r>
            <a:r>
              <a:rPr lang="nb-NO" sz="1200" dirty="0" err="1" smtClean="0"/>
              <a:t>catastrophe</a:t>
            </a:r>
            <a:r>
              <a:rPr lang="nb-NO" sz="1200" dirty="0" smtClean="0"/>
              <a:t> </a:t>
            </a:r>
            <a:r>
              <a:rPr lang="nb-NO" sz="1200" dirty="0" err="1" smtClean="0"/>
              <a:t>occur</a:t>
            </a:r>
            <a:r>
              <a:rPr lang="nb-NO" sz="1200" dirty="0" smtClean="0"/>
              <a:t>?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611560" y="1113711"/>
            <a:ext cx="1584176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491880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Insurance </a:t>
            </a:r>
            <a:r>
              <a:rPr lang="nb-NO" dirty="0" err="1" smtClean="0"/>
              <a:t>company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444208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Financial markets</a:t>
            </a:r>
            <a:endParaRPr lang="nb-NO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11760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752" y="836712"/>
            <a:ext cx="96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Premium (P)</a:t>
            </a:r>
            <a:endParaRPr lang="nb-NO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897687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</a:t>
            </a:r>
            <a:endParaRPr lang="nb-NO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64088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2339752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11760" y="1700808"/>
            <a:ext cx="676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Pension</a:t>
            </a:r>
            <a:endParaRPr lang="nb-NO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5292080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64088" y="1700808"/>
            <a:ext cx="605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Return</a:t>
            </a:r>
            <a:endParaRPr lang="nb-NO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2204864"/>
            <a:ext cx="2070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</a:t>
            </a:r>
            <a:r>
              <a:rPr lang="nb-NO" sz="2400" dirty="0" err="1" smtClean="0"/>
              <a:t>actuarial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18" name="Rectangle 17"/>
          <p:cNvSpPr/>
          <p:nvPr/>
        </p:nvSpPr>
        <p:spPr>
          <a:xfrm>
            <a:off x="251520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Mortality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long</a:t>
            </a:r>
            <a:r>
              <a:rPr lang="nb-NO" sz="1200" dirty="0" smtClean="0"/>
              <a:t> 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live?</a:t>
            </a:r>
            <a:endParaRPr lang="nb-NO" sz="1200" dirty="0"/>
          </a:p>
        </p:txBody>
      </p:sp>
      <p:sp>
        <p:nvSpPr>
          <p:cNvPr id="19" name="Rectangle 18"/>
          <p:cNvSpPr/>
          <p:nvPr/>
        </p:nvSpPr>
        <p:spPr>
          <a:xfrm>
            <a:off x="251520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Experience</a:t>
            </a:r>
            <a:endParaRPr lang="nb-NO" dirty="0" smtClean="0"/>
          </a:p>
          <a:p>
            <a:pPr algn="ctr"/>
            <a:r>
              <a:rPr lang="nb-NO" sz="1200" dirty="0" smtClean="0"/>
              <a:t>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 longer </a:t>
            </a:r>
            <a:r>
              <a:rPr lang="nb-NO" sz="1200" dirty="0" err="1" smtClean="0"/>
              <a:t>than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models</a:t>
            </a:r>
            <a:r>
              <a:rPr lang="nb-NO" sz="1200" dirty="0" smtClean="0"/>
              <a:t> </a:t>
            </a:r>
            <a:r>
              <a:rPr lang="nb-NO" sz="1200" dirty="0" err="1" smtClean="0"/>
              <a:t>predict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0" name="Rectangle 19"/>
          <p:cNvSpPr/>
          <p:nvPr/>
        </p:nvSpPr>
        <p:spPr>
          <a:xfrm>
            <a:off x="251520" y="431480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Disability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many</a:t>
            </a:r>
            <a:r>
              <a:rPr lang="nb-NO" sz="1200" dirty="0" smtClean="0"/>
              <a:t>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</a:t>
            </a:r>
            <a:r>
              <a:rPr lang="nb-NO" sz="1200" dirty="0" err="1" smtClean="0"/>
              <a:t>become</a:t>
            </a:r>
            <a:r>
              <a:rPr lang="nb-NO" sz="1200" dirty="0" smtClean="0"/>
              <a:t> </a:t>
            </a:r>
            <a:r>
              <a:rPr lang="nb-NO" sz="1200" dirty="0" err="1" smtClean="0"/>
              <a:t>disabled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1" name="Rectangle 20"/>
          <p:cNvSpPr/>
          <p:nvPr/>
        </p:nvSpPr>
        <p:spPr>
          <a:xfrm>
            <a:off x="251520" y="510688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Churn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client</a:t>
            </a:r>
            <a:r>
              <a:rPr lang="nb-NO" sz="1200" dirty="0" smtClean="0"/>
              <a:t> </a:t>
            </a:r>
            <a:r>
              <a:rPr lang="nb-NO" sz="1200" dirty="0" err="1" smtClean="0"/>
              <a:t>resign</a:t>
            </a:r>
            <a:r>
              <a:rPr lang="nb-NO" sz="1200" dirty="0" smtClean="0"/>
              <a:t> his </a:t>
            </a:r>
            <a:r>
              <a:rPr lang="nb-NO" sz="1200" dirty="0" err="1" smtClean="0"/>
              <a:t>account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2" name="Rectangle 21"/>
          <p:cNvSpPr/>
          <p:nvPr/>
        </p:nvSpPr>
        <p:spPr>
          <a:xfrm>
            <a:off x="251520" y="5877272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Catastrophe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a major </a:t>
            </a:r>
            <a:r>
              <a:rPr lang="nb-NO" sz="1200" dirty="0" err="1" smtClean="0"/>
              <a:t>catastrophe</a:t>
            </a:r>
            <a:r>
              <a:rPr lang="nb-NO" sz="1200" dirty="0" smtClean="0"/>
              <a:t> </a:t>
            </a:r>
            <a:r>
              <a:rPr lang="nb-NO" sz="1200" dirty="0" err="1" smtClean="0"/>
              <a:t>occur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2204864"/>
            <a:ext cx="2039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</a:t>
            </a:r>
            <a:r>
              <a:rPr lang="nb-NO" sz="2400" dirty="0" err="1" smtClean="0"/>
              <a:t>financial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24" name="Rectangle 23"/>
          <p:cNvSpPr/>
          <p:nvPr/>
        </p:nvSpPr>
        <p:spPr>
          <a:xfrm>
            <a:off x="6300192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Interest</a:t>
            </a:r>
            <a:r>
              <a:rPr lang="nb-NO" dirty="0" smtClean="0"/>
              <a:t> rate</a:t>
            </a:r>
          </a:p>
          <a:p>
            <a:pPr algn="ctr">
              <a:buFont typeface="Arial" pitchFamily="34" charset="0"/>
              <a:buChar char="•"/>
            </a:pPr>
            <a:r>
              <a:rPr lang="nb-NO" sz="1200" dirty="0" smtClean="0"/>
              <a:t>Minimum </a:t>
            </a:r>
            <a:r>
              <a:rPr lang="nb-NO" sz="1200" dirty="0" err="1" smtClean="0"/>
              <a:t>guarantee</a:t>
            </a:r>
            <a:r>
              <a:rPr lang="nb-NO" sz="1200" dirty="0" smtClean="0"/>
              <a:t> </a:t>
            </a:r>
            <a:r>
              <a:rPr lang="nb-NO" sz="1200" dirty="0" err="1" smtClean="0"/>
              <a:t>issues</a:t>
            </a:r>
            <a:endParaRPr lang="nb-NO" sz="12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err="1" smtClean="0"/>
              <a:t>Asset</a:t>
            </a:r>
            <a:r>
              <a:rPr lang="nb-NO" sz="1200" dirty="0" smtClean="0"/>
              <a:t> </a:t>
            </a:r>
            <a:r>
              <a:rPr lang="nb-NO" sz="1200" dirty="0" err="1" smtClean="0"/>
              <a:t>liability</a:t>
            </a:r>
            <a:r>
              <a:rPr lang="nb-NO" sz="1200" dirty="0" smtClean="0"/>
              <a:t> matching </a:t>
            </a:r>
            <a:r>
              <a:rPr lang="nb-NO" sz="1200" dirty="0" err="1" smtClean="0"/>
              <a:t>issues</a:t>
            </a:r>
            <a:endParaRPr lang="nb-NO" sz="1200" dirty="0"/>
          </a:p>
        </p:txBody>
      </p:sp>
      <p:sp>
        <p:nvSpPr>
          <p:cNvPr id="26" name="Rectangle 25"/>
          <p:cNvSpPr/>
          <p:nvPr/>
        </p:nvSpPr>
        <p:spPr>
          <a:xfrm>
            <a:off x="6300192" y="431480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Spread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assets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sufficiently</a:t>
            </a:r>
            <a:r>
              <a:rPr lang="nb-NO" sz="1200" dirty="0" smtClean="0"/>
              <a:t> </a:t>
            </a:r>
            <a:r>
              <a:rPr lang="nb-NO" sz="1200" dirty="0" err="1" smtClean="0"/>
              <a:t>diversified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7" name="Rectangle 26"/>
          <p:cNvSpPr/>
          <p:nvPr/>
        </p:nvSpPr>
        <p:spPr>
          <a:xfrm>
            <a:off x="6300192" y="510688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Currency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currency</a:t>
            </a:r>
            <a:r>
              <a:rPr lang="nb-NO" sz="1200" dirty="0" smtClean="0"/>
              <a:t> risks </a:t>
            </a:r>
            <a:r>
              <a:rPr lang="nb-NO" sz="1200" dirty="0" err="1" smtClean="0"/>
              <a:t>hedged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8" name="Rectangle 27"/>
          <p:cNvSpPr/>
          <p:nvPr/>
        </p:nvSpPr>
        <p:spPr>
          <a:xfrm>
            <a:off x="6300192" y="5877272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Illiquidity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the</a:t>
            </a:r>
            <a:r>
              <a:rPr lang="nb-NO" sz="1200" dirty="0" smtClean="0"/>
              <a:t> markets </a:t>
            </a:r>
            <a:r>
              <a:rPr lang="nb-NO" sz="1200" dirty="0" err="1" smtClean="0"/>
              <a:t>sufficiently</a:t>
            </a:r>
            <a:r>
              <a:rPr lang="nb-NO" sz="1200" dirty="0" smtClean="0"/>
              <a:t> </a:t>
            </a:r>
            <a:r>
              <a:rPr lang="nb-NO" sz="1200" dirty="0" err="1" smtClean="0"/>
              <a:t>liquid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32" name="Rectangle 31"/>
          <p:cNvSpPr/>
          <p:nvPr/>
        </p:nvSpPr>
        <p:spPr>
          <a:xfrm>
            <a:off x="6300192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err="1" smtClean="0"/>
              <a:t>Stocks</a:t>
            </a:r>
            <a:r>
              <a:rPr lang="nb-NO" sz="1400" dirty="0" smtClean="0"/>
              <a:t>, </a:t>
            </a:r>
            <a:r>
              <a:rPr lang="nb-NO" sz="1400" dirty="0" err="1" smtClean="0"/>
              <a:t>bonds</a:t>
            </a:r>
            <a:r>
              <a:rPr lang="nb-NO" sz="1400" dirty="0" smtClean="0"/>
              <a:t> and real </a:t>
            </a:r>
            <a:r>
              <a:rPr lang="nb-NO" sz="1400" dirty="0" err="1" smtClean="0"/>
              <a:t>estate</a:t>
            </a:r>
            <a:endParaRPr lang="nb-NO" sz="14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smtClean="0"/>
              <a:t>Volatile </a:t>
            </a:r>
            <a:r>
              <a:rPr lang="nb-NO" sz="1200" dirty="0" err="1" smtClean="0"/>
              <a:t>returns</a:t>
            </a:r>
            <a:endParaRPr lang="nb-NO" sz="12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err="1" smtClean="0"/>
              <a:t>Asset</a:t>
            </a:r>
            <a:r>
              <a:rPr lang="nb-NO" sz="1200" dirty="0" smtClean="0"/>
              <a:t> </a:t>
            </a:r>
            <a:r>
              <a:rPr lang="nb-NO" sz="1200" dirty="0" err="1" smtClean="0"/>
              <a:t>allocation</a:t>
            </a:r>
            <a:r>
              <a:rPr lang="nb-NO" sz="1200" dirty="0" smtClean="0"/>
              <a:t> </a:t>
            </a:r>
            <a:r>
              <a:rPr lang="nb-NO" sz="1200" dirty="0" err="1" smtClean="0"/>
              <a:t>strategies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Overview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611560" y="1113711"/>
            <a:ext cx="1584176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Client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491880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Insurance </a:t>
            </a:r>
            <a:r>
              <a:rPr lang="nb-NO" dirty="0" err="1" smtClean="0"/>
              <a:t>company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444208" y="1113711"/>
            <a:ext cx="1706488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Financial markets</a:t>
            </a:r>
            <a:endParaRPr lang="nb-NO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11760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752" y="836712"/>
            <a:ext cx="96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Premium (P)</a:t>
            </a:r>
            <a:endParaRPr lang="nb-NO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897687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</a:t>
            </a:r>
            <a:endParaRPr lang="nb-NO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64088" y="1257727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2339752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11760" y="1700808"/>
            <a:ext cx="676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Pension</a:t>
            </a:r>
            <a:endParaRPr lang="nb-NO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5292080" y="1617767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64088" y="1700808"/>
            <a:ext cx="605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Return</a:t>
            </a:r>
            <a:endParaRPr lang="nb-NO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2204864"/>
            <a:ext cx="2070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</a:t>
            </a:r>
            <a:r>
              <a:rPr lang="nb-NO" sz="2400" dirty="0" err="1" smtClean="0"/>
              <a:t>actuarial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18" name="Rectangle 17"/>
          <p:cNvSpPr/>
          <p:nvPr/>
        </p:nvSpPr>
        <p:spPr>
          <a:xfrm>
            <a:off x="251520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Mortality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long</a:t>
            </a:r>
            <a:r>
              <a:rPr lang="nb-NO" sz="1200" dirty="0" smtClean="0"/>
              <a:t> 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live?</a:t>
            </a:r>
            <a:endParaRPr lang="nb-NO" sz="1200" dirty="0"/>
          </a:p>
        </p:txBody>
      </p:sp>
      <p:sp>
        <p:nvSpPr>
          <p:cNvPr id="19" name="Rectangle 18"/>
          <p:cNvSpPr/>
          <p:nvPr/>
        </p:nvSpPr>
        <p:spPr>
          <a:xfrm>
            <a:off x="251520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Experience</a:t>
            </a:r>
            <a:endParaRPr lang="nb-NO" dirty="0" smtClean="0"/>
          </a:p>
          <a:p>
            <a:pPr algn="ctr"/>
            <a:r>
              <a:rPr lang="nb-NO" sz="1200" dirty="0" smtClean="0"/>
              <a:t>Do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live longer </a:t>
            </a:r>
            <a:r>
              <a:rPr lang="nb-NO" sz="1200" dirty="0" err="1" smtClean="0"/>
              <a:t>than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models</a:t>
            </a:r>
            <a:r>
              <a:rPr lang="nb-NO" sz="1200" dirty="0" smtClean="0"/>
              <a:t> </a:t>
            </a:r>
            <a:r>
              <a:rPr lang="nb-NO" sz="1200" dirty="0" err="1" smtClean="0"/>
              <a:t>predict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0" name="Rectangle 19"/>
          <p:cNvSpPr/>
          <p:nvPr/>
        </p:nvSpPr>
        <p:spPr>
          <a:xfrm>
            <a:off x="251520" y="431480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Disability</a:t>
            </a:r>
            <a:endParaRPr lang="nb-NO" dirty="0" smtClean="0"/>
          </a:p>
          <a:p>
            <a:pPr algn="ctr"/>
            <a:r>
              <a:rPr lang="nb-NO" sz="1200" dirty="0" err="1" smtClean="0"/>
              <a:t>How</a:t>
            </a:r>
            <a:r>
              <a:rPr lang="nb-NO" sz="1200" dirty="0" smtClean="0"/>
              <a:t> </a:t>
            </a:r>
            <a:r>
              <a:rPr lang="nb-NO" sz="1200" dirty="0" err="1" smtClean="0"/>
              <a:t>many</a:t>
            </a:r>
            <a:r>
              <a:rPr lang="nb-NO" sz="1200" dirty="0" smtClean="0"/>
              <a:t> </a:t>
            </a:r>
            <a:r>
              <a:rPr lang="nb-NO" sz="1200" dirty="0" err="1" smtClean="0"/>
              <a:t>people</a:t>
            </a:r>
            <a:r>
              <a:rPr lang="nb-NO" sz="1200" dirty="0" smtClean="0"/>
              <a:t> </a:t>
            </a:r>
            <a:r>
              <a:rPr lang="nb-NO" sz="1200" dirty="0" err="1" smtClean="0"/>
              <a:t>become</a:t>
            </a:r>
            <a:r>
              <a:rPr lang="nb-NO" sz="1200" dirty="0" smtClean="0"/>
              <a:t> </a:t>
            </a:r>
            <a:r>
              <a:rPr lang="nb-NO" sz="1200" dirty="0" err="1" smtClean="0"/>
              <a:t>disabled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1" name="Rectangle 20"/>
          <p:cNvSpPr/>
          <p:nvPr/>
        </p:nvSpPr>
        <p:spPr>
          <a:xfrm>
            <a:off x="251520" y="510688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Churn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client</a:t>
            </a:r>
            <a:r>
              <a:rPr lang="nb-NO" sz="1200" dirty="0" smtClean="0"/>
              <a:t> </a:t>
            </a:r>
            <a:r>
              <a:rPr lang="nb-NO" sz="1200" dirty="0" err="1" smtClean="0"/>
              <a:t>resign</a:t>
            </a:r>
            <a:r>
              <a:rPr lang="nb-NO" sz="1200" dirty="0" smtClean="0"/>
              <a:t> his </a:t>
            </a:r>
            <a:r>
              <a:rPr lang="nb-NO" sz="1200" dirty="0" err="1" smtClean="0"/>
              <a:t>account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2" name="Rectangle 21"/>
          <p:cNvSpPr/>
          <p:nvPr/>
        </p:nvSpPr>
        <p:spPr>
          <a:xfrm>
            <a:off x="251520" y="5877272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Catastrophe</a:t>
            </a:r>
            <a:endParaRPr lang="nb-NO" dirty="0" smtClean="0"/>
          </a:p>
          <a:p>
            <a:pPr algn="ctr"/>
            <a:r>
              <a:rPr lang="nb-NO" sz="1200" dirty="0" err="1" smtClean="0"/>
              <a:t>Will</a:t>
            </a:r>
            <a:r>
              <a:rPr lang="nb-NO" sz="1200" dirty="0" smtClean="0"/>
              <a:t> a major </a:t>
            </a:r>
            <a:r>
              <a:rPr lang="nb-NO" sz="1200" dirty="0" err="1" smtClean="0"/>
              <a:t>catastrophe</a:t>
            </a:r>
            <a:r>
              <a:rPr lang="nb-NO" sz="1200" dirty="0" smtClean="0"/>
              <a:t> </a:t>
            </a:r>
            <a:r>
              <a:rPr lang="nb-NO" sz="1200" dirty="0" err="1" smtClean="0"/>
              <a:t>occur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2204864"/>
            <a:ext cx="2039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</a:t>
            </a:r>
            <a:r>
              <a:rPr lang="nb-NO" sz="2400" dirty="0" err="1" smtClean="0"/>
              <a:t>financial</a:t>
            </a:r>
            <a:r>
              <a:rPr lang="nb-NO" sz="2400" dirty="0" smtClean="0"/>
              <a:t>)</a:t>
            </a:r>
            <a:endParaRPr lang="nb-NO" sz="2400" dirty="0"/>
          </a:p>
        </p:txBody>
      </p:sp>
      <p:sp>
        <p:nvSpPr>
          <p:cNvPr id="24" name="Rectangle 23"/>
          <p:cNvSpPr/>
          <p:nvPr/>
        </p:nvSpPr>
        <p:spPr>
          <a:xfrm>
            <a:off x="6300192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Interest</a:t>
            </a:r>
            <a:r>
              <a:rPr lang="nb-NO" dirty="0" smtClean="0"/>
              <a:t> rate</a:t>
            </a:r>
          </a:p>
          <a:p>
            <a:pPr algn="ctr">
              <a:buFont typeface="Arial" pitchFamily="34" charset="0"/>
              <a:buChar char="•"/>
            </a:pPr>
            <a:r>
              <a:rPr lang="nb-NO" sz="1200" dirty="0" smtClean="0"/>
              <a:t>Minimum </a:t>
            </a:r>
            <a:r>
              <a:rPr lang="nb-NO" sz="1200" dirty="0" err="1" smtClean="0"/>
              <a:t>guarantee</a:t>
            </a:r>
            <a:r>
              <a:rPr lang="nb-NO" sz="1200" dirty="0" smtClean="0"/>
              <a:t> </a:t>
            </a:r>
            <a:r>
              <a:rPr lang="nb-NO" sz="1200" dirty="0" err="1" smtClean="0"/>
              <a:t>issues</a:t>
            </a:r>
            <a:endParaRPr lang="nb-NO" sz="12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err="1" smtClean="0"/>
              <a:t>Asset</a:t>
            </a:r>
            <a:r>
              <a:rPr lang="nb-NO" sz="1200" dirty="0" smtClean="0"/>
              <a:t> </a:t>
            </a:r>
            <a:r>
              <a:rPr lang="nb-NO" sz="1200" dirty="0" err="1" smtClean="0"/>
              <a:t>liability</a:t>
            </a:r>
            <a:r>
              <a:rPr lang="nb-NO" sz="1200" dirty="0" smtClean="0"/>
              <a:t> matching </a:t>
            </a:r>
            <a:r>
              <a:rPr lang="nb-NO" sz="1200" dirty="0" err="1" smtClean="0"/>
              <a:t>issues</a:t>
            </a:r>
            <a:endParaRPr lang="nb-NO" sz="1200" dirty="0"/>
          </a:p>
        </p:txBody>
      </p:sp>
      <p:sp>
        <p:nvSpPr>
          <p:cNvPr id="25" name="Rectangle 24"/>
          <p:cNvSpPr/>
          <p:nvPr/>
        </p:nvSpPr>
        <p:spPr>
          <a:xfrm>
            <a:off x="6300192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err="1" smtClean="0"/>
              <a:t>Stocks</a:t>
            </a:r>
            <a:r>
              <a:rPr lang="nb-NO" sz="1400" dirty="0" smtClean="0"/>
              <a:t>, </a:t>
            </a:r>
            <a:r>
              <a:rPr lang="nb-NO" sz="1400" dirty="0" err="1" smtClean="0"/>
              <a:t>bonds</a:t>
            </a:r>
            <a:r>
              <a:rPr lang="nb-NO" sz="1400" dirty="0" smtClean="0"/>
              <a:t> and real </a:t>
            </a:r>
            <a:r>
              <a:rPr lang="nb-NO" sz="1400" dirty="0" err="1" smtClean="0"/>
              <a:t>estate</a:t>
            </a:r>
            <a:endParaRPr lang="nb-NO" sz="14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smtClean="0"/>
              <a:t>Volatile </a:t>
            </a:r>
            <a:r>
              <a:rPr lang="nb-NO" sz="1200" dirty="0" err="1" smtClean="0"/>
              <a:t>returns</a:t>
            </a:r>
            <a:endParaRPr lang="nb-NO" sz="1200" dirty="0" smtClean="0"/>
          </a:p>
          <a:p>
            <a:pPr algn="ctr">
              <a:buFont typeface="Arial" pitchFamily="34" charset="0"/>
              <a:buChar char="•"/>
            </a:pPr>
            <a:r>
              <a:rPr lang="nb-NO" sz="1200" dirty="0" err="1" smtClean="0"/>
              <a:t>Asset</a:t>
            </a:r>
            <a:r>
              <a:rPr lang="nb-NO" sz="1200" dirty="0" smtClean="0"/>
              <a:t> </a:t>
            </a:r>
            <a:r>
              <a:rPr lang="nb-NO" sz="1200" dirty="0" err="1" smtClean="0"/>
              <a:t>allocation</a:t>
            </a:r>
            <a:r>
              <a:rPr lang="nb-NO" sz="1200" dirty="0" smtClean="0"/>
              <a:t> </a:t>
            </a:r>
            <a:r>
              <a:rPr lang="nb-NO" sz="1200" dirty="0" err="1" smtClean="0"/>
              <a:t>strategies</a:t>
            </a:r>
            <a:endParaRPr lang="nb-NO" sz="1200" dirty="0"/>
          </a:p>
        </p:txBody>
      </p:sp>
      <p:sp>
        <p:nvSpPr>
          <p:cNvPr id="26" name="Rectangle 25"/>
          <p:cNvSpPr/>
          <p:nvPr/>
        </p:nvSpPr>
        <p:spPr>
          <a:xfrm>
            <a:off x="6300192" y="431480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Spread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assets</a:t>
            </a:r>
            <a:r>
              <a:rPr lang="nb-NO" sz="1200" dirty="0" smtClean="0"/>
              <a:t> </a:t>
            </a:r>
            <a:r>
              <a:rPr lang="nb-NO" sz="1200" dirty="0" err="1" smtClean="0"/>
              <a:t>sufficiently</a:t>
            </a:r>
            <a:r>
              <a:rPr lang="nb-NO" sz="1200" dirty="0" smtClean="0"/>
              <a:t> </a:t>
            </a:r>
            <a:r>
              <a:rPr lang="nb-NO" sz="1200" dirty="0" err="1" smtClean="0"/>
              <a:t>diversified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7" name="Rectangle 26"/>
          <p:cNvSpPr/>
          <p:nvPr/>
        </p:nvSpPr>
        <p:spPr>
          <a:xfrm>
            <a:off x="6300192" y="510688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Currency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currency</a:t>
            </a:r>
            <a:r>
              <a:rPr lang="nb-NO" sz="1200" dirty="0" smtClean="0"/>
              <a:t> risks </a:t>
            </a:r>
            <a:r>
              <a:rPr lang="nb-NO" sz="1200" dirty="0" err="1" smtClean="0"/>
              <a:t>hedged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8" name="Rectangle 27"/>
          <p:cNvSpPr/>
          <p:nvPr/>
        </p:nvSpPr>
        <p:spPr>
          <a:xfrm>
            <a:off x="6300192" y="5877272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Illiquidity</a:t>
            </a:r>
            <a:endParaRPr lang="nb-NO" dirty="0" smtClean="0"/>
          </a:p>
          <a:p>
            <a:pPr algn="ctr"/>
            <a:r>
              <a:rPr lang="nb-NO" sz="1200" dirty="0" smtClean="0"/>
              <a:t>Are </a:t>
            </a:r>
            <a:r>
              <a:rPr lang="nb-NO" sz="1200" dirty="0" err="1" smtClean="0"/>
              <a:t>the</a:t>
            </a:r>
            <a:r>
              <a:rPr lang="nb-NO" sz="1200" dirty="0" smtClean="0"/>
              <a:t> markets </a:t>
            </a:r>
            <a:r>
              <a:rPr lang="nb-NO" sz="1200" dirty="0" err="1" smtClean="0"/>
              <a:t>sufficiently</a:t>
            </a:r>
            <a:r>
              <a:rPr lang="nb-NO" sz="1200" dirty="0" smtClean="0"/>
              <a:t> </a:t>
            </a:r>
            <a:r>
              <a:rPr lang="nb-NO" sz="1200" dirty="0" err="1" smtClean="0"/>
              <a:t>liquid</a:t>
            </a:r>
            <a:r>
              <a:rPr lang="nb-NO" sz="1200" dirty="0" smtClean="0"/>
              <a:t>?</a:t>
            </a:r>
            <a:endParaRPr lang="nb-NO" sz="1200" dirty="0"/>
          </a:p>
        </p:txBody>
      </p:sp>
      <p:sp>
        <p:nvSpPr>
          <p:cNvPr id="29" name="Rectangle 28"/>
          <p:cNvSpPr/>
          <p:nvPr/>
        </p:nvSpPr>
        <p:spPr>
          <a:xfrm>
            <a:off x="3347864" y="2708920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Costs</a:t>
            </a:r>
            <a:endParaRPr lang="nb-NO" dirty="0" smtClean="0"/>
          </a:p>
          <a:p>
            <a:pPr algn="ctr"/>
            <a:r>
              <a:rPr lang="nb-NO" sz="1200" dirty="0" smtClean="0"/>
              <a:t>Is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bureacracy</a:t>
            </a:r>
            <a:r>
              <a:rPr lang="nb-NO" sz="1200" dirty="0" smtClean="0"/>
              <a:t> </a:t>
            </a:r>
            <a:r>
              <a:rPr lang="nb-NO" sz="1200" dirty="0" err="1" smtClean="0"/>
              <a:t>managable</a:t>
            </a:r>
            <a:r>
              <a:rPr lang="nb-NO" sz="1200" dirty="0" smtClean="0"/>
              <a:t>? </a:t>
            </a:r>
          </a:p>
          <a:p>
            <a:pPr algn="ctr"/>
            <a:r>
              <a:rPr lang="nb-NO" sz="1200" dirty="0" smtClean="0"/>
              <a:t>(for </a:t>
            </a:r>
            <a:r>
              <a:rPr lang="nb-NO" sz="1200" dirty="0" err="1" smtClean="0"/>
              <a:t>example</a:t>
            </a:r>
            <a:r>
              <a:rPr lang="nb-NO" sz="1200" dirty="0" smtClean="0"/>
              <a:t>, </a:t>
            </a:r>
            <a:r>
              <a:rPr lang="nb-NO" sz="1200" dirty="0" err="1" smtClean="0"/>
              <a:t>Solvency</a:t>
            </a:r>
            <a:r>
              <a:rPr lang="nb-NO" sz="1200" dirty="0" smtClean="0"/>
              <a:t> II)</a:t>
            </a:r>
            <a:endParaRPr lang="nb-NO" sz="1200" dirty="0"/>
          </a:p>
        </p:txBody>
      </p:sp>
      <p:sp>
        <p:nvSpPr>
          <p:cNvPr id="30" name="Rectangle 29"/>
          <p:cNvSpPr/>
          <p:nvPr/>
        </p:nvSpPr>
        <p:spPr>
          <a:xfrm>
            <a:off x="3347864" y="3501008"/>
            <a:ext cx="2448272" cy="6983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Revisions</a:t>
            </a:r>
            <a:endParaRPr lang="nb-NO" dirty="0" smtClean="0"/>
          </a:p>
          <a:p>
            <a:pPr algn="ctr"/>
            <a:r>
              <a:rPr lang="nb-NO" sz="1200" dirty="0" err="1" smtClean="0"/>
              <a:t>Does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game </a:t>
            </a:r>
            <a:r>
              <a:rPr lang="nb-NO" sz="1200" dirty="0" err="1" smtClean="0"/>
              <a:t>change</a:t>
            </a:r>
            <a:r>
              <a:rPr lang="nb-NO" sz="1200" dirty="0" smtClean="0"/>
              <a:t>?</a:t>
            </a:r>
          </a:p>
          <a:p>
            <a:pPr algn="ctr"/>
            <a:r>
              <a:rPr lang="nb-NO" sz="1200" dirty="0" smtClean="0"/>
              <a:t>(Life </a:t>
            </a:r>
            <a:r>
              <a:rPr lang="nb-NO" sz="1200" dirty="0" err="1" smtClean="0"/>
              <a:t>contracts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long</a:t>
            </a:r>
            <a:r>
              <a:rPr lang="nb-NO" sz="1200" dirty="0" smtClean="0"/>
              <a:t> term)</a:t>
            </a:r>
            <a:endParaRPr lang="nb-NO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2204864"/>
            <a:ext cx="2771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Risks(administrative)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introductory</a:t>
            </a:r>
            <a:r>
              <a:rPr lang="nb-NO" dirty="0" smtClean="0"/>
              <a:t> </a:t>
            </a:r>
            <a:r>
              <a:rPr lang="nb-NO" dirty="0" err="1" smtClean="0"/>
              <a:t>example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040560"/>
          </a:xfrm>
        </p:spPr>
        <p:txBody>
          <a:bodyPr>
            <a:normAutofit/>
          </a:bodyPr>
          <a:lstStyle/>
          <a:p>
            <a:r>
              <a:rPr lang="nb-NO" sz="1200" dirty="0" err="1" smtClean="0"/>
              <a:t>Imagine</a:t>
            </a:r>
            <a:r>
              <a:rPr lang="nb-NO" sz="1200" dirty="0" smtClean="0"/>
              <a:t> </a:t>
            </a:r>
            <a:r>
              <a:rPr lang="nb-NO" sz="1200" dirty="0" err="1" smtClean="0"/>
              <a:t>Mr</a:t>
            </a:r>
            <a:r>
              <a:rPr lang="nb-NO" sz="1200" dirty="0" smtClean="0"/>
              <a:t> (55) </a:t>
            </a:r>
            <a:r>
              <a:rPr lang="nb-NO" sz="1200" dirty="0" err="1" smtClean="0"/>
              <a:t>decides</a:t>
            </a:r>
            <a:r>
              <a:rPr lang="nb-NO" sz="1200" dirty="0" smtClean="0"/>
              <a:t> to </a:t>
            </a:r>
            <a:r>
              <a:rPr lang="nb-NO" sz="1200" dirty="0" err="1" smtClean="0"/>
              <a:t>invest</a:t>
            </a:r>
            <a:r>
              <a:rPr lang="nb-NO" sz="1200" dirty="0" smtClean="0"/>
              <a:t> </a:t>
            </a:r>
            <a:r>
              <a:rPr lang="nb-NO" sz="1200" dirty="0" err="1" smtClean="0"/>
              <a:t>money</a:t>
            </a:r>
            <a:r>
              <a:rPr lang="nb-NO" sz="1200" dirty="0" smtClean="0"/>
              <a:t> to </a:t>
            </a:r>
            <a:r>
              <a:rPr lang="nb-NO" sz="1200" dirty="0" err="1" smtClean="0"/>
              <a:t>secure</a:t>
            </a:r>
            <a:r>
              <a:rPr lang="nb-NO" sz="1200" dirty="0" smtClean="0"/>
              <a:t> </a:t>
            </a:r>
            <a:r>
              <a:rPr lang="nb-NO" sz="1200" dirty="0" err="1" smtClean="0"/>
              <a:t>himself</a:t>
            </a:r>
            <a:r>
              <a:rPr lang="nb-NO" sz="1200" dirty="0" smtClean="0"/>
              <a:t> </a:t>
            </a:r>
            <a:r>
              <a:rPr lang="nb-NO" sz="1200" dirty="0" err="1" smtClean="0"/>
              <a:t>financially</a:t>
            </a:r>
            <a:r>
              <a:rPr lang="nb-NO" sz="1200" dirty="0" smtClean="0"/>
              <a:t> in his old age</a:t>
            </a:r>
          </a:p>
          <a:p>
            <a:r>
              <a:rPr lang="nb-NO" sz="1200" dirty="0" smtClean="0"/>
              <a:t>He </a:t>
            </a:r>
            <a:r>
              <a:rPr lang="nb-NO" sz="1200" dirty="0" err="1" smtClean="0"/>
              <a:t>deposits</a:t>
            </a:r>
            <a:r>
              <a:rPr lang="nb-NO" sz="1200" dirty="0" smtClean="0"/>
              <a:t> </a:t>
            </a:r>
            <a:r>
              <a:rPr lang="nb-NO" sz="1200" dirty="0" err="1" smtClean="0"/>
              <a:t>capital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S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=1 and </a:t>
            </a:r>
            <a:r>
              <a:rPr lang="nb-NO" sz="1200" dirty="0" err="1" smtClean="0"/>
              <a:t>draws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entire</a:t>
            </a:r>
            <a:r>
              <a:rPr lang="nb-NO" sz="1200" dirty="0" smtClean="0"/>
              <a:t> </a:t>
            </a:r>
            <a:r>
              <a:rPr lang="nb-NO" sz="1200" dirty="0" err="1" smtClean="0"/>
              <a:t>amount</a:t>
            </a:r>
            <a:r>
              <a:rPr lang="nb-NO" sz="1200" dirty="0" smtClean="0"/>
              <a:t>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earned</a:t>
            </a:r>
            <a:r>
              <a:rPr lang="nb-NO" sz="1200" dirty="0" smtClean="0"/>
              <a:t> compound </a:t>
            </a:r>
            <a:r>
              <a:rPr lang="nb-NO" sz="1200" dirty="0" err="1" smtClean="0"/>
              <a:t>interest</a:t>
            </a:r>
            <a:r>
              <a:rPr lang="nb-NO" sz="1200" dirty="0" smtClean="0"/>
              <a:t> in 15 </a:t>
            </a:r>
            <a:r>
              <a:rPr lang="nb-NO" sz="1200" dirty="0" err="1" smtClean="0"/>
              <a:t>years</a:t>
            </a:r>
            <a:r>
              <a:rPr lang="nb-NO" sz="1200" dirty="0" smtClean="0"/>
              <a:t>, </a:t>
            </a:r>
            <a:r>
              <a:rPr lang="nb-NO" sz="1200" dirty="0" err="1" smtClean="0"/>
              <a:t>on</a:t>
            </a:r>
            <a:r>
              <a:rPr lang="nb-NO" sz="1200" dirty="0" smtClean="0"/>
              <a:t> his 70th </a:t>
            </a:r>
            <a:r>
              <a:rPr lang="nb-NO" sz="1200" dirty="0" err="1" smtClean="0"/>
              <a:t>birthday</a:t>
            </a:r>
            <a:endParaRPr lang="nb-NO" sz="1200" dirty="0" smtClean="0"/>
          </a:p>
          <a:p>
            <a:r>
              <a:rPr lang="nb-NO" sz="1200" dirty="0" smtClean="0"/>
              <a:t>He </a:t>
            </a:r>
            <a:r>
              <a:rPr lang="nb-NO" sz="1200" dirty="0" err="1" smtClean="0"/>
              <a:t>will</a:t>
            </a:r>
            <a:r>
              <a:rPr lang="nb-NO" sz="1200" dirty="0" smtClean="0"/>
              <a:t> </a:t>
            </a:r>
            <a:r>
              <a:rPr lang="nb-NO" sz="1200" dirty="0" err="1" smtClean="0"/>
              <a:t>then</a:t>
            </a:r>
            <a:r>
              <a:rPr lang="nb-NO" sz="1200" dirty="0" smtClean="0"/>
              <a:t> </a:t>
            </a:r>
            <a:r>
              <a:rPr lang="nb-NO" sz="1200" dirty="0" err="1" smtClean="0"/>
              <a:t>get</a:t>
            </a:r>
            <a:endParaRPr lang="nb-NO" sz="1200" dirty="0" smtClean="0"/>
          </a:p>
          <a:p>
            <a:pPr>
              <a:buNone/>
            </a:pPr>
            <a:endParaRPr lang="nb-NO" sz="1800" dirty="0" smtClean="0"/>
          </a:p>
          <a:p>
            <a:r>
              <a:rPr lang="nb-NO" sz="1200" dirty="0" err="1" smtClean="0"/>
              <a:t>Suppose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likelihood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reaching</a:t>
            </a:r>
            <a:r>
              <a:rPr lang="nb-NO" sz="1200" dirty="0" smtClean="0"/>
              <a:t> 70 given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one’s</a:t>
            </a:r>
            <a:r>
              <a:rPr lang="nb-NO" sz="1200" dirty="0" smtClean="0"/>
              <a:t> age is 55 is 0.75. </a:t>
            </a:r>
            <a:r>
              <a:rPr lang="nb-NO" sz="1200" dirty="0" err="1" smtClean="0"/>
              <a:t>Then</a:t>
            </a:r>
            <a:r>
              <a:rPr lang="nb-NO" sz="1200" dirty="0" smtClean="0"/>
              <a:t> </a:t>
            </a:r>
            <a:r>
              <a:rPr lang="nb-NO" sz="1200" dirty="0" err="1" smtClean="0"/>
              <a:t>Mr</a:t>
            </a:r>
            <a:r>
              <a:rPr lang="nb-NO" sz="1200" dirty="0" smtClean="0"/>
              <a:t>(55)s  </a:t>
            </a:r>
            <a:r>
              <a:rPr lang="nb-NO" sz="1200" dirty="0" err="1" smtClean="0"/>
              <a:t>expected</a:t>
            </a:r>
            <a:r>
              <a:rPr lang="nb-NO" sz="1200" dirty="0" smtClean="0"/>
              <a:t> </a:t>
            </a:r>
            <a:r>
              <a:rPr lang="nb-NO" sz="1200" dirty="0" err="1" smtClean="0"/>
              <a:t>payout</a:t>
            </a:r>
            <a:r>
              <a:rPr lang="nb-NO" sz="1200" dirty="0" smtClean="0"/>
              <a:t> is 0.75S</a:t>
            </a:r>
            <a:r>
              <a:rPr lang="nb-NO" sz="1200" baseline="-25000" dirty="0" smtClean="0"/>
              <a:t>15</a:t>
            </a:r>
          </a:p>
          <a:p>
            <a:r>
              <a:rPr lang="nb-NO" sz="1200" dirty="0" err="1" smtClean="0"/>
              <a:t>Suppose</a:t>
            </a:r>
            <a:r>
              <a:rPr lang="nb-NO" sz="1200" dirty="0" smtClean="0"/>
              <a:t> </a:t>
            </a:r>
            <a:r>
              <a:rPr lang="nb-NO" sz="1200" dirty="0" err="1" smtClean="0"/>
              <a:t>Mr</a:t>
            </a:r>
            <a:r>
              <a:rPr lang="nb-NO" sz="1200" dirty="0" smtClean="0"/>
              <a:t> (55) teams up </a:t>
            </a:r>
            <a:r>
              <a:rPr lang="nb-NO" sz="1200" dirty="0" err="1" smtClean="0"/>
              <a:t>with</a:t>
            </a:r>
            <a:r>
              <a:rPr lang="nb-NO" sz="1200" dirty="0" smtClean="0"/>
              <a:t> </a:t>
            </a:r>
            <a:r>
              <a:rPr lang="nb-NO" sz="1200" dirty="0" err="1" smtClean="0"/>
              <a:t>Mr</a:t>
            </a:r>
            <a:r>
              <a:rPr lang="nb-NO" sz="1200" dirty="0" smtClean="0"/>
              <a:t> (55)</a:t>
            </a:r>
            <a:r>
              <a:rPr lang="nb-NO" sz="1200" baseline="-25000" dirty="0" smtClean="0"/>
              <a:t>1</a:t>
            </a:r>
            <a:r>
              <a:rPr lang="nb-NO" sz="1200" dirty="0" smtClean="0"/>
              <a:t> and </a:t>
            </a:r>
            <a:r>
              <a:rPr lang="nb-NO" sz="1200" dirty="0" err="1" smtClean="0"/>
              <a:t>Mr</a:t>
            </a:r>
            <a:r>
              <a:rPr lang="nb-NO" sz="1200" dirty="0" smtClean="0"/>
              <a:t>(55)</a:t>
            </a:r>
            <a:r>
              <a:rPr lang="nb-NO" sz="1200" baseline="-25000" dirty="0" smtClean="0"/>
              <a:t>2,</a:t>
            </a:r>
            <a:r>
              <a:rPr lang="nb-NO" sz="1200" dirty="0" smtClean="0"/>
              <a:t> </a:t>
            </a:r>
            <a:r>
              <a:rPr lang="nb-NO" sz="1200" dirty="0" err="1" smtClean="0"/>
              <a:t>who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in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exact</a:t>
            </a:r>
            <a:r>
              <a:rPr lang="nb-NO" sz="1200" dirty="0" smtClean="0"/>
              <a:t> same </a:t>
            </a:r>
            <a:r>
              <a:rPr lang="nb-NO" sz="1200" dirty="0" err="1" smtClean="0"/>
              <a:t>situation</a:t>
            </a:r>
            <a:r>
              <a:rPr lang="nb-NO" sz="1200" dirty="0" smtClean="0"/>
              <a:t> as </a:t>
            </a:r>
            <a:r>
              <a:rPr lang="nb-NO" sz="1200" dirty="0" err="1" smtClean="0"/>
              <a:t>Mr</a:t>
            </a:r>
            <a:r>
              <a:rPr lang="nb-NO" sz="1200" dirty="0" smtClean="0"/>
              <a:t> (55)</a:t>
            </a:r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endParaRPr lang="nb-NO" sz="1200" baseline="-25000" dirty="0"/>
          </a:p>
          <a:p>
            <a:endParaRPr lang="nb-NO" sz="1200" baseline="-25000" dirty="0" smtClean="0"/>
          </a:p>
          <a:p>
            <a:r>
              <a:rPr lang="nb-NO" sz="1200" dirty="0" smtClean="0"/>
              <a:t>The </a:t>
            </a:r>
            <a:r>
              <a:rPr lang="nb-NO" sz="1200" dirty="0" err="1" smtClean="0"/>
              <a:t>expected</a:t>
            </a:r>
            <a:r>
              <a:rPr lang="nb-NO" sz="1200" dirty="0" smtClean="0"/>
              <a:t> </a:t>
            </a:r>
            <a:r>
              <a:rPr lang="nb-NO" sz="1200" dirty="0" err="1" smtClean="0"/>
              <a:t>amount</a:t>
            </a:r>
            <a:r>
              <a:rPr lang="nb-NO" sz="1200" dirty="0" smtClean="0"/>
              <a:t> at (55)s </a:t>
            </a:r>
            <a:r>
              <a:rPr lang="nb-NO" sz="1200" dirty="0" err="1" smtClean="0"/>
              <a:t>disposal</a:t>
            </a:r>
            <a:r>
              <a:rPr lang="nb-NO" sz="1200" dirty="0" smtClean="0"/>
              <a:t> </a:t>
            </a:r>
            <a:r>
              <a:rPr lang="nb-NO" sz="1200" dirty="0" err="1" smtClean="0"/>
              <a:t>after</a:t>
            </a:r>
            <a:r>
              <a:rPr lang="nb-NO" sz="1200" dirty="0" smtClean="0"/>
              <a:t> 15 </a:t>
            </a:r>
            <a:r>
              <a:rPr lang="nb-NO" sz="1200" dirty="0" err="1" smtClean="0"/>
              <a:t>years</a:t>
            </a:r>
            <a:r>
              <a:rPr lang="nb-NO" sz="1200" dirty="0" smtClean="0"/>
              <a:t> is </a:t>
            </a:r>
            <a:r>
              <a:rPr lang="nb-NO" sz="1200" dirty="0" err="1" smtClean="0"/>
              <a:t>now</a:t>
            </a:r>
            <a:endParaRPr lang="nb-NO" sz="1200" baseline="-25000" dirty="0" smtClean="0"/>
          </a:p>
          <a:p>
            <a:pPr>
              <a:buNone/>
            </a:pPr>
            <a:endParaRPr lang="nb-NO" sz="1200" baseline="-250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79712" y="1844824"/>
          <a:ext cx="2699943" cy="322635"/>
        </p:xfrm>
        <a:graphic>
          <a:graphicData uri="http://schemas.openxmlformats.org/presentationml/2006/ole">
            <p:oleObj spid="_x0000_s2050" name="Formel" r:id="rId3" imgW="2019240" imgH="241200" progId="Equation.3">
              <p:embed/>
            </p:oleObj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99592" y="2780928"/>
          <a:ext cx="7056784" cy="284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562"/>
                <a:gridCol w="778403"/>
                <a:gridCol w="778403"/>
                <a:gridCol w="700562"/>
                <a:gridCol w="1011924"/>
                <a:gridCol w="1718778"/>
                <a:gridCol w="1368152"/>
              </a:tblGrid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err="1" smtClean="0"/>
                        <a:t>Mr</a:t>
                      </a:r>
                      <a:r>
                        <a:rPr lang="nb-NO" sz="1200" baseline="0" dirty="0" smtClean="0"/>
                        <a:t>(55)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err="1" smtClean="0"/>
                        <a:t>Mr</a:t>
                      </a:r>
                      <a:r>
                        <a:rPr lang="nb-NO" sz="1200" baseline="0" dirty="0" smtClean="0"/>
                        <a:t>(55)</a:t>
                      </a:r>
                      <a:r>
                        <a:rPr lang="nb-NO" sz="1200" baseline="-250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err="1" smtClean="0"/>
                        <a:t>Mr</a:t>
                      </a:r>
                      <a:r>
                        <a:rPr lang="nb-NO" sz="1200" baseline="0" dirty="0" smtClean="0"/>
                        <a:t>(55)</a:t>
                      </a:r>
                      <a:r>
                        <a:rPr lang="nb-NO" sz="12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L</a:t>
                      </a:r>
                      <a:r>
                        <a:rPr lang="nb-NO" sz="1200" baseline="-25000" dirty="0" smtClean="0"/>
                        <a:t>70</a:t>
                      </a:r>
                      <a:endParaRPr lang="nb-NO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S</a:t>
                      </a:r>
                      <a:r>
                        <a:rPr lang="nb-NO" sz="1200" baseline="-25000" dirty="0" smtClean="0"/>
                        <a:t>15</a:t>
                      </a:r>
                      <a:r>
                        <a:rPr lang="nb-NO" sz="1200" baseline="0" dirty="0" smtClean="0"/>
                        <a:t>/L</a:t>
                      </a:r>
                      <a:r>
                        <a:rPr lang="nb-NO" sz="1200" baseline="-25000" dirty="0" smtClean="0"/>
                        <a:t>70</a:t>
                      </a:r>
                      <a:endParaRPr lang="nb-NO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err="1" smtClean="0"/>
                        <a:t>Probability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err="1" smtClean="0"/>
                        <a:t>Possession</a:t>
                      </a:r>
                      <a:r>
                        <a:rPr lang="nb-NO" sz="1200" baseline="0" dirty="0" smtClean="0"/>
                        <a:t> for </a:t>
                      </a:r>
                      <a:r>
                        <a:rPr lang="nb-NO" sz="1200" baseline="0" dirty="0" err="1" smtClean="0"/>
                        <a:t>Mr</a:t>
                      </a:r>
                      <a:r>
                        <a:rPr lang="nb-NO" sz="1200" baseline="0" dirty="0" smtClean="0"/>
                        <a:t>(55) at 70</a:t>
                      </a:r>
                      <a:endParaRPr lang="nb-NO" sz="1200" baseline="0" dirty="0"/>
                    </a:p>
                  </a:txBody>
                  <a:tcPr/>
                </a:tc>
              </a:tr>
              <a:tr h="334888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3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0.75x0.75x0.75=0.422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 smtClean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2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1.5S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0.75x0.75x0.25=0.141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1.5S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 smtClean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2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1.5S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0.75x0.25x0.75=0.141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1.5S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 smtClean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3S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0.75x0.25x0.25=0.047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3S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 smtClean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2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1.5S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0.75x0.75x0.75=0.141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</a:t>
                      </a:r>
                      <a:endParaRPr lang="nb-NO" sz="1200" baseline="0" dirty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3S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0.75x0.75x0.75=0.047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</a:t>
                      </a:r>
                      <a:endParaRPr lang="nb-NO" sz="1200" baseline="0" dirty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+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1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3S</a:t>
                      </a:r>
                      <a:r>
                        <a:rPr lang="nb-NO" sz="1200" baseline="-25000" dirty="0" smtClean="0"/>
                        <a:t>15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0.75x0.75x0.75=0.422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</a:t>
                      </a:r>
                      <a:endParaRPr lang="nb-NO" sz="1200" baseline="0" dirty="0"/>
                    </a:p>
                  </a:txBody>
                  <a:tcPr/>
                </a:tc>
              </a:tr>
              <a:tr h="293752"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-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err="1" smtClean="0"/>
                        <a:t>Undefined</a:t>
                      </a:r>
                      <a:endParaRPr lang="nb-NO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0.75x0.75x0.75=0.422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0</a:t>
                      </a:r>
                      <a:endParaRPr lang="nb-NO" sz="1200" baseline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547664" y="6165304"/>
          <a:ext cx="4295775" cy="304800"/>
        </p:xfrm>
        <a:graphic>
          <a:graphicData uri="http://schemas.openxmlformats.org/presentationml/2006/ole">
            <p:oleObj spid="_x0000_s2051" name="Formel" r:id="rId4" imgW="32130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Introduction</a:t>
            </a:r>
            <a:r>
              <a:rPr lang="nb-NO" dirty="0" smtClean="0"/>
              <a:t> to </a:t>
            </a: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1700808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r>
              <a:rPr lang="nb-NO" dirty="0" smtClean="0"/>
              <a:t> is in </a:t>
            </a:r>
            <a:r>
              <a:rPr lang="nb-NO" dirty="0" err="1" smtClean="0"/>
              <a:t>statistics</a:t>
            </a:r>
            <a:r>
              <a:rPr lang="nb-NO" dirty="0" smtClean="0"/>
              <a:t> </a:t>
            </a:r>
            <a:r>
              <a:rPr lang="nb-NO" dirty="0" err="1" smtClean="0"/>
              <a:t>linked</a:t>
            </a:r>
            <a:r>
              <a:rPr lang="nb-NO" dirty="0" smtClean="0"/>
              <a:t> to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r>
              <a:rPr lang="nb-NO" dirty="0" smtClean="0"/>
              <a:t>,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deals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 data </a:t>
            </a:r>
            <a:r>
              <a:rPr lang="nb-NO" dirty="0" err="1" smtClean="0"/>
              <a:t>observing</a:t>
            </a:r>
            <a:r>
              <a:rPr lang="nb-NO" dirty="0" smtClean="0"/>
              <a:t> </a:t>
            </a:r>
            <a:r>
              <a:rPr lang="nb-NO" dirty="0" err="1" smtClean="0"/>
              <a:t>individuals</a:t>
            </a:r>
            <a:r>
              <a:rPr lang="nb-NO" dirty="0" smtClean="0"/>
              <a:t> over time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Outcome</a:t>
            </a:r>
            <a:r>
              <a:rPr lang="nb-NO" dirty="0" smtClean="0"/>
              <a:t> data </a:t>
            </a:r>
            <a:r>
              <a:rPr lang="nb-NO" dirty="0" err="1" smtClean="0"/>
              <a:t>consist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time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occurence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events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occur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Frequently</a:t>
            </a:r>
            <a:r>
              <a:rPr lang="nb-NO" dirty="0" smtClean="0"/>
              <a:t>, an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considered</a:t>
            </a:r>
            <a:r>
              <a:rPr lang="nb-NO" dirty="0" smtClean="0"/>
              <a:t> as a </a:t>
            </a:r>
            <a:r>
              <a:rPr lang="nb-NO" dirty="0" err="1" smtClean="0"/>
              <a:t>transition</a:t>
            </a:r>
            <a:r>
              <a:rPr lang="nb-NO" dirty="0" smtClean="0"/>
              <a:t> from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to </a:t>
            </a:r>
            <a:r>
              <a:rPr lang="nb-NO" dirty="0" err="1" smtClean="0"/>
              <a:t>another</a:t>
            </a:r>
            <a:r>
              <a:rPr lang="nb-NO" dirty="0" smtClean="0"/>
              <a:t>, and </a:t>
            </a:r>
            <a:r>
              <a:rPr lang="nb-NO" dirty="0" err="1" smtClean="0"/>
              <a:t>therefore</a:t>
            </a:r>
            <a:r>
              <a:rPr lang="nb-NO" dirty="0" smtClean="0"/>
              <a:t> </a:t>
            </a:r>
            <a:r>
              <a:rPr lang="nb-NO" dirty="0" err="1" smtClean="0"/>
              <a:t>multi-state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provide</a:t>
            </a:r>
            <a:r>
              <a:rPr lang="nb-NO" dirty="0" smtClean="0"/>
              <a:t> a relevant </a:t>
            </a:r>
            <a:r>
              <a:rPr lang="nb-NO" dirty="0" err="1" smtClean="0"/>
              <a:t>framework</a:t>
            </a:r>
            <a:r>
              <a:rPr lang="nb-NO" dirty="0" smtClean="0"/>
              <a:t> for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Consider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following</a:t>
            </a:r>
            <a:r>
              <a:rPr lang="nb-NO" dirty="0" smtClean="0"/>
              <a:t> simple </a:t>
            </a:r>
            <a:r>
              <a:rPr lang="nb-NO" dirty="0" err="1" smtClean="0"/>
              <a:t>model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1547664" y="4242792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Alive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4499992" y="4242792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Dead</a:t>
            </a:r>
            <a:endParaRPr lang="nb-NO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59832" y="4674840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347864" y="4242792"/>
          <a:ext cx="584448" cy="389632"/>
        </p:xfrm>
        <a:graphic>
          <a:graphicData uri="http://schemas.openxmlformats.org/presentationml/2006/ole">
            <p:oleObj spid="_x0000_s4098" name="Formel" r:id="rId3" imgW="304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Introduction</a:t>
            </a:r>
            <a:r>
              <a:rPr lang="nb-NO" dirty="0" smtClean="0"/>
              <a:t> to </a:t>
            </a: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2564904"/>
            <a:ext cx="69847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observation</a:t>
            </a:r>
            <a:r>
              <a:rPr lang="nb-NO" dirty="0" smtClean="0"/>
              <a:t> for a given </a:t>
            </a:r>
            <a:r>
              <a:rPr lang="nb-NO" dirty="0" err="1" smtClean="0"/>
              <a:t>individual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most simple form </a:t>
            </a:r>
            <a:r>
              <a:rPr lang="nb-NO" dirty="0" err="1" smtClean="0"/>
              <a:t>consist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random</a:t>
            </a:r>
            <a:r>
              <a:rPr lang="nb-NO" dirty="0" smtClean="0"/>
              <a:t> variable, </a:t>
            </a:r>
            <a:r>
              <a:rPr lang="nb-NO" dirty="0" err="1" smtClean="0"/>
              <a:t>say</a:t>
            </a:r>
            <a:r>
              <a:rPr lang="nb-NO" dirty="0" smtClean="0"/>
              <a:t> T, </a:t>
            </a:r>
            <a:r>
              <a:rPr lang="nb-NO" dirty="0" err="1" smtClean="0"/>
              <a:t>representing</a:t>
            </a:r>
            <a:r>
              <a:rPr lang="nb-NO" dirty="0" smtClean="0"/>
              <a:t> time from a given </a:t>
            </a:r>
            <a:r>
              <a:rPr lang="nb-NO" dirty="0" err="1" smtClean="0"/>
              <a:t>origin</a:t>
            </a:r>
            <a:r>
              <a:rPr lang="nb-NO" dirty="0" smtClean="0"/>
              <a:t> (time 0)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occurence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r>
              <a:rPr lang="nb-NO" dirty="0" smtClean="0"/>
              <a:t> ’</a:t>
            </a:r>
            <a:r>
              <a:rPr lang="nb-NO" dirty="0" err="1" smtClean="0"/>
              <a:t>death</a:t>
            </a:r>
            <a:r>
              <a:rPr lang="nb-NO" dirty="0" smtClean="0"/>
              <a:t>’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The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 </a:t>
            </a:r>
            <a:r>
              <a:rPr lang="nb-NO" dirty="0" err="1" smtClean="0"/>
              <a:t>may</a:t>
            </a:r>
            <a:r>
              <a:rPr lang="nb-NO" dirty="0" smtClean="0"/>
              <a:t> be </a:t>
            </a:r>
            <a:r>
              <a:rPr lang="nb-NO" dirty="0" err="1" smtClean="0"/>
              <a:t>characterized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 </a:t>
            </a:r>
            <a:r>
              <a:rPr lang="nb-NO" dirty="0" err="1" smtClean="0"/>
              <a:t>function</a:t>
            </a:r>
            <a:r>
              <a:rPr lang="nb-NO" dirty="0" smtClean="0"/>
              <a:t> F(t)=P(</a:t>
            </a:r>
            <a:r>
              <a:rPr lang="nb-NO" dirty="0" err="1" smtClean="0"/>
              <a:t>T&lt;=t</a:t>
            </a:r>
            <a:r>
              <a:rPr lang="nb-NO" dirty="0" smtClean="0"/>
              <a:t>) or </a:t>
            </a:r>
            <a:r>
              <a:rPr lang="nb-NO" dirty="0" err="1" smtClean="0"/>
              <a:t>equivalently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r>
              <a:rPr lang="nb-NO" dirty="0" smtClean="0"/>
              <a:t> S(t)=1-F(t)=P(</a:t>
            </a:r>
            <a:r>
              <a:rPr lang="nb-NO" dirty="0" err="1" smtClean="0"/>
              <a:t>T&gt;t</a:t>
            </a:r>
            <a:r>
              <a:rPr lang="nb-NO" dirty="0" smtClean="0"/>
              <a:t>).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It is </a:t>
            </a:r>
            <a:r>
              <a:rPr lang="nb-NO" dirty="0" err="1" smtClean="0"/>
              <a:t>seen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S(t) and F(t), </a:t>
            </a:r>
            <a:r>
              <a:rPr lang="nb-NO" dirty="0" err="1" smtClean="0"/>
              <a:t>respectively</a:t>
            </a:r>
            <a:r>
              <a:rPr lang="nb-NO" dirty="0" smtClean="0"/>
              <a:t>, </a:t>
            </a:r>
            <a:r>
              <a:rPr lang="nb-NO" dirty="0" err="1" smtClean="0"/>
              <a:t>correspond</a:t>
            </a:r>
            <a:r>
              <a:rPr lang="nb-NO" dirty="0" smtClean="0"/>
              <a:t> to </a:t>
            </a:r>
            <a:r>
              <a:rPr lang="nb-NO" dirty="0" err="1" smtClean="0"/>
              <a:t>being</a:t>
            </a:r>
            <a:r>
              <a:rPr lang="nb-NO" dirty="0" smtClean="0"/>
              <a:t> in </a:t>
            </a:r>
            <a:r>
              <a:rPr lang="nb-NO" dirty="0" err="1" smtClean="0"/>
              <a:t>state</a:t>
            </a:r>
            <a:r>
              <a:rPr lang="nb-NO" dirty="0" smtClean="0"/>
              <a:t> 0 or 1 at time t.</a:t>
            </a:r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every</a:t>
            </a:r>
            <a:r>
              <a:rPr lang="nb-NO" dirty="0" smtClean="0"/>
              <a:t> </a:t>
            </a:r>
            <a:r>
              <a:rPr lang="nb-NO" dirty="0" err="1" smtClean="0"/>
              <a:t>individual</a:t>
            </a:r>
            <a:r>
              <a:rPr lang="nb-NO" dirty="0" smtClean="0"/>
              <a:t> is </a:t>
            </a:r>
            <a:r>
              <a:rPr lang="nb-NO" dirty="0" err="1" smtClean="0"/>
              <a:t>assumed</a:t>
            </a:r>
            <a:r>
              <a:rPr lang="nb-NO" dirty="0" smtClean="0"/>
              <a:t> to be in </a:t>
            </a:r>
            <a:r>
              <a:rPr lang="nb-NO" dirty="0" err="1" smtClean="0"/>
              <a:t>state</a:t>
            </a:r>
            <a:r>
              <a:rPr lang="nb-NO" dirty="0" smtClean="0"/>
              <a:t> 0 at time 0 </a:t>
            </a:r>
            <a:r>
              <a:rPr lang="nb-NO" dirty="0" err="1" smtClean="0"/>
              <a:t>then</a:t>
            </a:r>
            <a:r>
              <a:rPr lang="nb-NO" dirty="0" smtClean="0"/>
              <a:t> F(t) is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transition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 from </a:t>
            </a:r>
            <a:r>
              <a:rPr lang="nb-NO" dirty="0" err="1" smtClean="0"/>
              <a:t>state</a:t>
            </a:r>
            <a:r>
              <a:rPr lang="nb-NO" dirty="0" smtClean="0"/>
              <a:t> 0 to </a:t>
            </a:r>
            <a:r>
              <a:rPr lang="nb-NO" dirty="0" err="1" smtClean="0"/>
              <a:t>state</a:t>
            </a:r>
            <a:r>
              <a:rPr lang="nb-NO" dirty="0" smtClean="0"/>
              <a:t> 1 for </a:t>
            </a:r>
            <a:r>
              <a:rPr lang="nb-NO" dirty="0" err="1" smtClean="0"/>
              <a:t>the</a:t>
            </a:r>
            <a:r>
              <a:rPr lang="nb-NO" dirty="0" smtClean="0"/>
              <a:t> time </a:t>
            </a:r>
            <a:r>
              <a:rPr lang="nb-NO" dirty="0" err="1" smtClean="0"/>
              <a:t>interval</a:t>
            </a:r>
            <a:r>
              <a:rPr lang="nb-NO" dirty="0" smtClean="0"/>
              <a:t> from 0 to t.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 </a:t>
            </a:r>
            <a:r>
              <a:rPr lang="nb-NO" dirty="0" err="1" smtClean="0"/>
              <a:t>continuous</a:t>
            </a:r>
            <a:r>
              <a:rPr lang="nb-NO" dirty="0" smtClean="0"/>
              <a:t> time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also</a:t>
            </a:r>
            <a:r>
              <a:rPr lang="nb-NO" dirty="0" smtClean="0"/>
              <a:t> be </a:t>
            </a:r>
            <a:r>
              <a:rPr lang="nb-NO" dirty="0" err="1" smtClean="0"/>
              <a:t>characterized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rate </a:t>
            </a:r>
            <a:r>
              <a:rPr lang="nb-NO" dirty="0" err="1" smtClean="0"/>
              <a:t>function</a:t>
            </a: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1547664" y="1484784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Alive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4499992" y="1484784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Dead</a:t>
            </a:r>
            <a:endParaRPr lang="nb-NO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59832" y="1916832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347864" y="1484784"/>
          <a:ext cx="584448" cy="389632"/>
        </p:xfrm>
        <a:graphic>
          <a:graphicData uri="http://schemas.openxmlformats.org/presentationml/2006/ole">
            <p:oleObj spid="_x0000_s3075" name="Formel" r:id="rId3" imgW="304560" imgH="2030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901825" y="5946775"/>
          <a:ext cx="4200525" cy="612775"/>
        </p:xfrm>
        <a:graphic>
          <a:graphicData uri="http://schemas.openxmlformats.org/presentationml/2006/ole">
            <p:oleObj spid="_x0000_s3076" name="Formel" r:id="rId4" imgW="2705040" imgH="3934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36296" y="609329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Introduction</a:t>
            </a:r>
            <a:r>
              <a:rPr lang="nb-NO" dirty="0" smtClean="0"/>
              <a:t> to </a:t>
            </a: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2564904"/>
            <a:ext cx="6984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That</a:t>
            </a:r>
            <a:r>
              <a:rPr lang="nb-NO" dirty="0" smtClean="0"/>
              <a:t> is</a:t>
            </a:r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Thus, </a:t>
            </a:r>
            <a:r>
              <a:rPr lang="nb-NO" dirty="0"/>
              <a:t> </a:t>
            </a:r>
            <a:r>
              <a:rPr lang="nb-NO" dirty="0" smtClean="0"/>
              <a:t>      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transition</a:t>
            </a:r>
            <a:r>
              <a:rPr lang="nb-NO" dirty="0" smtClean="0"/>
              <a:t> </a:t>
            </a:r>
            <a:r>
              <a:rPr lang="nb-NO" dirty="0" err="1" smtClean="0"/>
              <a:t>intensity</a:t>
            </a:r>
            <a:r>
              <a:rPr lang="nb-NO" dirty="0" smtClean="0"/>
              <a:t> from </a:t>
            </a:r>
            <a:r>
              <a:rPr lang="nb-NO" dirty="0" err="1" smtClean="0"/>
              <a:t>state</a:t>
            </a:r>
            <a:r>
              <a:rPr lang="nb-NO" dirty="0" smtClean="0"/>
              <a:t> 0 to </a:t>
            </a:r>
            <a:r>
              <a:rPr lang="nb-NO" dirty="0" err="1" smtClean="0"/>
              <a:t>state</a:t>
            </a:r>
            <a:r>
              <a:rPr lang="nb-NO" dirty="0" smtClean="0"/>
              <a:t> 1, i.e.,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instantenous</a:t>
            </a:r>
            <a:r>
              <a:rPr lang="nb-NO" dirty="0" smtClean="0"/>
              <a:t> </a:t>
            </a:r>
            <a:r>
              <a:rPr lang="nb-NO" dirty="0" err="1" smtClean="0"/>
              <a:t>probability</a:t>
            </a:r>
            <a:r>
              <a:rPr lang="nb-NO" dirty="0" smtClean="0"/>
              <a:t> per time </a:t>
            </a:r>
            <a:r>
              <a:rPr lang="nb-NO" dirty="0" err="1" smtClean="0"/>
              <a:t>unit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going</a:t>
            </a:r>
            <a:r>
              <a:rPr lang="nb-NO" dirty="0" smtClean="0"/>
              <a:t> from </a:t>
            </a:r>
            <a:r>
              <a:rPr lang="nb-NO" dirty="0" err="1" smtClean="0"/>
              <a:t>state</a:t>
            </a:r>
            <a:r>
              <a:rPr lang="nb-NO" dirty="0" smtClean="0"/>
              <a:t> 0 to </a:t>
            </a:r>
            <a:r>
              <a:rPr lang="nb-NO" dirty="0" err="1" smtClean="0"/>
              <a:t>state</a:t>
            </a:r>
            <a:r>
              <a:rPr lang="nb-NO" dirty="0" smtClean="0"/>
              <a:t> 1.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         is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referred</a:t>
            </a:r>
            <a:r>
              <a:rPr lang="nb-NO" dirty="0" smtClean="0"/>
              <a:t> to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rate.</a:t>
            </a: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In general,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deals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inference</a:t>
            </a:r>
            <a:r>
              <a:rPr lang="nb-NO" dirty="0" smtClean="0"/>
              <a:t> for </a:t>
            </a:r>
            <a:r>
              <a:rPr lang="nb-NO" dirty="0" err="1" smtClean="0"/>
              <a:t>transition</a:t>
            </a:r>
            <a:r>
              <a:rPr lang="nb-NO" dirty="0" smtClean="0"/>
              <a:t> </a:t>
            </a:r>
            <a:r>
              <a:rPr lang="nb-NO" dirty="0" err="1" smtClean="0"/>
              <a:t>intensities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transition</a:t>
            </a:r>
            <a:r>
              <a:rPr lang="nb-NO" dirty="0" smtClean="0"/>
              <a:t> </a:t>
            </a:r>
            <a:r>
              <a:rPr lang="nb-NO" dirty="0" err="1" smtClean="0"/>
              <a:t>probabilities</a:t>
            </a:r>
            <a:r>
              <a:rPr lang="nb-NO" dirty="0" smtClean="0"/>
              <a:t> in </a:t>
            </a:r>
            <a:r>
              <a:rPr lang="nb-NO" dirty="0" err="1" smtClean="0"/>
              <a:t>multi-state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This </a:t>
            </a:r>
            <a:r>
              <a:rPr lang="nb-NO" dirty="0" err="1" smtClean="0"/>
              <a:t>includes</a:t>
            </a:r>
            <a:r>
              <a:rPr lang="nb-NO" dirty="0" smtClean="0"/>
              <a:t> </a:t>
            </a:r>
            <a:r>
              <a:rPr lang="nb-NO" dirty="0" err="1" smtClean="0"/>
              <a:t>estimation</a:t>
            </a:r>
            <a:r>
              <a:rPr lang="nb-NO" dirty="0" smtClean="0"/>
              <a:t> and </a:t>
            </a:r>
            <a:r>
              <a:rPr lang="nb-NO" dirty="0" err="1" smtClean="0"/>
              <a:t>hypothesis</a:t>
            </a:r>
            <a:r>
              <a:rPr lang="nb-NO" dirty="0" smtClean="0"/>
              <a:t> tests for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quantities</a:t>
            </a:r>
            <a:r>
              <a:rPr lang="nb-NO" dirty="0" smtClean="0"/>
              <a:t> and </a:t>
            </a:r>
            <a:r>
              <a:rPr lang="nb-NO" dirty="0" err="1" smtClean="0"/>
              <a:t>analysis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quantities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related</a:t>
            </a:r>
            <a:r>
              <a:rPr lang="nb-NO" dirty="0" smtClean="0"/>
              <a:t> to </a:t>
            </a:r>
            <a:r>
              <a:rPr lang="nb-NO" dirty="0" err="1" smtClean="0"/>
              <a:t>explanatory</a:t>
            </a:r>
            <a:r>
              <a:rPr lang="nb-NO" dirty="0" smtClean="0"/>
              <a:t> variables </a:t>
            </a:r>
            <a:r>
              <a:rPr lang="nb-NO" dirty="0" err="1" smtClean="0"/>
              <a:t>observed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individuals</a:t>
            </a:r>
            <a:r>
              <a:rPr lang="nb-NO" dirty="0" smtClean="0"/>
              <a:t> under </a:t>
            </a:r>
            <a:r>
              <a:rPr lang="nb-NO" dirty="0" err="1" smtClean="0"/>
              <a:t>study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1547664" y="1484784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Alive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>
          <a:xfrm>
            <a:off x="4499992" y="1484784"/>
            <a:ext cx="127444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Dead</a:t>
            </a:r>
            <a:endParaRPr lang="nb-NO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59832" y="1916832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347864" y="1484784"/>
          <a:ext cx="584448" cy="389632"/>
        </p:xfrm>
        <a:graphic>
          <a:graphicData uri="http://schemas.openxmlformats.org/presentationml/2006/ole">
            <p:oleObj spid="_x0000_s5122" name="Formel" r:id="rId3" imgW="304560" imgH="2030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444750" y="2636838"/>
          <a:ext cx="2170113" cy="750887"/>
        </p:xfrm>
        <a:graphic>
          <a:graphicData uri="http://schemas.openxmlformats.org/presentationml/2006/ole">
            <p:oleObj spid="_x0000_s5123" name="Formel" r:id="rId4" imgW="1396800" imgH="48240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331640" y="3429000"/>
          <a:ext cx="433387" cy="315913"/>
        </p:xfrm>
        <a:graphic>
          <a:graphicData uri="http://schemas.openxmlformats.org/presentationml/2006/ole">
            <p:oleObj spid="_x0000_s5124" name="Formel" r:id="rId5" imgW="279360" imgH="20304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796136" y="285293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(2)</a:t>
            </a:r>
            <a:endParaRPr lang="nb-NO" dirty="0"/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849618" y="3972013"/>
          <a:ext cx="433387" cy="315913"/>
        </p:xfrm>
        <a:graphic>
          <a:graphicData uri="http://schemas.openxmlformats.org/presentationml/2006/ole">
            <p:oleObj spid="_x0000_s5125" name="Formel" r:id="rId6" imgW="2793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27584" y="4725144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dirty="0" err="1" smtClean="0"/>
              <a:t>Formula</a:t>
            </a:r>
            <a:r>
              <a:rPr lang="nb-NO" dirty="0" smtClean="0"/>
              <a:t> for </a:t>
            </a:r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r>
              <a:rPr lang="nb-NO" dirty="0" smtClean="0"/>
              <a:t> (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integration</a:t>
            </a:r>
            <a:r>
              <a:rPr lang="nb-NO" dirty="0" smtClean="0"/>
              <a:t> by parts):</a:t>
            </a:r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err="1" smtClean="0"/>
              <a:t>Geometric</a:t>
            </a:r>
            <a:r>
              <a:rPr lang="nb-NO" dirty="0" smtClean="0"/>
              <a:t> </a:t>
            </a:r>
            <a:r>
              <a:rPr lang="nb-NO" dirty="0" err="1" smtClean="0"/>
              <a:t>interpretation</a:t>
            </a:r>
            <a:r>
              <a:rPr lang="nb-NO" dirty="0" smtClean="0"/>
              <a:t>:  </a:t>
            </a:r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r>
              <a:rPr lang="nb-NO" dirty="0" smtClean="0"/>
              <a:t> is area under </a:t>
            </a:r>
            <a:r>
              <a:rPr lang="nb-NO" dirty="0" err="1" smtClean="0"/>
              <a:t>curve</a:t>
            </a:r>
            <a:r>
              <a:rPr lang="nb-NO" dirty="0" smtClean="0"/>
              <a:t> </a:t>
            </a:r>
            <a:r>
              <a:rPr lang="nb-NO" dirty="0" err="1" smtClean="0"/>
              <a:t>above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74002" cy="648171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curve</a:t>
            </a:r>
            <a:r>
              <a:rPr lang="nb-NO" dirty="0" smtClean="0"/>
              <a:t> (</a:t>
            </a:r>
            <a:r>
              <a:rPr lang="nb-NO" dirty="0" err="1" smtClean="0"/>
              <a:t>churn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1907704" y="764704"/>
            <a:ext cx="4392488" cy="3024336"/>
            <a:chOff x="1619672" y="1196752"/>
            <a:chExt cx="4464496" cy="3348372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9672" y="1196752"/>
              <a:ext cx="4464496" cy="3348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3275856" y="4149080"/>
              <a:ext cx="1706488" cy="1943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 smtClean="0"/>
                <a:t>Number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of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days</a:t>
              </a:r>
              <a:endParaRPr lang="nb-NO" sz="12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555776" y="4005064"/>
            <a:ext cx="914400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Insurance</a:t>
            </a:r>
          </a:p>
          <a:p>
            <a:pPr algn="ctr"/>
            <a:r>
              <a:rPr lang="nb-NO" sz="1200" dirty="0" err="1" smtClean="0"/>
              <a:t>customer</a:t>
            </a:r>
            <a:endParaRPr lang="nb-NO" sz="1200" dirty="0"/>
          </a:p>
        </p:txBody>
      </p:sp>
      <p:sp>
        <p:nvSpPr>
          <p:cNvPr id="13" name="Rectangle 12"/>
          <p:cNvSpPr/>
          <p:nvPr/>
        </p:nvSpPr>
        <p:spPr>
          <a:xfrm>
            <a:off x="4499992" y="4005064"/>
            <a:ext cx="936104" cy="6263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Exit to </a:t>
            </a:r>
            <a:r>
              <a:rPr lang="nb-NO" sz="1200" dirty="0" err="1" smtClean="0"/>
              <a:t>competitor</a:t>
            </a:r>
            <a:endParaRPr lang="nb-NO" sz="12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35896" y="4365104"/>
            <a:ext cx="5977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707904" y="4005064"/>
          <a:ext cx="476436" cy="317624"/>
        </p:xfrm>
        <a:graphic>
          <a:graphicData uri="http://schemas.openxmlformats.org/presentationml/2006/ole">
            <p:oleObj spid="_x0000_s6146" name="Formel" r:id="rId4" imgW="304560" imgH="20304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475656" y="5198392"/>
          <a:ext cx="5581650" cy="750888"/>
        </p:xfrm>
        <a:graphic>
          <a:graphicData uri="http://schemas.openxmlformats.org/presentationml/2006/ole">
            <p:oleObj spid="_x0000_s6147" name="Formel" r:id="rId5" imgW="3593880" imgH="482400" progId="Equation.3">
              <p:embed/>
            </p:oleObj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rot="10800000" flipV="1">
            <a:off x="5364088" y="1412776"/>
            <a:ext cx="165618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5508104" y="1988840"/>
            <a:ext cx="165618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308304" y="1268760"/>
            <a:ext cx="1303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S(t) for men</a:t>
            </a:r>
            <a:endParaRPr lang="nb-NO" dirty="0"/>
          </a:p>
        </p:txBody>
      </p:sp>
      <p:sp>
        <p:nvSpPr>
          <p:cNvPr id="22" name="TextBox 21"/>
          <p:cNvSpPr txBox="1"/>
          <p:nvPr/>
        </p:nvSpPr>
        <p:spPr>
          <a:xfrm>
            <a:off x="7380312" y="2060848"/>
            <a:ext cx="158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S(t) for </a:t>
            </a:r>
            <a:r>
              <a:rPr lang="nb-NO" dirty="0" err="1" smtClean="0"/>
              <a:t>women</a:t>
            </a:r>
            <a:endParaRPr lang="nb-NO" dirty="0"/>
          </a:p>
        </p:txBody>
      </p:sp>
      <p:sp>
        <p:nvSpPr>
          <p:cNvPr id="26" name="TextBox 25"/>
          <p:cNvSpPr txBox="1"/>
          <p:nvPr/>
        </p:nvSpPr>
        <p:spPr>
          <a:xfrm>
            <a:off x="7524328" y="537321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(3)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Look</a:t>
            </a:r>
            <a:r>
              <a:rPr lang="nb-NO" dirty="0" smtClean="0"/>
              <a:t> for </a:t>
            </a:r>
            <a:r>
              <a:rPr lang="nb-NO" dirty="0" err="1" smtClean="0"/>
              <a:t>significant</a:t>
            </a:r>
            <a:r>
              <a:rPr lang="nb-NO" dirty="0" smtClean="0"/>
              <a:t> </a:t>
            </a:r>
            <a:r>
              <a:rPr lang="nb-NO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1259632" y="1628800"/>
            <a:ext cx="5962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The </a:t>
            </a:r>
            <a:r>
              <a:rPr lang="nb-NO" sz="1200" dirty="0" err="1" smtClean="0"/>
              <a:t>churn</a:t>
            </a:r>
            <a:r>
              <a:rPr lang="nb-NO" sz="1200" dirty="0" smtClean="0"/>
              <a:t> </a:t>
            </a:r>
            <a:r>
              <a:rPr lang="nb-NO" sz="1200" dirty="0" err="1" smtClean="0"/>
              <a:t>varies</a:t>
            </a:r>
            <a:r>
              <a:rPr lang="nb-NO" sz="1200" dirty="0" smtClean="0"/>
              <a:t> for </a:t>
            </a:r>
            <a:r>
              <a:rPr lang="nb-NO" sz="1200" dirty="0" err="1" smtClean="0"/>
              <a:t>every</a:t>
            </a:r>
            <a:r>
              <a:rPr lang="nb-NO" sz="1200" dirty="0" smtClean="0"/>
              <a:t> segment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1200" dirty="0" smtClean="0"/>
              <a:t>The </a:t>
            </a:r>
            <a:r>
              <a:rPr lang="nb-NO" sz="1200" dirty="0" err="1" smtClean="0"/>
              <a:t>difference</a:t>
            </a:r>
            <a:r>
              <a:rPr lang="nb-NO" sz="1200" dirty="0" smtClean="0"/>
              <a:t> in </a:t>
            </a:r>
            <a:r>
              <a:rPr lang="nb-NO" sz="1200" dirty="0" err="1" smtClean="0"/>
              <a:t>churn</a:t>
            </a:r>
            <a:r>
              <a:rPr lang="nb-NO" sz="1200" dirty="0" smtClean="0"/>
              <a:t> </a:t>
            </a:r>
            <a:r>
              <a:rPr lang="nb-NO" sz="1200" dirty="0" err="1" smtClean="0"/>
              <a:t>between</a:t>
            </a:r>
            <a:r>
              <a:rPr lang="nb-NO" sz="1200" dirty="0" smtClean="0"/>
              <a:t> men and </a:t>
            </a:r>
            <a:r>
              <a:rPr lang="nb-NO" sz="1200" dirty="0" err="1" smtClean="0"/>
              <a:t>women</a:t>
            </a:r>
            <a:r>
              <a:rPr lang="nb-NO" sz="1200" dirty="0" smtClean="0"/>
              <a:t> </a:t>
            </a:r>
            <a:r>
              <a:rPr lang="nb-NO" sz="1200" dirty="0" err="1" smtClean="0"/>
              <a:t>varies</a:t>
            </a:r>
            <a:r>
              <a:rPr lang="nb-NO" sz="1200" dirty="0" smtClean="0"/>
              <a:t> for </a:t>
            </a:r>
            <a:r>
              <a:rPr lang="nb-NO" sz="1200" dirty="0" err="1" smtClean="0"/>
              <a:t>every</a:t>
            </a:r>
            <a:r>
              <a:rPr lang="nb-NO" sz="1200" dirty="0" smtClean="0"/>
              <a:t> segment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200" dirty="0" smtClean="0"/>
              <a:t> We say that there is an interaction effect between sex and segment related to churn</a:t>
            </a:r>
            <a:endParaRPr lang="nb-NO" sz="1200" dirty="0" smtClean="0"/>
          </a:p>
        </p:txBody>
      </p:sp>
      <p:sp>
        <p:nvSpPr>
          <p:cNvPr id="10" name="TekstSylinder 9"/>
          <p:cNvSpPr txBox="1"/>
          <p:nvPr/>
        </p:nvSpPr>
        <p:spPr>
          <a:xfrm>
            <a:off x="2123728" y="3212976"/>
            <a:ext cx="2895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nb-NO" sz="1200" dirty="0" err="1" smtClean="0"/>
              <a:t>Churn</a:t>
            </a:r>
            <a:r>
              <a:rPr lang="nb-NO" sz="1200" dirty="0" smtClean="0"/>
              <a:t> per </a:t>
            </a:r>
            <a:r>
              <a:rPr lang="nb-NO" sz="1200" dirty="0" err="1" smtClean="0"/>
              <a:t>profession</a:t>
            </a:r>
            <a:r>
              <a:rPr lang="nb-NO" sz="1200" dirty="0" smtClean="0"/>
              <a:t> </a:t>
            </a:r>
            <a:r>
              <a:rPr lang="nb-NO" sz="1200" dirty="0" err="1" smtClean="0"/>
              <a:t>group</a:t>
            </a:r>
            <a:r>
              <a:rPr lang="nb-NO" sz="1200" dirty="0" smtClean="0"/>
              <a:t> and per sex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429000"/>
            <a:ext cx="5232772" cy="314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2849" tIns="45720" rIns="4284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b-NO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25566"/>
            <a:ext cx="4508227" cy="583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Put</a:t>
            </a:r>
            <a:r>
              <a:rPr lang="nb-NO" dirty="0" smtClean="0"/>
              <a:t> all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together</a:t>
            </a:r>
            <a:r>
              <a:rPr lang="nb-NO" dirty="0" smtClean="0"/>
              <a:t> in a full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5220072" y="2132856"/>
            <a:ext cx="3733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nb-NO" sz="2400" dirty="0" smtClean="0"/>
              <a:t>Variables in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model</a:t>
            </a:r>
            <a:r>
              <a:rPr lang="nb-NO" sz="2400" dirty="0" smtClean="0"/>
              <a:t>:</a:t>
            </a:r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2400" dirty="0" err="1" smtClean="0"/>
              <a:t>Number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product</a:t>
            </a:r>
            <a:r>
              <a:rPr lang="nb-NO" sz="2400" dirty="0" smtClean="0"/>
              <a:t> </a:t>
            </a:r>
            <a:r>
              <a:rPr lang="nb-NO" sz="2400" dirty="0" err="1" smtClean="0"/>
              <a:t>groups</a:t>
            </a:r>
            <a:endParaRPr lang="nb-NO" sz="2400" dirty="0" smtClean="0"/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2400" dirty="0" smtClean="0"/>
              <a:t>Age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policy holder</a:t>
            </a:r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2400" dirty="0" smtClean="0"/>
              <a:t>Sex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policy holder</a:t>
            </a:r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2400" dirty="0" smtClean="0"/>
              <a:t>Region</a:t>
            </a:r>
          </a:p>
          <a:p>
            <a:pPr marL="0" indent="0">
              <a:buClr>
                <a:schemeClr val="accent2"/>
              </a:buClr>
              <a:buFont typeface="Arial" pitchFamily="34" charset="0"/>
              <a:buChar char="•"/>
            </a:pPr>
            <a:r>
              <a:rPr lang="nb-NO" sz="2400" dirty="0" smtClean="0"/>
              <a:t>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Process</a:t>
            </a:r>
            <a:r>
              <a:rPr lang="nb-NO" dirty="0" smtClean="0"/>
              <a:t> for </a:t>
            </a:r>
            <a:r>
              <a:rPr lang="nb-NO" dirty="0" err="1" smtClean="0"/>
              <a:t>event</a:t>
            </a:r>
            <a:r>
              <a:rPr lang="nb-NO" dirty="0" smtClean="0"/>
              <a:t>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1403648" y="1700808"/>
            <a:ext cx="1656184" cy="1656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Dataanalysis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each</a:t>
            </a:r>
            <a:r>
              <a:rPr lang="nb-NO" sz="1200" dirty="0" smtClean="0"/>
              <a:t> </a:t>
            </a:r>
            <a:r>
              <a:rPr lang="nb-NO" sz="1200" dirty="0" err="1" smtClean="0"/>
              <a:t>factor</a:t>
            </a:r>
            <a:r>
              <a:rPr lang="nb-NO" sz="1200" dirty="0" smtClean="0"/>
              <a:t> </a:t>
            </a:r>
            <a:r>
              <a:rPr lang="nb-NO" sz="1200" dirty="0" err="1" smtClean="0"/>
              <a:t>that</a:t>
            </a:r>
            <a:r>
              <a:rPr lang="nb-NO" sz="1200" dirty="0" smtClean="0"/>
              <a:t> </a:t>
            </a:r>
            <a:r>
              <a:rPr lang="nb-NO" sz="1200" dirty="0" err="1" smtClean="0"/>
              <a:t>may</a:t>
            </a:r>
            <a:r>
              <a:rPr lang="nb-NO" sz="1200" dirty="0" smtClean="0"/>
              <a:t> </a:t>
            </a:r>
            <a:r>
              <a:rPr lang="nb-NO" sz="1200" dirty="0" err="1" smtClean="0"/>
              <a:t>affect</a:t>
            </a:r>
            <a:r>
              <a:rPr lang="nb-NO" sz="1200" dirty="0" smtClean="0"/>
              <a:t> </a:t>
            </a:r>
            <a:r>
              <a:rPr lang="nb-NO" sz="1200" dirty="0" err="1" smtClean="0"/>
              <a:t>churn</a:t>
            </a:r>
            <a:endParaRPr lang="nb-NO" sz="900" dirty="0" smtClean="0"/>
          </a:p>
        </p:txBody>
      </p:sp>
      <p:sp>
        <p:nvSpPr>
          <p:cNvPr id="9" name="Rektangel 8"/>
          <p:cNvSpPr/>
          <p:nvPr/>
        </p:nvSpPr>
        <p:spPr>
          <a:xfrm>
            <a:off x="3923928" y="1700808"/>
            <a:ext cx="1800200" cy="1656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nb-NO" sz="1200" dirty="0" err="1" smtClean="0"/>
              <a:t>Analysis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possible</a:t>
            </a:r>
            <a:r>
              <a:rPr lang="nb-NO" sz="1200" dirty="0" smtClean="0"/>
              <a:t> </a:t>
            </a:r>
            <a:r>
              <a:rPr lang="nb-NO" sz="1200" dirty="0" err="1" smtClean="0"/>
              <a:t>interaction</a:t>
            </a:r>
            <a:r>
              <a:rPr lang="nb-NO" sz="1200" dirty="0" smtClean="0"/>
              <a:t> </a:t>
            </a:r>
            <a:r>
              <a:rPr lang="nb-NO" sz="1200" dirty="0" err="1" smtClean="0"/>
              <a:t>effects</a:t>
            </a:r>
            <a:r>
              <a:rPr lang="nb-NO" sz="1200" dirty="0" smtClean="0"/>
              <a:t> </a:t>
            </a:r>
            <a:r>
              <a:rPr lang="nb-NO" sz="1200" dirty="0" err="1" smtClean="0"/>
              <a:t>between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factors</a:t>
            </a:r>
            <a:endParaRPr lang="nb-NO" sz="900" dirty="0" smtClean="0"/>
          </a:p>
        </p:txBody>
      </p:sp>
      <p:sp>
        <p:nvSpPr>
          <p:cNvPr id="10" name="Rektangel 9"/>
          <p:cNvSpPr/>
          <p:nvPr/>
        </p:nvSpPr>
        <p:spPr>
          <a:xfrm>
            <a:off x="6516216" y="1700808"/>
            <a:ext cx="2016224" cy="1656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2"/>
              </a:buClr>
            </a:pPr>
            <a:r>
              <a:rPr lang="nb-NO" sz="1200" dirty="0" err="1" smtClean="0"/>
              <a:t>Development</a:t>
            </a:r>
            <a:r>
              <a:rPr lang="nb-NO" sz="1200" dirty="0" smtClean="0"/>
              <a:t> </a:t>
            </a:r>
            <a:r>
              <a:rPr lang="nb-NO" sz="1200" dirty="0" err="1" smtClean="0"/>
              <a:t>of</a:t>
            </a:r>
            <a:r>
              <a:rPr lang="nb-NO" sz="1200" dirty="0" smtClean="0"/>
              <a:t> full </a:t>
            </a:r>
            <a:r>
              <a:rPr lang="nb-NO" sz="1200" dirty="0" err="1" smtClean="0"/>
              <a:t>event</a:t>
            </a:r>
            <a:r>
              <a:rPr lang="nb-NO" sz="1200" dirty="0" smtClean="0"/>
              <a:t> </a:t>
            </a:r>
            <a:r>
              <a:rPr lang="nb-NO" sz="1200" dirty="0" err="1" smtClean="0"/>
              <a:t>history</a:t>
            </a:r>
            <a:r>
              <a:rPr lang="nb-NO" sz="1200" dirty="0" smtClean="0"/>
              <a:t> </a:t>
            </a:r>
            <a:r>
              <a:rPr lang="nb-NO" sz="1200" dirty="0" err="1" smtClean="0"/>
              <a:t>model</a:t>
            </a:r>
            <a:r>
              <a:rPr lang="nb-NO" sz="1200" dirty="0" smtClean="0"/>
              <a:t> </a:t>
            </a:r>
            <a:endParaRPr lang="nb-NO" sz="900" dirty="0" smtClean="0"/>
          </a:p>
        </p:txBody>
      </p:sp>
      <p:sp>
        <p:nvSpPr>
          <p:cNvPr id="12" name="Pil høyre 11"/>
          <p:cNvSpPr/>
          <p:nvPr/>
        </p:nvSpPr>
        <p:spPr>
          <a:xfrm>
            <a:off x="5796136" y="2276872"/>
            <a:ext cx="762384" cy="4126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sp>
        <p:nvSpPr>
          <p:cNvPr id="13" name="Pil høyre 12"/>
          <p:cNvSpPr/>
          <p:nvPr/>
        </p:nvSpPr>
        <p:spPr>
          <a:xfrm>
            <a:off x="3131840" y="2276872"/>
            <a:ext cx="762384" cy="4126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endParaRPr lang="nb-NO" sz="2400" dirty="0" smtClean="0"/>
          </a:p>
        </p:txBody>
      </p:sp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861048"/>
            <a:ext cx="1915939" cy="128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938962"/>
            <a:ext cx="2070256" cy="124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Group 14"/>
          <p:cNvGrpSpPr/>
          <p:nvPr/>
        </p:nvGrpSpPr>
        <p:grpSpPr>
          <a:xfrm>
            <a:off x="1403648" y="3977124"/>
            <a:ext cx="1656184" cy="1080120"/>
            <a:chOff x="1619672" y="1196752"/>
            <a:chExt cx="4464496" cy="3348372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19672" y="1196752"/>
              <a:ext cx="4464496" cy="3348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3275856" y="4149080"/>
              <a:ext cx="1706488" cy="1943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 smtClean="0"/>
                <a:t>Number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of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days</a:t>
              </a:r>
              <a:endParaRPr lang="nb-NO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r>
              <a:rPr lang="nb-NO" dirty="0" smtClean="0"/>
              <a:t>: </a:t>
            </a:r>
            <a:r>
              <a:rPr lang="nb-NO" dirty="0" err="1" smtClean="0"/>
              <a:t>actuarial</a:t>
            </a:r>
            <a:r>
              <a:rPr lang="nb-NO" dirty="0" smtClean="0"/>
              <a:t> </a:t>
            </a:r>
            <a:r>
              <a:rPr lang="nb-NO" dirty="0" err="1" smtClean="0"/>
              <a:t>notation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27584" y="1268760"/>
            <a:ext cx="7874001" cy="4608512"/>
          </a:xfrm>
        </p:spPr>
        <p:txBody>
          <a:bodyPr>
            <a:normAutofit/>
          </a:bodyPr>
          <a:lstStyle/>
          <a:p>
            <a:r>
              <a:rPr lang="nb-NO" sz="1800" dirty="0" err="1" smtClean="0"/>
              <a:t>Actuarial</a:t>
            </a:r>
            <a:r>
              <a:rPr lang="nb-NO" sz="1800" dirty="0" smtClean="0"/>
              <a:t> </a:t>
            </a:r>
            <a:r>
              <a:rPr lang="nb-NO" sz="1800" dirty="0" err="1" smtClean="0"/>
              <a:t>evaluation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a time </a:t>
            </a:r>
            <a:r>
              <a:rPr lang="nb-NO" sz="1800" dirty="0" err="1" smtClean="0"/>
              <a:t>increment</a:t>
            </a:r>
            <a:r>
              <a:rPr lang="nb-NO" sz="1800" dirty="0" smtClean="0"/>
              <a:t> T </a:t>
            </a:r>
            <a:r>
              <a:rPr lang="nb-NO" sz="1800" dirty="0" err="1" smtClean="0"/>
              <a:t>counts</a:t>
            </a:r>
            <a:r>
              <a:rPr lang="nb-NO" sz="1800" dirty="0" smtClean="0"/>
              <a:t> </a:t>
            </a:r>
            <a:r>
              <a:rPr lang="nb-NO" sz="1800" dirty="0" err="1" smtClean="0"/>
              <a:t>life</a:t>
            </a:r>
            <a:r>
              <a:rPr lang="nb-NO" sz="1800" dirty="0" smtClean="0"/>
              <a:t> </a:t>
            </a:r>
            <a:r>
              <a:rPr lang="nb-NO" sz="1800" dirty="0" err="1" smtClean="0"/>
              <a:t>length</a:t>
            </a:r>
            <a:r>
              <a:rPr lang="nb-NO" sz="1800" dirty="0" smtClean="0"/>
              <a:t> as Y=LT </a:t>
            </a:r>
            <a:r>
              <a:rPr lang="nb-NO" sz="1800" dirty="0" err="1" smtClean="0"/>
              <a:t>where</a:t>
            </a:r>
            <a:r>
              <a:rPr lang="nb-NO" sz="1800" dirty="0" smtClean="0"/>
              <a:t> T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a </a:t>
            </a:r>
            <a:r>
              <a:rPr lang="nb-NO" sz="1800" dirty="0" err="1" smtClean="0"/>
              <a:t>year</a:t>
            </a:r>
            <a:r>
              <a:rPr lang="nb-NO" sz="1800" dirty="0" smtClean="0"/>
              <a:t>, </a:t>
            </a:r>
            <a:r>
              <a:rPr lang="nb-NO" sz="1800" dirty="0" err="1" smtClean="0"/>
              <a:t>quarter</a:t>
            </a:r>
            <a:r>
              <a:rPr lang="nb-NO" sz="1800" dirty="0" smtClean="0"/>
              <a:t> or </a:t>
            </a:r>
            <a:r>
              <a:rPr lang="nb-NO" sz="1800" dirty="0" err="1" smtClean="0"/>
              <a:t>month</a:t>
            </a:r>
            <a:r>
              <a:rPr lang="nb-NO" sz="1800" dirty="0" smtClean="0"/>
              <a:t> and L an </a:t>
            </a:r>
            <a:r>
              <a:rPr lang="nb-NO" sz="1800" dirty="0" err="1" smtClean="0"/>
              <a:t>integer</a:t>
            </a:r>
            <a:r>
              <a:rPr lang="nb-NO" sz="1800" dirty="0" smtClean="0"/>
              <a:t>. The </a:t>
            </a:r>
            <a:r>
              <a:rPr lang="nb-NO" sz="1800" dirty="0" err="1" smtClean="0"/>
              <a:t>probability</a:t>
            </a:r>
            <a:r>
              <a:rPr lang="nb-NO" sz="1800" dirty="0" smtClean="0"/>
              <a:t> </a:t>
            </a:r>
            <a:r>
              <a:rPr lang="nb-NO" sz="1800" dirty="0" err="1" smtClean="0"/>
              <a:t>distribution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L is </a:t>
            </a:r>
            <a:r>
              <a:rPr lang="nb-NO" sz="1800" dirty="0" err="1" smtClean="0"/>
              <a:t>known</a:t>
            </a:r>
            <a:r>
              <a:rPr lang="nb-NO" sz="1800" dirty="0" smtClean="0"/>
              <a:t> as a </a:t>
            </a:r>
            <a:r>
              <a:rPr lang="nb-NO" sz="1800" dirty="0" err="1" smtClean="0"/>
              <a:t>life</a:t>
            </a:r>
            <a:r>
              <a:rPr lang="nb-NO" sz="1800" dirty="0" smtClean="0"/>
              <a:t> </a:t>
            </a:r>
            <a:r>
              <a:rPr lang="nb-NO" sz="1800" dirty="0" err="1" smtClean="0"/>
              <a:t>table</a:t>
            </a:r>
            <a:r>
              <a:rPr lang="nb-NO" sz="1800" dirty="0" smtClean="0"/>
              <a:t> and is </a:t>
            </a:r>
            <a:r>
              <a:rPr lang="nb-NO" sz="1800" dirty="0" err="1" smtClean="0"/>
              <a:t>usually</a:t>
            </a:r>
            <a:r>
              <a:rPr lang="nb-NO" sz="1800" dirty="0" smtClean="0"/>
              <a:t> </a:t>
            </a:r>
            <a:r>
              <a:rPr lang="nb-NO" sz="1800" dirty="0" err="1" smtClean="0"/>
              <a:t>specified</a:t>
            </a:r>
            <a:r>
              <a:rPr lang="nb-NO" sz="1800" dirty="0" smtClean="0"/>
              <a:t> </a:t>
            </a:r>
            <a:r>
              <a:rPr lang="nb-NO" sz="1800" dirty="0" err="1" smtClean="0"/>
              <a:t>through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conditional</a:t>
            </a:r>
            <a:r>
              <a:rPr lang="nb-NO" sz="1800" dirty="0" smtClean="0"/>
              <a:t> </a:t>
            </a:r>
            <a:r>
              <a:rPr lang="nb-NO" sz="1800" dirty="0" err="1" smtClean="0"/>
              <a:t>probabilities</a:t>
            </a:r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r>
              <a:rPr lang="nb-NO" sz="1800" dirty="0" smtClean="0"/>
              <a:t>On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left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survival</a:t>
            </a:r>
            <a:r>
              <a:rPr lang="nb-NO" sz="1800" dirty="0" smtClean="0"/>
              <a:t> </a:t>
            </a:r>
            <a:r>
              <a:rPr lang="nb-NO" sz="1800" dirty="0" err="1" smtClean="0"/>
              <a:t>probability</a:t>
            </a:r>
            <a:r>
              <a:rPr lang="nb-NO" sz="1800" dirty="0" smtClean="0"/>
              <a:t> is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likelihood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living k </a:t>
            </a:r>
            <a:r>
              <a:rPr lang="nb-NO" sz="1800" dirty="0" err="1" smtClean="0"/>
              <a:t>periods</a:t>
            </a:r>
            <a:r>
              <a:rPr lang="nb-NO" sz="1800" dirty="0" smtClean="0"/>
              <a:t> longer </a:t>
            </a:r>
            <a:r>
              <a:rPr lang="nb-NO" sz="1800" dirty="0" err="1" smtClean="0"/>
              <a:t>whereas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right is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probability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dies during </a:t>
            </a:r>
            <a:r>
              <a:rPr lang="nb-NO" sz="1800" dirty="0" err="1" smtClean="0"/>
              <a:t>the</a:t>
            </a:r>
            <a:r>
              <a:rPr lang="nb-NO" sz="1800" dirty="0" smtClean="0"/>
              <a:t> last </a:t>
            </a:r>
            <a:r>
              <a:rPr lang="nb-NO" sz="1800" dirty="0" err="1" smtClean="0"/>
              <a:t>period</a:t>
            </a:r>
            <a:r>
              <a:rPr lang="nb-NO" sz="1800" dirty="0" smtClean="0"/>
              <a:t>. </a:t>
            </a:r>
            <a:r>
              <a:rPr lang="nb-NO" sz="1800" dirty="0" err="1" smtClean="0"/>
              <a:t>Both</a:t>
            </a:r>
            <a:r>
              <a:rPr lang="nb-NO" sz="1800" dirty="0" smtClean="0"/>
              <a:t> </a:t>
            </a:r>
            <a:r>
              <a:rPr lang="nb-NO" sz="1800" dirty="0" err="1" smtClean="0"/>
              <a:t>quantities</a:t>
            </a:r>
            <a:r>
              <a:rPr lang="nb-NO" sz="1800" dirty="0" smtClean="0"/>
              <a:t> </a:t>
            </a:r>
            <a:r>
              <a:rPr lang="nb-NO" sz="1800" dirty="0" err="1" smtClean="0"/>
              <a:t>depend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current</a:t>
            </a:r>
            <a:r>
              <a:rPr lang="nb-NO" sz="1800" dirty="0" smtClean="0"/>
              <a:t> age l. </a:t>
            </a:r>
          </a:p>
          <a:p>
            <a:r>
              <a:rPr lang="nb-NO" sz="1800" dirty="0" smtClean="0"/>
              <a:t>Note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following</a:t>
            </a:r>
            <a:r>
              <a:rPr lang="nb-NO" sz="1800" dirty="0" smtClean="0"/>
              <a:t> </a:t>
            </a:r>
            <a:r>
              <a:rPr lang="nb-NO" sz="1800" dirty="0" err="1" smtClean="0"/>
              <a:t>recursions</a:t>
            </a:r>
            <a:r>
              <a:rPr lang="nb-NO" sz="1800" dirty="0" smtClean="0"/>
              <a:t>:</a:t>
            </a:r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 smtClean="0"/>
              <a:t>And for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mortalities</a:t>
            </a:r>
            <a:endParaRPr lang="nb-NO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691680" y="2564904"/>
          <a:ext cx="2840037" cy="355600"/>
        </p:xfrm>
        <a:graphic>
          <a:graphicData uri="http://schemas.openxmlformats.org/presentationml/2006/ole">
            <p:oleObj spid="_x0000_s7170" name="Formel" r:id="rId3" imgW="1828800" imgH="22860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788024" y="2564904"/>
          <a:ext cx="3235325" cy="355600"/>
        </p:xfrm>
        <a:graphic>
          <a:graphicData uri="http://schemas.openxmlformats.org/presentationml/2006/ole">
            <p:oleObj spid="_x0000_s7171" name="Formel" r:id="rId4" imgW="2082600" imgH="2286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20072" y="2924944"/>
            <a:ext cx="119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 smtClean="0"/>
              <a:t>mortalities</a:t>
            </a:r>
            <a:endParaRPr lang="nb-NO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07704" y="2924944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/>
              <a:t>s</a:t>
            </a:r>
            <a:r>
              <a:rPr lang="nb-NO" i="1" dirty="0" err="1" smtClean="0"/>
              <a:t>urvival</a:t>
            </a:r>
            <a:r>
              <a:rPr lang="nb-NO" i="1" dirty="0" smtClean="0"/>
              <a:t> </a:t>
            </a:r>
            <a:r>
              <a:rPr lang="nb-NO" i="1" dirty="0" err="1" smtClean="0"/>
              <a:t>probabilities</a:t>
            </a:r>
            <a:endParaRPr lang="nb-NO" i="1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051720" y="4797152"/>
          <a:ext cx="6035675" cy="355600"/>
        </p:xfrm>
        <a:graphic>
          <a:graphicData uri="http://schemas.openxmlformats.org/presentationml/2006/ole">
            <p:oleObj spid="_x0000_s7172" name="Formel" r:id="rId5" imgW="3886200" imgH="228600" progId="Equation.3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1979712" y="5733256"/>
          <a:ext cx="3392488" cy="355600"/>
        </p:xfrm>
        <a:graphic>
          <a:graphicData uri="http://schemas.openxmlformats.org/presentationml/2006/ole">
            <p:oleObj spid="_x0000_s7173" name="Formel" r:id="rId6" imgW="2184120" imgH="2286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244408" y="256490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(4)</a:t>
            </a:r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8388424" y="479715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(5)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8388424" y="57332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(6)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27584" y="1431999"/>
            <a:ext cx="7874001" cy="3312368"/>
          </a:xfrm>
        </p:spPr>
        <p:txBody>
          <a:bodyPr>
            <a:normAutofit/>
          </a:bodyPr>
          <a:lstStyle/>
          <a:p>
            <a:r>
              <a:rPr lang="nb-NO" sz="1800" dirty="0" smtClean="0"/>
              <a:t>(5) and (6) </a:t>
            </a:r>
            <a:r>
              <a:rPr lang="nb-NO" sz="1800" dirty="0" err="1" smtClean="0"/>
              <a:t>can</a:t>
            </a:r>
            <a:r>
              <a:rPr lang="nb-NO" sz="1800" dirty="0" smtClean="0"/>
              <a:t> be </a:t>
            </a:r>
            <a:r>
              <a:rPr lang="nb-NO" sz="1800" dirty="0" err="1" smtClean="0"/>
              <a:t>obtained</a:t>
            </a:r>
            <a:r>
              <a:rPr lang="nb-NO" sz="1800" dirty="0" smtClean="0"/>
              <a:t> by </a:t>
            </a:r>
            <a:r>
              <a:rPr lang="nb-NO" sz="1800" dirty="0" err="1" smtClean="0"/>
              <a:t>noting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if</a:t>
            </a:r>
            <a:r>
              <a:rPr lang="nb-NO" sz="1800" dirty="0" smtClean="0"/>
              <a:t> </a:t>
            </a:r>
            <a:r>
              <a:rPr lang="nb-NO" sz="1800" dirty="0" err="1" smtClean="0"/>
              <a:t>b&gt;a&gt;=l+k</a:t>
            </a:r>
            <a:r>
              <a:rPr lang="nb-NO" sz="1800" dirty="0" smtClean="0"/>
              <a:t> </a:t>
            </a:r>
            <a:r>
              <a:rPr lang="nb-NO" sz="1800" dirty="0" err="1" smtClean="0"/>
              <a:t>then</a:t>
            </a:r>
            <a:r>
              <a:rPr lang="nb-NO" sz="1800" dirty="0" smtClean="0"/>
              <a:t> </a:t>
            </a:r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 smtClean="0"/>
              <a:t>(7) is used to </a:t>
            </a:r>
            <a:r>
              <a:rPr lang="nb-NO" sz="1800" dirty="0" err="1" smtClean="0"/>
              <a:t>get</a:t>
            </a:r>
            <a:r>
              <a:rPr lang="nb-NO" sz="1800" dirty="0" smtClean="0"/>
              <a:t> (5) and (6). First (5) is </a:t>
            </a:r>
            <a:r>
              <a:rPr lang="nb-NO" sz="1800" dirty="0" err="1" smtClean="0"/>
              <a:t>obtained</a:t>
            </a:r>
            <a:r>
              <a:rPr lang="nb-NO" sz="1800" dirty="0" smtClean="0"/>
              <a:t> letting </a:t>
            </a:r>
            <a:endParaRPr lang="nb-NO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r>
              <a:rPr lang="nb-NO" dirty="0" smtClean="0"/>
              <a:t>: </a:t>
            </a:r>
            <a:r>
              <a:rPr lang="nb-NO" dirty="0" err="1" smtClean="0"/>
              <a:t>actuarial</a:t>
            </a:r>
            <a:r>
              <a:rPr lang="nb-NO" dirty="0" smtClean="0"/>
              <a:t> </a:t>
            </a:r>
            <a:r>
              <a:rPr lang="nb-NO" dirty="0" err="1" smtClean="0"/>
              <a:t>notation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15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899592" y="1864047"/>
          <a:ext cx="7318375" cy="1698625"/>
        </p:xfrm>
        <a:graphic>
          <a:graphicData uri="http://schemas.openxmlformats.org/presentationml/2006/ole">
            <p:oleObj spid="_x0000_s8194" name="Formel" r:id="rId3" imgW="4711680" imgH="10918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8532440" y="2512119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(7)</a:t>
            </a:r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8532440" y="4600351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(8)</a:t>
            </a:r>
            <a:endParaRPr lang="nb-NO" dirty="0"/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6444208" y="3769306"/>
          <a:ext cx="2268538" cy="276225"/>
        </p:xfrm>
        <a:graphic>
          <a:graphicData uri="http://schemas.openxmlformats.org/presentationml/2006/ole">
            <p:oleObj spid="_x0000_s8198" name="Formel" r:id="rId4" imgW="1460160" imgH="177480" progId="Equation.3">
              <p:embed/>
            </p:oleObj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1043608" y="4240311"/>
          <a:ext cx="7199313" cy="1204913"/>
        </p:xfrm>
        <a:graphic>
          <a:graphicData uri="http://schemas.openxmlformats.org/presentationml/2006/ole">
            <p:oleObj spid="_x0000_s8199" name="Formel" r:id="rId5" imgW="4635360" imgH="774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27584" y="1431999"/>
            <a:ext cx="7874001" cy="3312368"/>
          </a:xfrm>
        </p:spPr>
        <p:txBody>
          <a:bodyPr>
            <a:normAutofit/>
          </a:bodyPr>
          <a:lstStyle/>
          <a:p>
            <a:r>
              <a:rPr lang="nb-NO" sz="1800" dirty="0" smtClean="0"/>
              <a:t>(6) is </a:t>
            </a:r>
            <a:r>
              <a:rPr lang="nb-NO" sz="1800" dirty="0" err="1" smtClean="0"/>
              <a:t>obtained</a:t>
            </a:r>
            <a:r>
              <a:rPr lang="nb-NO" sz="1800" dirty="0" smtClean="0"/>
              <a:t> </a:t>
            </a:r>
            <a:r>
              <a:rPr lang="nb-NO" sz="1800" dirty="0" err="1" smtClean="0"/>
              <a:t>inserting</a:t>
            </a:r>
            <a:r>
              <a:rPr lang="nb-NO" sz="1800" dirty="0" smtClean="0"/>
              <a:t> b=l+k+1 and </a:t>
            </a:r>
            <a:r>
              <a:rPr lang="nb-NO" sz="1800" dirty="0" err="1" smtClean="0"/>
              <a:t>a=l+k</a:t>
            </a:r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pPr>
              <a:buNone/>
            </a:pPr>
            <a:r>
              <a:rPr lang="nb-NO" sz="1800" dirty="0" smtClean="0"/>
              <a:t> </a:t>
            </a:r>
            <a:endParaRPr lang="nb-NO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Survival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r>
              <a:rPr lang="nb-NO" dirty="0" smtClean="0"/>
              <a:t>: </a:t>
            </a:r>
            <a:r>
              <a:rPr lang="nb-NO" dirty="0" err="1" smtClean="0"/>
              <a:t>actuarial</a:t>
            </a:r>
            <a:r>
              <a:rPr lang="nb-NO" dirty="0" smtClean="0"/>
              <a:t> </a:t>
            </a:r>
            <a:r>
              <a:rPr lang="nb-NO" dirty="0" err="1" smtClean="0"/>
              <a:t>notation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8532440" y="22048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(9)</a:t>
            </a:r>
            <a:endParaRPr lang="nb-NO" dirty="0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1907704" y="2060848"/>
          <a:ext cx="4951412" cy="1206500"/>
        </p:xfrm>
        <a:graphic>
          <a:graphicData uri="http://schemas.openxmlformats.org/presentationml/2006/ole">
            <p:oleObj spid="_x0000_s9220" name="Formel" r:id="rId3" imgW="3187440" imgH="774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27584" y="1431998"/>
            <a:ext cx="7874001" cy="6029450"/>
          </a:xfrm>
        </p:spPr>
        <p:txBody>
          <a:bodyPr>
            <a:normAutofit fontScale="92500" lnSpcReduction="20000"/>
          </a:bodyPr>
          <a:lstStyle/>
          <a:p>
            <a:r>
              <a:rPr lang="nb-NO" sz="1800" dirty="0" smtClean="0"/>
              <a:t>The </a:t>
            </a:r>
            <a:r>
              <a:rPr lang="nb-NO" sz="1800" dirty="0" err="1" smtClean="0"/>
              <a:t>occurence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death</a:t>
            </a:r>
            <a:r>
              <a:rPr lang="nb-NO" sz="1800" dirty="0" smtClean="0"/>
              <a:t> and </a:t>
            </a:r>
            <a:r>
              <a:rPr lang="nb-NO" sz="1800" dirty="0" err="1" smtClean="0"/>
              <a:t>other</a:t>
            </a:r>
            <a:r>
              <a:rPr lang="nb-NO" sz="1800" dirty="0" smtClean="0"/>
              <a:t> </a:t>
            </a:r>
            <a:r>
              <a:rPr lang="nb-NO" sz="1800" dirty="0" err="1" smtClean="0"/>
              <a:t>events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modelled</a:t>
            </a:r>
            <a:r>
              <a:rPr lang="nb-NO" sz="1800" dirty="0" smtClean="0"/>
              <a:t> </a:t>
            </a:r>
            <a:r>
              <a:rPr lang="nb-NO" sz="1800" dirty="0" err="1" smtClean="0"/>
              <a:t>using</a:t>
            </a:r>
            <a:r>
              <a:rPr lang="nb-NO" sz="1800" dirty="0" smtClean="0"/>
              <a:t> </a:t>
            </a:r>
            <a:r>
              <a:rPr lang="nb-NO" sz="1800" dirty="0" err="1" smtClean="0"/>
              <a:t>event</a:t>
            </a:r>
            <a:r>
              <a:rPr lang="nb-NO" sz="1800" dirty="0" smtClean="0"/>
              <a:t> </a:t>
            </a:r>
            <a:r>
              <a:rPr lang="nb-NO" sz="1800" dirty="0" err="1" smtClean="0"/>
              <a:t>history</a:t>
            </a:r>
            <a:r>
              <a:rPr lang="nb-NO" sz="1800" dirty="0" smtClean="0"/>
              <a:t> </a:t>
            </a:r>
            <a:r>
              <a:rPr lang="nb-NO" sz="1800" dirty="0" err="1" smtClean="0"/>
              <a:t>analysis</a:t>
            </a:r>
            <a:r>
              <a:rPr lang="nb-NO" sz="1800" dirty="0" smtClean="0"/>
              <a:t> </a:t>
            </a:r>
            <a:r>
              <a:rPr lang="nb-NO" sz="1800" dirty="0" err="1" smtClean="0"/>
              <a:t>techniques</a:t>
            </a:r>
            <a:r>
              <a:rPr lang="nb-NO" sz="1800" dirty="0" smtClean="0"/>
              <a:t> (</a:t>
            </a:r>
            <a:r>
              <a:rPr lang="nb-NO" sz="1800" dirty="0" err="1" smtClean="0"/>
              <a:t>introduced</a:t>
            </a:r>
            <a:r>
              <a:rPr lang="nb-NO" sz="1800" dirty="0" smtClean="0"/>
              <a:t> </a:t>
            </a:r>
            <a:r>
              <a:rPr lang="nb-NO" sz="1800" dirty="0" err="1" smtClean="0"/>
              <a:t>earlier</a:t>
            </a:r>
            <a:r>
              <a:rPr lang="nb-NO" sz="1800" dirty="0" smtClean="0"/>
              <a:t>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session</a:t>
            </a:r>
            <a:r>
              <a:rPr lang="nb-NO" sz="1800" dirty="0" smtClean="0"/>
              <a:t>)</a:t>
            </a:r>
          </a:p>
          <a:p>
            <a:r>
              <a:rPr lang="nb-NO" sz="1800" dirty="0" err="1" smtClean="0"/>
              <a:t>These</a:t>
            </a:r>
            <a:r>
              <a:rPr lang="nb-NO" sz="1800" dirty="0" smtClean="0"/>
              <a:t> </a:t>
            </a:r>
            <a:r>
              <a:rPr lang="nb-NO" sz="1800" dirty="0" err="1" smtClean="0"/>
              <a:t>techniques</a:t>
            </a:r>
            <a:r>
              <a:rPr lang="nb-NO" sz="1800" dirty="0" smtClean="0"/>
              <a:t> have </a:t>
            </a:r>
            <a:r>
              <a:rPr lang="nb-NO" sz="1800" dirty="0" err="1" smtClean="0"/>
              <a:t>been</a:t>
            </a:r>
            <a:r>
              <a:rPr lang="nb-NO" sz="1800" dirty="0" smtClean="0"/>
              <a:t> </a:t>
            </a:r>
            <a:r>
              <a:rPr lang="nb-NO" sz="1800" dirty="0" err="1" smtClean="0"/>
              <a:t>greatly</a:t>
            </a:r>
            <a:r>
              <a:rPr lang="nb-NO" sz="1800" dirty="0" smtClean="0"/>
              <a:t> </a:t>
            </a:r>
            <a:r>
              <a:rPr lang="nb-NO" sz="1800" dirty="0" err="1" smtClean="0"/>
              <a:t>sophisticated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last 40 </a:t>
            </a:r>
            <a:r>
              <a:rPr lang="nb-NO" sz="1800" dirty="0" err="1" smtClean="0"/>
              <a:t>years</a:t>
            </a:r>
            <a:endParaRPr lang="nb-NO" sz="1800" dirty="0" smtClean="0"/>
          </a:p>
          <a:p>
            <a:r>
              <a:rPr lang="nb-NO" sz="1800" dirty="0" smtClean="0"/>
              <a:t>The </a:t>
            </a:r>
            <a:r>
              <a:rPr lang="nb-NO" sz="1800" dirty="0" err="1" smtClean="0"/>
              <a:t>knowledge</a:t>
            </a:r>
            <a:r>
              <a:rPr lang="nb-NO" sz="1800" dirty="0" smtClean="0"/>
              <a:t> </a:t>
            </a:r>
            <a:r>
              <a:rPr lang="nb-NO" sz="1800" dirty="0" err="1" smtClean="0"/>
              <a:t>obtained</a:t>
            </a:r>
            <a:r>
              <a:rPr lang="nb-NO" sz="1800" dirty="0" smtClean="0"/>
              <a:t> </a:t>
            </a:r>
            <a:r>
              <a:rPr lang="nb-NO" sz="1800" dirty="0" err="1" smtClean="0"/>
              <a:t>can</a:t>
            </a:r>
            <a:r>
              <a:rPr lang="nb-NO" sz="1800" dirty="0" smtClean="0"/>
              <a:t> be </a:t>
            </a:r>
            <a:r>
              <a:rPr lang="nb-NO" sz="1800" dirty="0" err="1" smtClean="0"/>
              <a:t>very</a:t>
            </a:r>
            <a:r>
              <a:rPr lang="nb-NO" sz="1800" dirty="0" smtClean="0"/>
              <a:t> </a:t>
            </a:r>
            <a:r>
              <a:rPr lang="nb-NO" sz="1800" dirty="0" err="1" smtClean="0"/>
              <a:t>useful</a:t>
            </a:r>
            <a:r>
              <a:rPr lang="nb-NO" sz="1800" dirty="0" smtClean="0"/>
              <a:t>, </a:t>
            </a:r>
            <a:r>
              <a:rPr lang="nb-NO" sz="1800" dirty="0" err="1" smtClean="0"/>
              <a:t>since</a:t>
            </a:r>
            <a:r>
              <a:rPr lang="nb-NO" sz="1800" dirty="0" smtClean="0"/>
              <a:t> </a:t>
            </a:r>
            <a:r>
              <a:rPr lang="nb-NO" sz="1800" dirty="0" err="1" smtClean="0"/>
              <a:t>knowledge</a:t>
            </a:r>
            <a:r>
              <a:rPr lang="nb-NO" sz="1800" dirty="0" smtClean="0"/>
              <a:t> </a:t>
            </a:r>
            <a:r>
              <a:rPr lang="nb-NO" sz="1800" dirty="0" err="1" smtClean="0"/>
              <a:t>regarding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event</a:t>
            </a:r>
            <a:r>
              <a:rPr lang="nb-NO" sz="1800" dirty="0" smtClean="0"/>
              <a:t> </a:t>
            </a:r>
            <a:r>
              <a:rPr lang="nb-NO" sz="1800" dirty="0" err="1" smtClean="0"/>
              <a:t>intensities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</a:t>
            </a:r>
            <a:r>
              <a:rPr lang="nb-NO" sz="1800" dirty="0" err="1" smtClean="0"/>
              <a:t>refined</a:t>
            </a:r>
            <a:r>
              <a:rPr lang="nb-NO" sz="1800" dirty="0" smtClean="0"/>
              <a:t> </a:t>
            </a:r>
            <a:r>
              <a:rPr lang="nb-NO" sz="1800" dirty="0" err="1" smtClean="0"/>
              <a:t>using</a:t>
            </a:r>
            <a:r>
              <a:rPr lang="nb-NO" sz="1800" dirty="0" smtClean="0"/>
              <a:t> </a:t>
            </a:r>
            <a:r>
              <a:rPr lang="nb-NO" sz="1800" dirty="0" err="1" smtClean="0"/>
              <a:t>regression</a:t>
            </a:r>
            <a:r>
              <a:rPr lang="nb-NO" sz="1800" dirty="0" smtClean="0"/>
              <a:t> </a:t>
            </a:r>
            <a:r>
              <a:rPr lang="nb-NO" sz="1800" dirty="0" err="1" smtClean="0"/>
              <a:t>techniques</a:t>
            </a:r>
            <a:endParaRPr lang="nb-NO" sz="1800" dirty="0" smtClean="0"/>
          </a:p>
          <a:p>
            <a:endParaRPr lang="nb-NO" sz="1800" dirty="0" smtClean="0"/>
          </a:p>
          <a:p>
            <a:pPr>
              <a:buNone/>
            </a:pPr>
            <a:endParaRPr lang="nb-NO" sz="1800" dirty="0"/>
          </a:p>
          <a:p>
            <a:r>
              <a:rPr lang="nb-NO" sz="1800" dirty="0" err="1" smtClean="0"/>
              <a:t>Where</a:t>
            </a:r>
            <a:r>
              <a:rPr lang="nb-NO" sz="1800" dirty="0" smtClean="0"/>
              <a:t>        is a </a:t>
            </a:r>
            <a:r>
              <a:rPr lang="nb-NO" sz="1800" dirty="0" err="1" smtClean="0"/>
              <a:t>vector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regression</a:t>
            </a:r>
            <a:r>
              <a:rPr lang="nb-NO" sz="1800" dirty="0" smtClean="0"/>
              <a:t> variables</a:t>
            </a:r>
          </a:p>
          <a:p>
            <a:r>
              <a:rPr lang="nb-NO" sz="1800" dirty="0" err="1" smtClean="0"/>
              <a:t>Unfortunately</a:t>
            </a:r>
            <a:r>
              <a:rPr lang="nb-NO" sz="1800" dirty="0" smtClean="0"/>
              <a:t>,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technique</a:t>
            </a:r>
            <a:r>
              <a:rPr lang="nb-NO" sz="1800" dirty="0" smtClean="0"/>
              <a:t> </a:t>
            </a:r>
            <a:r>
              <a:rPr lang="nb-NO" sz="1800" dirty="0" err="1" smtClean="0"/>
              <a:t>requires</a:t>
            </a:r>
            <a:r>
              <a:rPr lang="nb-NO" sz="1800" dirty="0" smtClean="0"/>
              <a:t> a lot </a:t>
            </a:r>
            <a:r>
              <a:rPr lang="nb-NO" sz="1800" dirty="0" err="1" smtClean="0"/>
              <a:t>of</a:t>
            </a:r>
            <a:r>
              <a:rPr lang="nb-NO" sz="1800" dirty="0" smtClean="0"/>
              <a:t> data (</a:t>
            </a:r>
            <a:r>
              <a:rPr lang="nb-NO" sz="1800" dirty="0" err="1" smtClean="0"/>
              <a:t>ie</a:t>
            </a:r>
            <a:r>
              <a:rPr lang="nb-NO" sz="1800" dirty="0" smtClean="0"/>
              <a:t> </a:t>
            </a:r>
            <a:r>
              <a:rPr lang="nb-NO" sz="1800" dirty="0" err="1" smtClean="0"/>
              <a:t>survival</a:t>
            </a:r>
            <a:r>
              <a:rPr lang="nb-NO" sz="1800" dirty="0" smtClean="0"/>
              <a:t> data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level</a:t>
            </a:r>
            <a:r>
              <a:rPr lang="nb-NO" sz="1800" dirty="0" smtClean="0"/>
              <a:t>)</a:t>
            </a:r>
          </a:p>
          <a:p>
            <a:r>
              <a:rPr lang="nb-NO" sz="1800" dirty="0" smtClean="0"/>
              <a:t>So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may</a:t>
            </a:r>
            <a:r>
              <a:rPr lang="nb-NO" sz="1800" dirty="0" smtClean="0"/>
              <a:t> be an </a:t>
            </a:r>
            <a:r>
              <a:rPr lang="nb-NO" sz="1800" dirty="0" err="1" smtClean="0"/>
              <a:t>important</a:t>
            </a:r>
            <a:r>
              <a:rPr lang="nb-NO" sz="1800" dirty="0" smtClean="0"/>
              <a:t> </a:t>
            </a:r>
            <a:r>
              <a:rPr lang="nb-NO" sz="1800" dirty="0" err="1" smtClean="0"/>
              <a:t>reason</a:t>
            </a:r>
            <a:r>
              <a:rPr lang="nb-NO" sz="1800" dirty="0" smtClean="0"/>
              <a:t> </a:t>
            </a:r>
            <a:r>
              <a:rPr lang="nb-NO" sz="1800" dirty="0" err="1" smtClean="0"/>
              <a:t>why</a:t>
            </a:r>
            <a:r>
              <a:rPr lang="nb-NO" sz="1800" dirty="0" smtClean="0"/>
              <a:t>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technique</a:t>
            </a:r>
            <a:r>
              <a:rPr lang="nb-NO" sz="1800" dirty="0" smtClean="0"/>
              <a:t> has not </a:t>
            </a:r>
            <a:r>
              <a:rPr lang="nb-NO" sz="1800" dirty="0" err="1" smtClean="0"/>
              <a:t>been</a:t>
            </a:r>
            <a:r>
              <a:rPr lang="nb-NO" sz="1800" dirty="0" smtClean="0"/>
              <a:t> </a:t>
            </a:r>
            <a:r>
              <a:rPr lang="nb-NO" sz="1800" dirty="0" err="1" smtClean="0"/>
              <a:t>widely</a:t>
            </a:r>
            <a:r>
              <a:rPr lang="nb-NO" sz="1800" dirty="0" smtClean="0"/>
              <a:t> used in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life</a:t>
            </a:r>
            <a:r>
              <a:rPr lang="nb-NO" sz="1800" dirty="0" smtClean="0"/>
              <a:t> </a:t>
            </a:r>
            <a:r>
              <a:rPr lang="nb-NO" sz="1800" dirty="0" err="1" smtClean="0"/>
              <a:t>insurance</a:t>
            </a:r>
            <a:r>
              <a:rPr lang="nb-NO" sz="1800" dirty="0" smtClean="0"/>
              <a:t> </a:t>
            </a:r>
            <a:r>
              <a:rPr lang="nb-NO" sz="1800" dirty="0" err="1" smtClean="0"/>
              <a:t>industry</a:t>
            </a:r>
            <a:r>
              <a:rPr lang="nb-NO" sz="1800" dirty="0" smtClean="0"/>
              <a:t>.</a:t>
            </a:r>
          </a:p>
          <a:p>
            <a:r>
              <a:rPr lang="nb-NO" sz="1800" dirty="0" err="1" smtClean="0"/>
              <a:t>Instead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life</a:t>
            </a:r>
            <a:r>
              <a:rPr lang="nb-NO" sz="1800" dirty="0" smtClean="0"/>
              <a:t> </a:t>
            </a:r>
            <a:r>
              <a:rPr lang="nb-NO" sz="1800" dirty="0" err="1" smtClean="0"/>
              <a:t>insurance</a:t>
            </a:r>
            <a:r>
              <a:rPr lang="nb-NO" sz="1800" dirty="0" smtClean="0"/>
              <a:t> </a:t>
            </a:r>
            <a:r>
              <a:rPr lang="nb-NO" sz="1800" dirty="0" err="1" smtClean="0"/>
              <a:t>industry</a:t>
            </a:r>
            <a:r>
              <a:rPr lang="nb-NO" sz="1800" dirty="0" smtClean="0"/>
              <a:t> has  </a:t>
            </a:r>
            <a:r>
              <a:rPr lang="nb-NO" sz="1800" dirty="0" err="1" smtClean="0"/>
              <a:t>since</a:t>
            </a:r>
            <a:r>
              <a:rPr lang="nb-NO" sz="1800" dirty="0" smtClean="0"/>
              <a:t> </a:t>
            </a:r>
            <a:r>
              <a:rPr lang="nb-NO" sz="1800" dirty="0" err="1" smtClean="0"/>
              <a:t>long</a:t>
            </a:r>
            <a:r>
              <a:rPr lang="nb-NO" sz="1800" dirty="0" smtClean="0"/>
              <a:t> </a:t>
            </a:r>
            <a:r>
              <a:rPr lang="nb-NO" sz="1800" dirty="0" err="1" smtClean="0"/>
              <a:t>been</a:t>
            </a:r>
            <a:r>
              <a:rPr lang="nb-NO" sz="1800" dirty="0" smtClean="0"/>
              <a:t> </a:t>
            </a:r>
            <a:r>
              <a:rPr lang="nb-NO" sz="1800" dirty="0" err="1" smtClean="0"/>
              <a:t>using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Gomperz-Makeham</a:t>
            </a:r>
            <a:r>
              <a:rPr lang="nb-NO" sz="1800" dirty="0" smtClean="0"/>
              <a:t> </a:t>
            </a:r>
            <a:r>
              <a:rPr lang="nb-NO" sz="1800" dirty="0" err="1" smtClean="0"/>
              <a:t>model</a:t>
            </a:r>
            <a:r>
              <a:rPr lang="nb-NO" sz="1800" dirty="0" smtClean="0"/>
              <a:t>, </a:t>
            </a:r>
            <a:r>
              <a:rPr lang="nb-NO" sz="1800" dirty="0" err="1" smtClean="0"/>
              <a:t>specified</a:t>
            </a:r>
            <a:r>
              <a:rPr lang="nb-NO" sz="1800" dirty="0" smtClean="0"/>
              <a:t> as</a:t>
            </a:r>
            <a:endParaRPr lang="nb-NO" sz="1800" dirty="0"/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  <a:p>
            <a:r>
              <a:rPr lang="nb-NO" sz="1800" dirty="0" err="1"/>
              <a:t>i</a:t>
            </a:r>
            <a:r>
              <a:rPr lang="nb-NO" sz="1800" dirty="0" err="1" smtClean="0"/>
              <a:t>e</a:t>
            </a:r>
            <a:r>
              <a:rPr lang="nb-NO" sz="1800" dirty="0" smtClean="0"/>
              <a:t> a </a:t>
            </a:r>
            <a:r>
              <a:rPr lang="nb-NO" sz="1800" dirty="0" err="1" smtClean="0"/>
              <a:t>parametric</a:t>
            </a:r>
            <a:r>
              <a:rPr lang="nb-NO" sz="1800" dirty="0" smtClean="0"/>
              <a:t> </a:t>
            </a:r>
            <a:r>
              <a:rPr lang="nb-NO" sz="1800" dirty="0" err="1" smtClean="0"/>
              <a:t>curve</a:t>
            </a:r>
            <a:r>
              <a:rPr lang="nb-NO" sz="1800" dirty="0" smtClean="0"/>
              <a:t>. The parameters in (10)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estimated</a:t>
            </a:r>
            <a:r>
              <a:rPr lang="nb-NO" sz="1800" dirty="0" smtClean="0"/>
              <a:t> </a:t>
            </a:r>
            <a:r>
              <a:rPr lang="nb-NO" sz="1800" dirty="0" err="1" smtClean="0"/>
              <a:t>using</a:t>
            </a:r>
            <a:r>
              <a:rPr lang="nb-NO" sz="1800" dirty="0" smtClean="0"/>
              <a:t> ML (</a:t>
            </a:r>
            <a:r>
              <a:rPr lang="nb-NO" sz="1800" dirty="0" err="1" smtClean="0"/>
              <a:t>maximum</a:t>
            </a:r>
            <a:r>
              <a:rPr lang="nb-NO" sz="1800" dirty="0" smtClean="0"/>
              <a:t> </a:t>
            </a:r>
            <a:r>
              <a:rPr lang="nb-NO" sz="1800" dirty="0" err="1" smtClean="0"/>
              <a:t>likelihood</a:t>
            </a:r>
            <a:r>
              <a:rPr lang="nb-NO" sz="1800" dirty="0" smtClean="0"/>
              <a:t>) </a:t>
            </a:r>
            <a:r>
              <a:rPr lang="nb-NO" sz="1800" dirty="0" err="1" smtClean="0"/>
              <a:t>techniques</a:t>
            </a:r>
            <a:r>
              <a:rPr lang="nb-NO" sz="1800" dirty="0" smtClean="0"/>
              <a:t>.</a:t>
            </a:r>
          </a:p>
          <a:p>
            <a:r>
              <a:rPr lang="nb-NO" sz="1800" dirty="0" smtClean="0"/>
              <a:t>Note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method</a:t>
            </a:r>
            <a:r>
              <a:rPr lang="nb-NO" sz="1800" dirty="0" smtClean="0"/>
              <a:t> </a:t>
            </a:r>
            <a:r>
              <a:rPr lang="nb-NO" sz="1800" dirty="0" err="1" smtClean="0"/>
              <a:t>does</a:t>
            </a:r>
            <a:r>
              <a:rPr lang="nb-NO" sz="1800" dirty="0" smtClean="0"/>
              <a:t> not </a:t>
            </a:r>
            <a:r>
              <a:rPr lang="nb-NO" sz="1800" dirty="0" err="1" smtClean="0"/>
              <a:t>require</a:t>
            </a:r>
            <a:r>
              <a:rPr lang="nb-NO" sz="1800" dirty="0" smtClean="0"/>
              <a:t> data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level</a:t>
            </a:r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pPr>
              <a:buNone/>
            </a:pPr>
            <a:r>
              <a:rPr lang="nb-NO" sz="1800" dirty="0" smtClean="0"/>
              <a:t> </a:t>
            </a:r>
            <a:endParaRPr lang="nb-NO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Mortality</a:t>
            </a:r>
            <a:r>
              <a:rPr lang="nb-NO" dirty="0" smtClean="0"/>
              <a:t> </a:t>
            </a:r>
            <a:r>
              <a:rPr lang="nb-NO" dirty="0" err="1" smtClean="0"/>
              <a:t>intensity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2627784" y="2708920"/>
          <a:ext cx="2070100" cy="376238"/>
        </p:xfrm>
        <a:graphic>
          <a:graphicData uri="http://schemas.openxmlformats.org/presentationml/2006/ole">
            <p:oleObj spid="_x0000_s10242" name="Formel" r:id="rId3" imgW="1333440" imgH="2412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970946" y="3140968"/>
          <a:ext cx="196850" cy="315913"/>
        </p:xfrm>
        <a:graphic>
          <a:graphicData uri="http://schemas.openxmlformats.org/presentationml/2006/ole">
            <p:oleObj spid="_x0000_s10243" name="Formel" r:id="rId4" imgW="126720" imgH="20304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267744" y="5085184"/>
          <a:ext cx="2247900" cy="357187"/>
        </p:xfrm>
        <a:graphic>
          <a:graphicData uri="http://schemas.openxmlformats.org/presentationml/2006/ole">
            <p:oleObj spid="_x0000_s10244" name="Formel" r:id="rId5" imgW="1447560" imgH="2286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956376" y="5003884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(10)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 </a:t>
            </a:r>
            <a:r>
              <a:rPr lang="nb-NO" dirty="0" err="1" smtClean="0"/>
              <a:t>numerical</a:t>
            </a:r>
            <a:r>
              <a:rPr lang="nb-NO" dirty="0" smtClean="0"/>
              <a:t>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br>
              <a:rPr lang="nb-NO" dirty="0" smtClean="0"/>
            </a:br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The </a:t>
            </a:r>
            <a:r>
              <a:rPr lang="nb-NO" sz="1800" dirty="0" err="1" smtClean="0"/>
              <a:t>formula</a:t>
            </a:r>
            <a:r>
              <a:rPr lang="nb-NO" sz="1800" dirty="0" smtClean="0"/>
              <a:t> for </a:t>
            </a:r>
            <a:r>
              <a:rPr lang="nb-NO" sz="1800" dirty="0" err="1" smtClean="0"/>
              <a:t>expected</a:t>
            </a:r>
            <a:r>
              <a:rPr lang="nb-NO" sz="1800" dirty="0" smtClean="0"/>
              <a:t> </a:t>
            </a:r>
            <a:r>
              <a:rPr lang="nb-NO" sz="1800" dirty="0" err="1" smtClean="0"/>
              <a:t>survival</a:t>
            </a:r>
            <a:r>
              <a:rPr lang="nb-NO" sz="1800" dirty="0" smtClean="0"/>
              <a:t> is</a:t>
            </a:r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 err="1"/>
              <a:t>s</a:t>
            </a:r>
            <a:r>
              <a:rPr lang="nb-NO" sz="1800" dirty="0" err="1" smtClean="0"/>
              <a:t>ee</a:t>
            </a:r>
            <a:r>
              <a:rPr lang="nb-NO" sz="1800" dirty="0" smtClean="0"/>
              <a:t> (3) for </a:t>
            </a:r>
            <a:r>
              <a:rPr lang="nb-NO" sz="1800" dirty="0" err="1" smtClean="0"/>
              <a:t>details</a:t>
            </a:r>
            <a:r>
              <a:rPr lang="nb-NO" sz="1800" dirty="0" smtClean="0"/>
              <a:t>. An </a:t>
            </a:r>
            <a:r>
              <a:rPr lang="nb-NO" sz="1800" dirty="0" err="1" smtClean="0"/>
              <a:t>algorithm</a:t>
            </a:r>
            <a:r>
              <a:rPr lang="nb-NO" sz="1800" dirty="0" smtClean="0"/>
              <a:t> for </a:t>
            </a:r>
            <a:r>
              <a:rPr lang="nb-NO" sz="1800" dirty="0" err="1" smtClean="0"/>
              <a:t>expected</a:t>
            </a:r>
            <a:r>
              <a:rPr lang="nb-NO" sz="1800" dirty="0" smtClean="0"/>
              <a:t> </a:t>
            </a:r>
            <a:r>
              <a:rPr lang="nb-NO" sz="1800" dirty="0" err="1" smtClean="0"/>
              <a:t>survival</a:t>
            </a:r>
            <a:r>
              <a:rPr lang="nb-NO" sz="1800" dirty="0" smtClean="0"/>
              <a:t> </a:t>
            </a:r>
            <a:r>
              <a:rPr lang="nb-NO" sz="1800" dirty="0" err="1" smtClean="0"/>
              <a:t>can</a:t>
            </a:r>
            <a:r>
              <a:rPr lang="nb-NO" sz="1800" dirty="0" smtClean="0"/>
              <a:t> be </a:t>
            </a:r>
            <a:r>
              <a:rPr lang="nb-NO" sz="1800" dirty="0" err="1" smtClean="0"/>
              <a:t>derived</a:t>
            </a:r>
            <a:r>
              <a:rPr lang="nb-NO" sz="1800" dirty="0" smtClean="0"/>
              <a:t>, </a:t>
            </a:r>
            <a:r>
              <a:rPr lang="nb-NO" sz="1800" dirty="0" err="1" smtClean="0"/>
              <a:t>using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approximation</a:t>
            </a:r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 err="1" smtClean="0"/>
              <a:t>Algorithm</a:t>
            </a:r>
            <a:r>
              <a:rPr lang="nb-NO" sz="1800" dirty="0" smtClean="0"/>
              <a:t> 12.1., </a:t>
            </a:r>
            <a:r>
              <a:rPr lang="nb-NO" sz="1800" dirty="0" err="1" smtClean="0"/>
              <a:t>Expected</a:t>
            </a:r>
            <a:r>
              <a:rPr lang="nb-NO" sz="1800" dirty="0" smtClean="0"/>
              <a:t> </a:t>
            </a:r>
            <a:r>
              <a:rPr lang="nb-NO" sz="1800" dirty="0" err="1" smtClean="0"/>
              <a:t>remaining</a:t>
            </a:r>
            <a:r>
              <a:rPr lang="nb-NO" sz="1800" dirty="0" smtClean="0"/>
              <a:t> </a:t>
            </a:r>
            <a:r>
              <a:rPr lang="nb-NO" sz="1800" dirty="0" err="1" smtClean="0"/>
              <a:t>survival</a:t>
            </a:r>
            <a:endParaRPr lang="nb-NO" sz="1800" dirty="0" smtClean="0"/>
          </a:p>
          <a:p>
            <a:pPr lvl="1"/>
            <a:r>
              <a:rPr lang="nb-NO" sz="1400" dirty="0" smtClean="0"/>
              <a:t>0 Input {p</a:t>
            </a:r>
            <a:r>
              <a:rPr lang="nb-NO" sz="1400" baseline="-25000" dirty="0" smtClean="0"/>
              <a:t>l</a:t>
            </a:r>
            <a:r>
              <a:rPr lang="nb-NO" sz="1400" dirty="0" smtClean="0"/>
              <a:t>}, h, </a:t>
            </a:r>
            <a:r>
              <a:rPr lang="nb-NO" sz="1400" dirty="0" err="1" smtClean="0"/>
              <a:t>l=y/h</a:t>
            </a:r>
            <a:r>
              <a:rPr lang="nb-NO" sz="1400" dirty="0" smtClean="0"/>
              <a:t>, l</a:t>
            </a:r>
            <a:r>
              <a:rPr lang="nb-NO" sz="1400" baseline="-25000" dirty="0" smtClean="0"/>
              <a:t>e</a:t>
            </a:r>
          </a:p>
          <a:p>
            <a:pPr lvl="1"/>
            <a:r>
              <a:rPr lang="nb-NO" sz="1400" dirty="0" smtClean="0"/>
              <a:t>1 P &lt;-1 and E &lt;- ½</a:t>
            </a:r>
          </a:p>
          <a:p>
            <a:pPr lvl="1"/>
            <a:r>
              <a:rPr lang="nb-NO" sz="1400" dirty="0" smtClean="0"/>
              <a:t>2 For </a:t>
            </a:r>
            <a:r>
              <a:rPr lang="nb-NO" sz="1400" dirty="0" err="1" smtClean="0"/>
              <a:t>k=l,…,l</a:t>
            </a:r>
            <a:r>
              <a:rPr lang="nb-NO" sz="1400" baseline="-25000" dirty="0" err="1" smtClean="0"/>
              <a:t>e</a:t>
            </a:r>
            <a:r>
              <a:rPr lang="nb-NO" sz="1400" dirty="0" smtClean="0"/>
              <a:t> do</a:t>
            </a:r>
          </a:p>
          <a:p>
            <a:pPr lvl="1"/>
            <a:r>
              <a:rPr lang="nb-NO" sz="1400" dirty="0" smtClean="0"/>
              <a:t>   </a:t>
            </a:r>
            <a:r>
              <a:rPr lang="nb-NO" sz="1400" dirty="0" err="1" smtClean="0"/>
              <a:t>P&lt;-Pp</a:t>
            </a:r>
            <a:r>
              <a:rPr lang="nb-NO" sz="1400" baseline="-25000" dirty="0" err="1" smtClean="0"/>
              <a:t>k</a:t>
            </a:r>
            <a:r>
              <a:rPr lang="nb-NO" sz="1400" dirty="0" smtClean="0"/>
              <a:t> and E&lt;-E+P</a:t>
            </a:r>
          </a:p>
          <a:p>
            <a:pPr lvl="1"/>
            <a:r>
              <a:rPr lang="nb-NO" sz="1400" dirty="0" smtClean="0"/>
              <a:t>3 </a:t>
            </a:r>
            <a:r>
              <a:rPr lang="nb-NO" sz="1400" dirty="0" err="1" smtClean="0"/>
              <a:t>Return</a:t>
            </a:r>
            <a:r>
              <a:rPr lang="nb-NO" sz="1400" dirty="0" smtClean="0"/>
              <a:t> E &lt;</a:t>
            </a:r>
            <a:r>
              <a:rPr lang="nb-NO" sz="1400" dirty="0" err="1" smtClean="0"/>
              <a:t>-Eh</a:t>
            </a:r>
            <a:endParaRPr lang="nb-NO" sz="1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763713" y="2060575"/>
          <a:ext cx="3963987" cy="752475"/>
        </p:xfrm>
        <a:graphic>
          <a:graphicData uri="http://schemas.openxmlformats.org/presentationml/2006/ole">
            <p:oleObj spid="_x0000_s12290" name="Formel" r:id="rId3" imgW="2552400" imgH="482400" progId="Equation.3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2267744" y="3356992"/>
          <a:ext cx="2879725" cy="673100"/>
        </p:xfrm>
        <a:graphic>
          <a:graphicData uri="http://schemas.openxmlformats.org/presentationml/2006/ole">
            <p:oleObj spid="_x0000_s12291" name="Formel" r:id="rId4" imgW="1854000" imgH="4316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40352" y="2204864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(11)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7812360" y="3501008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(12)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Applying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algorithm</a:t>
            </a:r>
            <a:r>
              <a:rPr lang="nb-NO" dirty="0" smtClean="0"/>
              <a:t> for </a:t>
            </a:r>
            <a:br>
              <a:rPr lang="nb-NO" dirty="0" smtClean="0"/>
            </a:br>
            <a:r>
              <a:rPr lang="nb-NO" dirty="0" err="1" smtClean="0"/>
              <a:t>expected</a:t>
            </a:r>
            <a:r>
              <a:rPr lang="nb-NO" dirty="0" smtClean="0"/>
              <a:t> </a:t>
            </a:r>
            <a:r>
              <a:rPr lang="nb-NO" dirty="0" err="1" smtClean="0"/>
              <a:t>survival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6553200" y="6527750"/>
            <a:ext cx="2133600" cy="365125"/>
          </a:xfrm>
        </p:spPr>
        <p:txBody>
          <a:bodyPr/>
          <a:lstStyle/>
          <a:p>
            <a:fld id="{DE050E36-BA33-43C0-AE7D-FD2A806B7DFE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0687" y="6740476"/>
            <a:ext cx="6171307" cy="288924"/>
          </a:xfrm>
        </p:spPr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1331640" y="2736304"/>
            <a:ext cx="6438900" cy="3897724"/>
            <a:chOff x="1331640" y="2564904"/>
            <a:chExt cx="6438900" cy="3897724"/>
          </a:xfrm>
        </p:grpSpPr>
        <p:graphicFrame>
          <p:nvGraphicFramePr>
            <p:cNvPr id="8" name="Chart 7"/>
            <p:cNvGraphicFramePr/>
            <p:nvPr/>
          </p:nvGraphicFramePr>
          <p:xfrm>
            <a:off x="1331640" y="2564904"/>
            <a:ext cx="6438900" cy="3581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47864" y="6093296"/>
              <a:ext cx="540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Age</a:t>
              </a:r>
              <a:endParaRPr lang="nb-NO" dirty="0"/>
            </a:p>
          </p:txBody>
        </p:sp>
      </p:grpSp>
      <p:sp>
        <p:nvSpPr>
          <p:cNvPr id="11" name="Content Placeholder 4"/>
          <p:cNvSpPr>
            <a:spLocks noGrp="1"/>
          </p:cNvSpPr>
          <p:nvPr>
            <p:ph sz="quarter" idx="17"/>
          </p:nvPr>
        </p:nvSpPr>
        <p:spPr>
          <a:xfrm>
            <a:off x="827584" y="1340768"/>
            <a:ext cx="7874001" cy="4177134"/>
          </a:xfrm>
        </p:spPr>
        <p:txBody>
          <a:bodyPr>
            <a:normAutofit/>
          </a:bodyPr>
          <a:lstStyle/>
          <a:p>
            <a:r>
              <a:rPr lang="nb-NO" sz="1800" dirty="0" err="1" smtClean="0"/>
              <a:t>Algorithm</a:t>
            </a:r>
            <a:r>
              <a:rPr lang="nb-NO" sz="1800" dirty="0" smtClean="0"/>
              <a:t> 12.1 </a:t>
            </a:r>
            <a:r>
              <a:rPr lang="nb-NO" sz="1800" dirty="0" err="1" smtClean="0"/>
              <a:t>implemented</a:t>
            </a:r>
            <a:r>
              <a:rPr lang="nb-NO" sz="1800" dirty="0" smtClean="0"/>
              <a:t> in Excel (R is </a:t>
            </a:r>
            <a:r>
              <a:rPr lang="nb-NO" sz="1800" dirty="0" err="1" smtClean="0"/>
              <a:t>recommended</a:t>
            </a:r>
            <a:r>
              <a:rPr lang="nb-NO" sz="1800" dirty="0" smtClean="0"/>
              <a:t>). </a:t>
            </a:r>
            <a:r>
              <a:rPr lang="nb-NO" sz="1800" dirty="0" err="1" smtClean="0"/>
              <a:t>Result</a:t>
            </a:r>
            <a:r>
              <a:rPr lang="nb-NO" sz="1800" dirty="0" smtClean="0"/>
              <a:t> </a:t>
            </a:r>
            <a:r>
              <a:rPr lang="nb-NO" sz="1800" dirty="0" err="1" smtClean="0"/>
              <a:t>displayed</a:t>
            </a:r>
            <a:r>
              <a:rPr lang="nb-NO" sz="1800" dirty="0" smtClean="0"/>
              <a:t> </a:t>
            </a:r>
            <a:r>
              <a:rPr lang="nb-NO" sz="1800" dirty="0" err="1" smtClean="0"/>
              <a:t>below</a:t>
            </a:r>
            <a:endParaRPr lang="nb-NO" sz="1800" dirty="0" smtClean="0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444208" y="5157192"/>
          <a:ext cx="2445216" cy="464170"/>
        </p:xfrm>
        <a:graphic>
          <a:graphicData uri="http://schemas.openxmlformats.org/presentationml/2006/ole">
            <p:oleObj spid="_x0000_s13314" name="Formel" r:id="rId4" imgW="2552400" imgH="482400" progId="Equation.3">
              <p:embed/>
            </p:oleObj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10800000">
            <a:off x="4139952" y="5229200"/>
            <a:ext cx="194421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547664" y="1844824"/>
          <a:ext cx="2820888" cy="899291"/>
        </p:xfrm>
        <a:graphic>
          <a:graphicData uri="http://schemas.openxmlformats.org/presentationml/2006/ole">
            <p:oleObj spid="_x0000_s14338" name="Formel" r:id="rId3" imgW="1358640" imgH="431640" progId="Equation.3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Single </a:t>
            </a:r>
            <a:r>
              <a:rPr lang="nb-NO" dirty="0" err="1" smtClean="0"/>
              <a:t>life</a:t>
            </a:r>
            <a:r>
              <a:rPr lang="nb-NO" dirty="0" smtClean="0"/>
              <a:t> arrangements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196752"/>
            <a:ext cx="7874001" cy="4753199"/>
          </a:xfrm>
        </p:spPr>
        <p:txBody>
          <a:bodyPr>
            <a:normAutofit/>
          </a:bodyPr>
          <a:lstStyle/>
          <a:p>
            <a:r>
              <a:rPr lang="nb-NO" sz="1800" dirty="0" smtClean="0"/>
              <a:t>Two </a:t>
            </a:r>
            <a:r>
              <a:rPr lang="nb-NO" sz="1800" dirty="0" err="1" smtClean="0"/>
              <a:t>basic</a:t>
            </a:r>
            <a:r>
              <a:rPr lang="nb-NO" sz="1800" dirty="0" smtClean="0"/>
              <a:t> cash </a:t>
            </a:r>
            <a:r>
              <a:rPr lang="nb-NO" sz="1800" dirty="0" err="1" smtClean="0"/>
              <a:t>flows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those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persists</a:t>
            </a:r>
            <a:r>
              <a:rPr lang="nb-NO" sz="1800" dirty="0" smtClean="0"/>
              <a:t> as </a:t>
            </a:r>
            <a:r>
              <a:rPr lang="nb-NO" sz="1800" dirty="0" err="1" smtClean="0"/>
              <a:t>long</a:t>
            </a:r>
            <a:r>
              <a:rPr lang="nb-NO" sz="1800" dirty="0" smtClean="0"/>
              <a:t> as </a:t>
            </a:r>
            <a:r>
              <a:rPr lang="nb-NO" sz="1800" dirty="0" err="1" smtClean="0"/>
              <a:t>the</a:t>
            </a:r>
            <a:r>
              <a:rPr lang="nb-NO" sz="1800" dirty="0" smtClean="0"/>
              <a:t> policy holder is </a:t>
            </a:r>
            <a:r>
              <a:rPr lang="nb-NO" sz="1800" dirty="0" err="1" smtClean="0"/>
              <a:t>alive</a:t>
            </a:r>
            <a:r>
              <a:rPr lang="nb-NO" sz="1800" dirty="0" smtClean="0"/>
              <a:t> and </a:t>
            </a:r>
            <a:r>
              <a:rPr lang="nb-NO" sz="1800" dirty="0" err="1" smtClean="0"/>
              <a:t>those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one-time</a:t>
            </a:r>
            <a:r>
              <a:rPr lang="nb-NO" sz="1800" dirty="0" smtClean="0"/>
              <a:t> </a:t>
            </a:r>
            <a:r>
              <a:rPr lang="nb-NO" sz="1800" dirty="0" err="1" smtClean="0"/>
              <a:t>upon</a:t>
            </a:r>
            <a:r>
              <a:rPr lang="nb-NO" sz="1800" dirty="0" smtClean="0"/>
              <a:t> </a:t>
            </a:r>
            <a:r>
              <a:rPr lang="nb-NO" sz="1800" dirty="0" err="1" smtClean="0"/>
              <a:t>death</a:t>
            </a:r>
            <a:r>
              <a:rPr lang="nb-NO" sz="1800" dirty="0" smtClean="0"/>
              <a:t>. </a:t>
            </a:r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sz="1800" dirty="0" smtClean="0"/>
              <a:t>and</a:t>
            </a:r>
            <a:endParaRPr lang="nb-NO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9" name="Left Brace 8"/>
          <p:cNvSpPr/>
          <p:nvPr/>
        </p:nvSpPr>
        <p:spPr>
          <a:xfrm rot="5400000" flipH="1">
            <a:off x="3550743" y="2506041"/>
            <a:ext cx="273181" cy="246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Left Brace 9"/>
          <p:cNvSpPr/>
          <p:nvPr/>
        </p:nvSpPr>
        <p:spPr>
          <a:xfrm rot="5400000" flipH="1">
            <a:off x="3910784" y="2520892"/>
            <a:ext cx="273181" cy="246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1979712" y="2780929"/>
            <a:ext cx="1803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Agreed</a:t>
            </a:r>
            <a:r>
              <a:rPr lang="nb-NO" sz="1200" dirty="0" smtClean="0"/>
              <a:t> </a:t>
            </a:r>
            <a:r>
              <a:rPr lang="nb-NO" sz="1200" dirty="0" err="1" smtClean="0"/>
              <a:t>payment</a:t>
            </a:r>
            <a:r>
              <a:rPr lang="nb-NO" sz="1200" dirty="0" smtClean="0"/>
              <a:t> at time k</a:t>
            </a:r>
            <a:endParaRPr lang="nb-NO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23928" y="2769928"/>
            <a:ext cx="391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Survival</a:t>
            </a:r>
            <a:r>
              <a:rPr lang="nb-NO" sz="1200" dirty="0" smtClean="0"/>
              <a:t> </a:t>
            </a:r>
            <a:r>
              <a:rPr lang="nb-NO" sz="1200" dirty="0" err="1" smtClean="0"/>
              <a:t>probability</a:t>
            </a:r>
            <a:r>
              <a:rPr lang="nb-NO" sz="1200" dirty="0" smtClean="0"/>
              <a:t> at time k, given </a:t>
            </a:r>
            <a:r>
              <a:rPr lang="nb-NO" sz="1200" dirty="0" err="1" smtClean="0"/>
              <a:t>alive</a:t>
            </a:r>
            <a:r>
              <a:rPr lang="nb-NO" sz="1200" dirty="0" smtClean="0"/>
              <a:t> at time </a:t>
            </a:r>
            <a:r>
              <a:rPr lang="nb-NO" sz="1200" dirty="0" smtClean="0"/>
              <a:t>0 (</a:t>
            </a:r>
            <a:r>
              <a:rPr lang="nb-NO" sz="1200" dirty="0" smtClean="0"/>
              <a:t>at age l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)</a:t>
            </a:r>
            <a:endParaRPr lang="nb-NO" sz="1200" baseline="-25000" dirty="0"/>
          </a:p>
        </p:txBody>
      </p:sp>
      <p:sp>
        <p:nvSpPr>
          <p:cNvPr id="18" name="Left Brace 17"/>
          <p:cNvSpPr/>
          <p:nvPr/>
        </p:nvSpPr>
        <p:spPr>
          <a:xfrm rot="5400000" flipH="1">
            <a:off x="3619518" y="2941322"/>
            <a:ext cx="288032" cy="5433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2915816" y="3356992"/>
            <a:ext cx="14900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Payments</a:t>
            </a:r>
            <a:r>
              <a:rPr lang="nb-NO" sz="1200" dirty="0" smtClean="0"/>
              <a:t> </a:t>
            </a:r>
            <a:r>
              <a:rPr lang="nb-NO" sz="1200" dirty="0" err="1" smtClean="0"/>
              <a:t>while</a:t>
            </a:r>
            <a:r>
              <a:rPr lang="nb-NO" sz="1200" dirty="0" smtClean="0"/>
              <a:t> </a:t>
            </a:r>
            <a:r>
              <a:rPr lang="nb-NO" sz="1200" dirty="0" err="1" smtClean="0"/>
              <a:t>alive</a:t>
            </a:r>
            <a:endParaRPr lang="nb-NO" sz="1200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1560513" y="4221163"/>
          <a:ext cx="2794000" cy="898525"/>
        </p:xfrm>
        <a:graphic>
          <a:graphicData uri="http://schemas.openxmlformats.org/presentationml/2006/ole">
            <p:oleObj spid="_x0000_s14339" name="Formel" r:id="rId4" imgW="1346040" imgH="431640" progId="Equation.3">
              <p:embed/>
            </p:oleObj>
          </a:graphicData>
        </a:graphic>
      </p:graphicFrame>
      <p:sp>
        <p:nvSpPr>
          <p:cNvPr id="21" name="Left Brace 20"/>
          <p:cNvSpPr/>
          <p:nvPr/>
        </p:nvSpPr>
        <p:spPr>
          <a:xfrm rot="5400000" flipH="1">
            <a:off x="3550743" y="4882305"/>
            <a:ext cx="273181" cy="246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Left Brace 21"/>
          <p:cNvSpPr/>
          <p:nvPr/>
        </p:nvSpPr>
        <p:spPr>
          <a:xfrm rot="5400000" flipH="1">
            <a:off x="3910784" y="4897156"/>
            <a:ext cx="273181" cy="246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xtBox 22"/>
          <p:cNvSpPr txBox="1"/>
          <p:nvPr/>
        </p:nvSpPr>
        <p:spPr>
          <a:xfrm>
            <a:off x="1979712" y="5157193"/>
            <a:ext cx="1803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Agreed</a:t>
            </a:r>
            <a:r>
              <a:rPr lang="nb-NO" sz="1200" dirty="0" smtClean="0"/>
              <a:t> </a:t>
            </a:r>
            <a:r>
              <a:rPr lang="nb-NO" sz="1200" dirty="0" err="1" smtClean="0"/>
              <a:t>payment</a:t>
            </a:r>
            <a:r>
              <a:rPr lang="nb-NO" sz="1200" dirty="0" smtClean="0"/>
              <a:t> at time k</a:t>
            </a:r>
            <a:endParaRPr lang="nb-NO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923928" y="5146192"/>
            <a:ext cx="3896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Death </a:t>
            </a:r>
            <a:r>
              <a:rPr lang="nb-NO" sz="1200" dirty="0" err="1" smtClean="0"/>
              <a:t>probability</a:t>
            </a:r>
            <a:r>
              <a:rPr lang="nb-NO" sz="1200" dirty="0" smtClean="0"/>
              <a:t> at time k, given </a:t>
            </a:r>
            <a:r>
              <a:rPr lang="nb-NO" sz="1200" dirty="0" err="1" smtClean="0"/>
              <a:t>alive</a:t>
            </a:r>
            <a:r>
              <a:rPr lang="nb-NO" sz="1200" dirty="0" smtClean="0"/>
              <a:t> at time </a:t>
            </a:r>
            <a:r>
              <a:rPr lang="nb-NO" sz="1200" dirty="0" smtClean="0"/>
              <a:t>0 </a:t>
            </a:r>
            <a:r>
              <a:rPr lang="nb-NO" sz="1200" dirty="0" smtClean="0"/>
              <a:t>(at age l</a:t>
            </a:r>
            <a:r>
              <a:rPr lang="nb-NO" sz="1200" baseline="-25000" dirty="0" smtClean="0"/>
              <a:t>0</a:t>
            </a:r>
            <a:r>
              <a:rPr lang="nb-NO" sz="1200" dirty="0" smtClean="0"/>
              <a:t>)</a:t>
            </a:r>
            <a:endParaRPr lang="nb-NO" sz="1200" baseline="-25000" dirty="0" smtClean="0"/>
          </a:p>
          <a:p>
            <a:endParaRPr lang="nb-NO" sz="1200" baseline="-25000" dirty="0"/>
          </a:p>
        </p:txBody>
      </p:sp>
      <p:sp>
        <p:nvSpPr>
          <p:cNvPr id="25" name="Left Brace 24"/>
          <p:cNvSpPr/>
          <p:nvPr/>
        </p:nvSpPr>
        <p:spPr>
          <a:xfrm rot="5400000" flipH="1">
            <a:off x="3619518" y="5317586"/>
            <a:ext cx="288032" cy="5433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xtBox 25"/>
          <p:cNvSpPr txBox="1"/>
          <p:nvPr/>
        </p:nvSpPr>
        <p:spPr>
          <a:xfrm>
            <a:off x="2915816" y="5733256"/>
            <a:ext cx="2185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Payment</a:t>
            </a:r>
            <a:r>
              <a:rPr lang="nb-NO" sz="1200" dirty="0" smtClean="0"/>
              <a:t> (</a:t>
            </a:r>
            <a:r>
              <a:rPr lang="nb-NO" sz="1200" dirty="0" err="1" smtClean="0"/>
              <a:t>one-time</a:t>
            </a:r>
            <a:r>
              <a:rPr lang="nb-NO" sz="1200" dirty="0" smtClean="0"/>
              <a:t>) </a:t>
            </a:r>
            <a:r>
              <a:rPr lang="nb-NO" sz="1200" dirty="0" err="1" smtClean="0"/>
              <a:t>upon</a:t>
            </a:r>
            <a:r>
              <a:rPr lang="nb-NO" sz="1200" dirty="0" smtClean="0"/>
              <a:t> </a:t>
            </a:r>
            <a:r>
              <a:rPr lang="nb-NO" sz="1200" dirty="0" err="1" smtClean="0"/>
              <a:t>death</a:t>
            </a:r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196752"/>
            <a:ext cx="8017768" cy="4753199"/>
          </a:xfrm>
        </p:spPr>
        <p:txBody>
          <a:bodyPr>
            <a:normAutofit/>
          </a:bodyPr>
          <a:lstStyle/>
          <a:p>
            <a:r>
              <a:rPr lang="nb-NO" sz="1800" dirty="0" smtClean="0"/>
              <a:t>The </a:t>
            </a:r>
            <a:r>
              <a:rPr lang="nb-NO" sz="1800" dirty="0" err="1" smtClean="0"/>
              <a:t>equivalence</a:t>
            </a:r>
            <a:r>
              <a:rPr lang="nb-NO" sz="1800" dirty="0" smtClean="0"/>
              <a:t> </a:t>
            </a:r>
            <a:r>
              <a:rPr lang="nb-NO" sz="1800" dirty="0" err="1" smtClean="0"/>
              <a:t>principle</a:t>
            </a:r>
            <a:r>
              <a:rPr lang="nb-NO" sz="1800" dirty="0" smtClean="0"/>
              <a:t> at time k: </a:t>
            </a:r>
            <a:r>
              <a:rPr lang="nb-NO" sz="1800" dirty="0" err="1" smtClean="0"/>
              <a:t>If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all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is 0 </a:t>
            </a:r>
            <a:r>
              <a:rPr lang="nb-NO" sz="1800" dirty="0" err="1" smtClean="0"/>
              <a:t>then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past</a:t>
            </a:r>
            <a:r>
              <a:rPr lang="nb-NO" sz="1800" dirty="0" smtClean="0"/>
              <a:t>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</a:t>
            </a:r>
            <a:r>
              <a:rPr lang="nb-NO" sz="1800" dirty="0" err="1" smtClean="0"/>
              <a:t>equals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future</a:t>
            </a:r>
            <a:r>
              <a:rPr lang="nb-NO" sz="1800" dirty="0" smtClean="0"/>
              <a:t> </a:t>
            </a:r>
            <a:r>
              <a:rPr lang="nb-NO" sz="1800" dirty="0" err="1" smtClean="0"/>
              <a:t>payments</a:t>
            </a:r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790700" y="3152056"/>
          <a:ext cx="4321175" cy="1004887"/>
        </p:xfrm>
        <a:graphic>
          <a:graphicData uri="http://schemas.openxmlformats.org/presentationml/2006/ole">
            <p:oleObj spid="_x0000_s15362" name="Formel" r:id="rId3" imgW="2082600" imgH="482400" progId="Equation.3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mortality</a:t>
            </a:r>
            <a:r>
              <a:rPr lang="nb-NO" dirty="0" smtClean="0"/>
              <a:t> risk </a:t>
            </a:r>
            <a:r>
              <a:rPr lang="nb-NO" dirty="0" err="1" smtClean="0"/>
              <a:t>affects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355976" y="4274512"/>
            <a:ext cx="1411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Prospective</a:t>
            </a:r>
            <a:r>
              <a:rPr lang="nb-NO" sz="1200" dirty="0" smtClean="0"/>
              <a:t> reserve</a:t>
            </a:r>
            <a:endParaRPr lang="nb-NO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2339752" y="4274512"/>
            <a:ext cx="1539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Retrospective</a:t>
            </a:r>
            <a:r>
              <a:rPr lang="nb-NO" sz="1200" dirty="0" smtClean="0"/>
              <a:t> reserve</a:t>
            </a:r>
            <a:endParaRPr lang="nb-NO" sz="12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123728" y="2114272"/>
            <a:ext cx="352839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3527884" y="215027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563888" y="233029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</a:t>
            </a:r>
            <a:endParaRPr lang="nb-NO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923928" y="2491235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51920" y="2546320"/>
            <a:ext cx="1212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Payments</a:t>
            </a:r>
            <a:r>
              <a:rPr lang="nb-NO" sz="1200" dirty="0" smtClean="0"/>
              <a:t> </a:t>
            </a:r>
            <a:r>
              <a:rPr lang="nb-NO" sz="1200" dirty="0" err="1" smtClean="0"/>
              <a:t>ahead</a:t>
            </a:r>
            <a:endParaRPr lang="nb-NO" sz="1200" dirty="0" smtClean="0"/>
          </a:p>
          <a:p>
            <a:r>
              <a:rPr lang="nb-NO" sz="1200" dirty="0" smtClean="0"/>
              <a:t>(</a:t>
            </a:r>
            <a:r>
              <a:rPr lang="nb-NO" sz="1200" dirty="0" err="1" smtClean="0"/>
              <a:t>prospective</a:t>
            </a:r>
            <a:r>
              <a:rPr lang="nb-NO" sz="1200" dirty="0" smtClean="0"/>
              <a:t>)</a:t>
            </a:r>
            <a:endParaRPr lang="nb-NO" sz="12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555776" y="2507363"/>
            <a:ext cx="792088" cy="158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483768" y="2538737"/>
            <a:ext cx="1127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Past</a:t>
            </a:r>
            <a:r>
              <a:rPr lang="nb-NO" sz="1200" dirty="0" smtClean="0"/>
              <a:t> </a:t>
            </a:r>
            <a:r>
              <a:rPr lang="nb-NO" sz="1200" dirty="0" err="1" smtClean="0"/>
              <a:t>payments</a:t>
            </a:r>
            <a:r>
              <a:rPr lang="nb-NO" sz="1200" dirty="0" smtClean="0"/>
              <a:t> </a:t>
            </a:r>
          </a:p>
          <a:p>
            <a:r>
              <a:rPr lang="nb-NO" sz="1200" dirty="0" smtClean="0"/>
              <a:t>(</a:t>
            </a:r>
            <a:r>
              <a:rPr lang="nb-NO" sz="1200" dirty="0" err="1" smtClean="0"/>
              <a:t>retrospective</a:t>
            </a:r>
            <a:r>
              <a:rPr lang="nb-NO" sz="1200" dirty="0" smtClean="0"/>
              <a:t>)</a:t>
            </a:r>
            <a:endParaRPr lang="nb-NO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364088" y="225828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time</a:t>
            </a:r>
            <a:endParaRPr lang="nb-NO" sz="1200" dirty="0"/>
          </a:p>
        </p:txBody>
      </p:sp>
      <p:cxnSp>
        <p:nvCxnSpPr>
          <p:cNvPr id="42" name="Straight Connector 41"/>
          <p:cNvCxnSpPr/>
          <p:nvPr/>
        </p:nvCxnSpPr>
        <p:spPr>
          <a:xfrm rot="5400000">
            <a:off x="2087724" y="215027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763688" y="3903439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79512" y="4263479"/>
            <a:ext cx="201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The </a:t>
            </a:r>
            <a:r>
              <a:rPr lang="nb-NO" sz="1200" dirty="0" err="1" smtClean="0"/>
              <a:t>accounts</a:t>
            </a:r>
            <a:r>
              <a:rPr lang="nb-NO" sz="1200" dirty="0" smtClean="0"/>
              <a:t> </a:t>
            </a:r>
            <a:r>
              <a:rPr lang="nb-NO" sz="1200" dirty="0" err="1" smtClean="0"/>
              <a:t>are</a:t>
            </a:r>
            <a:r>
              <a:rPr lang="nb-NO" sz="1200" dirty="0" smtClean="0"/>
              <a:t> </a:t>
            </a:r>
            <a:r>
              <a:rPr lang="nb-NO" sz="1200" dirty="0" err="1" smtClean="0"/>
              <a:t>credited</a:t>
            </a:r>
            <a:r>
              <a:rPr lang="nb-NO" sz="1200" dirty="0" smtClean="0"/>
              <a:t> </a:t>
            </a:r>
          </a:p>
          <a:p>
            <a:r>
              <a:rPr lang="nb-NO" sz="1200" dirty="0" err="1" smtClean="0"/>
              <a:t>because</a:t>
            </a:r>
            <a:r>
              <a:rPr lang="nb-NO" sz="1200" dirty="0" smtClean="0"/>
              <a:t> </a:t>
            </a:r>
            <a:r>
              <a:rPr lang="nb-NO" sz="1200" dirty="0" err="1" smtClean="0"/>
              <a:t>somebody</a:t>
            </a:r>
            <a:r>
              <a:rPr lang="nb-NO" sz="1200" dirty="0" smtClean="0"/>
              <a:t> dies </a:t>
            </a:r>
            <a:r>
              <a:rPr lang="nb-NO" sz="1200" dirty="0" err="1" smtClean="0"/>
              <a:t>early</a:t>
            </a:r>
            <a:endParaRPr lang="nb-NO" sz="1200" dirty="0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390277" y="5013176"/>
          <a:ext cx="7142163" cy="871537"/>
        </p:xfrm>
        <a:graphic>
          <a:graphicData uri="http://schemas.openxmlformats.org/presentationml/2006/ole">
            <p:oleObj spid="_x0000_s15364" name="Formel" r:id="rId4" imgW="3441600" imgH="419040" progId="Equation.3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1246261" y="5805264"/>
            <a:ext cx="976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Insured</a:t>
            </a:r>
            <a:r>
              <a:rPr lang="nb-NO" sz="1200" dirty="0" smtClean="0"/>
              <a:t> </a:t>
            </a:r>
            <a:r>
              <a:rPr lang="nb-NO" sz="1200" dirty="0" err="1" smtClean="0"/>
              <a:t>alive</a:t>
            </a:r>
            <a:endParaRPr lang="nb-NO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2830437" y="5733256"/>
            <a:ext cx="940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 smtClean="0"/>
              <a:t>Insured</a:t>
            </a:r>
            <a:r>
              <a:rPr lang="nb-NO" sz="1200" dirty="0" smtClean="0"/>
              <a:t> dies</a:t>
            </a:r>
            <a:endParaRPr lang="nb-NO" sz="12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196752"/>
            <a:ext cx="7874001" cy="4753199"/>
          </a:xfrm>
        </p:spPr>
        <p:txBody>
          <a:bodyPr>
            <a:normAutofit/>
          </a:bodyPr>
          <a:lstStyle/>
          <a:p>
            <a:r>
              <a:rPr lang="nb-NO" sz="1800" dirty="0" err="1" smtClean="0"/>
              <a:t>Suppose</a:t>
            </a:r>
            <a:r>
              <a:rPr lang="nb-NO" sz="1800" dirty="0" smtClean="0"/>
              <a:t> </a:t>
            </a:r>
            <a:r>
              <a:rPr lang="nb-NO" sz="1800" dirty="0" err="1" smtClean="0"/>
              <a:t>one</a:t>
            </a:r>
            <a:r>
              <a:rPr lang="nb-NO" sz="1800" dirty="0" smtClean="0"/>
              <a:t> </a:t>
            </a:r>
            <a:r>
              <a:rPr lang="nb-NO" sz="1800" dirty="0" err="1" smtClean="0"/>
              <a:t>money</a:t>
            </a:r>
            <a:r>
              <a:rPr lang="nb-NO" sz="1800" dirty="0" smtClean="0"/>
              <a:t> </a:t>
            </a:r>
            <a:r>
              <a:rPr lang="nb-NO" sz="1800" dirty="0" err="1" smtClean="0"/>
              <a:t>unit</a:t>
            </a:r>
            <a:r>
              <a:rPr lang="nb-NO" sz="1800" dirty="0" smtClean="0"/>
              <a:t> is </a:t>
            </a:r>
            <a:r>
              <a:rPr lang="nb-NO" sz="1800" dirty="0" err="1" smtClean="0"/>
              <a:t>received</a:t>
            </a:r>
            <a:r>
              <a:rPr lang="nb-NO" sz="1800" dirty="0" smtClean="0"/>
              <a:t> </a:t>
            </a:r>
            <a:r>
              <a:rPr lang="nb-NO" sz="1800" dirty="0" err="1" smtClean="0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K time </a:t>
            </a:r>
            <a:r>
              <a:rPr lang="nb-NO" sz="1800" dirty="0" err="1" smtClean="0"/>
              <a:t>periods</a:t>
            </a:r>
            <a:r>
              <a:rPr lang="nb-NO" sz="1800" dirty="0" smtClean="0"/>
              <a:t>, </a:t>
            </a:r>
            <a:r>
              <a:rPr lang="nb-NO" sz="1800" dirty="0" err="1" smtClean="0"/>
              <a:t>but</a:t>
            </a:r>
            <a:r>
              <a:rPr lang="nb-NO" sz="1800" dirty="0" smtClean="0"/>
              <a:t> </a:t>
            </a:r>
            <a:r>
              <a:rPr lang="nb-NO" sz="1800" dirty="0" err="1" smtClean="0"/>
              <a:t>ceases</a:t>
            </a:r>
            <a:r>
              <a:rPr lang="nb-NO" sz="1800" dirty="0" smtClean="0"/>
              <a:t> </a:t>
            </a:r>
            <a:r>
              <a:rPr lang="nb-NO" sz="1800" dirty="0" err="1" smtClean="0"/>
              <a:t>when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dies. The </a:t>
            </a:r>
            <a:r>
              <a:rPr lang="nb-NO" sz="1800" dirty="0" err="1" smtClean="0"/>
              <a:t>money</a:t>
            </a:r>
            <a:r>
              <a:rPr lang="nb-NO" sz="1800" dirty="0" smtClean="0"/>
              <a:t> is </a:t>
            </a:r>
            <a:r>
              <a:rPr lang="nb-NO" sz="1800" dirty="0" err="1" smtClean="0"/>
              <a:t>received</a:t>
            </a:r>
            <a:r>
              <a:rPr lang="nb-NO" sz="1800" dirty="0" smtClean="0"/>
              <a:t> at </a:t>
            </a:r>
            <a:r>
              <a:rPr lang="nb-NO" sz="1800" dirty="0" err="1" smtClean="0"/>
              <a:t>the</a:t>
            </a:r>
            <a:r>
              <a:rPr lang="nb-NO" sz="1800" dirty="0" smtClean="0"/>
              <a:t> end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period</a:t>
            </a:r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/>
          </a:p>
          <a:p>
            <a:r>
              <a:rPr lang="nb-NO" sz="1800" dirty="0" err="1" smtClean="0"/>
              <a:t>If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money</a:t>
            </a:r>
            <a:r>
              <a:rPr lang="nb-NO" sz="1800" dirty="0" smtClean="0"/>
              <a:t> is </a:t>
            </a:r>
            <a:r>
              <a:rPr lang="nb-NO" sz="1800" dirty="0" err="1" smtClean="0"/>
              <a:t>received</a:t>
            </a:r>
            <a:r>
              <a:rPr lang="nb-NO" sz="1800" dirty="0" smtClean="0"/>
              <a:t> in </a:t>
            </a:r>
            <a:r>
              <a:rPr lang="nb-NO" sz="1800" dirty="0" err="1" smtClean="0"/>
              <a:t>advance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expression</a:t>
            </a:r>
            <a:r>
              <a:rPr lang="nb-NO" sz="1800" dirty="0" smtClean="0"/>
              <a:t> </a:t>
            </a:r>
            <a:r>
              <a:rPr lang="nb-NO" sz="1800" dirty="0" err="1" smtClean="0"/>
              <a:t>becomes</a:t>
            </a:r>
            <a:endParaRPr lang="nb-NO" sz="1800" dirty="0" smtClean="0"/>
          </a:p>
          <a:p>
            <a:endParaRPr lang="nb-NO" sz="1800" dirty="0"/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  <a:p>
            <a:r>
              <a:rPr lang="nb-NO" sz="1800" dirty="0" smtClean="0"/>
              <a:t>The </a:t>
            </a:r>
            <a:r>
              <a:rPr lang="nb-NO" sz="1800" dirty="0" err="1" smtClean="0"/>
              <a:t>expressions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related</a:t>
            </a:r>
            <a:endParaRPr lang="nb-NO" sz="1800" dirty="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124075" y="1720850"/>
          <a:ext cx="2108200" cy="1004888"/>
        </p:xfrm>
        <a:graphic>
          <a:graphicData uri="http://schemas.openxmlformats.org/presentationml/2006/ole">
            <p:oleObj spid="_x0000_s16386" name="Formel" r:id="rId3" imgW="1015920" imgH="482400" progId="Equation.3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Life </a:t>
            </a:r>
            <a:r>
              <a:rPr lang="nb-NO" dirty="0" err="1" smtClean="0"/>
              <a:t>insurance</a:t>
            </a:r>
            <a:r>
              <a:rPr lang="nb-NO" dirty="0" smtClean="0"/>
              <a:t> </a:t>
            </a:r>
            <a:r>
              <a:rPr lang="nb-NO" dirty="0" err="1" smtClean="0"/>
              <a:t>notation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46" name="TextBox 45"/>
          <p:cNvSpPr txBox="1"/>
          <p:nvPr/>
        </p:nvSpPr>
        <p:spPr>
          <a:xfrm>
            <a:off x="4716016" y="2060848"/>
            <a:ext cx="1475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In </a:t>
            </a:r>
            <a:r>
              <a:rPr lang="nb-NO" sz="1200" dirty="0" err="1" smtClean="0"/>
              <a:t>arrears</a:t>
            </a:r>
            <a:r>
              <a:rPr lang="nb-NO" sz="1200" dirty="0" smtClean="0"/>
              <a:t> </a:t>
            </a:r>
            <a:r>
              <a:rPr lang="nb-NO" sz="1200" dirty="0" err="1" smtClean="0"/>
              <a:t>while</a:t>
            </a:r>
            <a:r>
              <a:rPr lang="nb-NO" sz="1200" dirty="0" smtClean="0"/>
              <a:t> </a:t>
            </a:r>
            <a:r>
              <a:rPr lang="nb-NO" sz="1200" dirty="0" err="1" smtClean="0"/>
              <a:t>alive</a:t>
            </a:r>
            <a:endParaRPr lang="nb-NO" sz="1200" dirty="0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176463" y="3251200"/>
          <a:ext cx="2108200" cy="898525"/>
        </p:xfrm>
        <a:graphic>
          <a:graphicData uri="http://schemas.openxmlformats.org/presentationml/2006/ole">
            <p:oleObj spid="_x0000_s16388" name="Formel" r:id="rId4" imgW="1015920" imgH="431640" progId="Equation.3">
              <p:embed/>
            </p:oleObj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716016" y="3584049"/>
            <a:ext cx="1470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In </a:t>
            </a:r>
            <a:r>
              <a:rPr lang="nb-NO" sz="1200" dirty="0" err="1" smtClean="0"/>
              <a:t>avance</a:t>
            </a:r>
            <a:r>
              <a:rPr lang="nb-NO" sz="1200" dirty="0" smtClean="0"/>
              <a:t> </a:t>
            </a:r>
            <a:r>
              <a:rPr lang="nb-NO" sz="1200" dirty="0" err="1" smtClean="0"/>
              <a:t>while</a:t>
            </a:r>
            <a:r>
              <a:rPr lang="nb-NO" sz="1200" dirty="0" smtClean="0"/>
              <a:t> </a:t>
            </a:r>
            <a:r>
              <a:rPr lang="nb-NO" sz="1200" dirty="0" err="1" smtClean="0"/>
              <a:t>alive</a:t>
            </a:r>
            <a:endParaRPr lang="nb-NO" sz="1200" dirty="0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2339752" y="4653136"/>
          <a:ext cx="2003425" cy="765175"/>
        </p:xfrm>
        <a:graphic>
          <a:graphicData uri="http://schemas.openxmlformats.org/presentationml/2006/ole">
            <p:oleObj spid="_x0000_s16389" name="Formel" r:id="rId5" imgW="9651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Computing</a:t>
            </a:r>
            <a:r>
              <a:rPr lang="nb-NO" dirty="0" smtClean="0"/>
              <a:t> </a:t>
            </a:r>
            <a:r>
              <a:rPr lang="nb-NO" dirty="0" err="1" smtClean="0"/>
              <a:t>mortality-adjusted</a:t>
            </a:r>
            <a:r>
              <a:rPr lang="nb-NO" dirty="0" smtClean="0"/>
              <a:t> </a:t>
            </a:r>
            <a:r>
              <a:rPr lang="nb-NO" dirty="0" err="1" smtClean="0"/>
              <a:t>annuities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sz="1800" dirty="0" err="1" smtClean="0"/>
              <a:t>Algorithm</a:t>
            </a:r>
            <a:r>
              <a:rPr lang="nb-NO" sz="1800" dirty="0" smtClean="0"/>
              <a:t> 12.2 The </a:t>
            </a:r>
            <a:r>
              <a:rPr lang="nb-NO" sz="1800" dirty="0" err="1" smtClean="0"/>
              <a:t>coefficients</a:t>
            </a:r>
            <a:endParaRPr lang="nb-NO" sz="1800" dirty="0" smtClean="0"/>
          </a:p>
          <a:p>
            <a:r>
              <a:rPr lang="nb-NO" sz="1800" dirty="0" smtClean="0"/>
              <a:t>0 	input l</a:t>
            </a:r>
            <a:r>
              <a:rPr lang="nb-NO" sz="1800" baseline="-25000" dirty="0" smtClean="0"/>
              <a:t>0</a:t>
            </a:r>
            <a:r>
              <a:rPr lang="nb-NO" sz="1800" dirty="0" smtClean="0"/>
              <a:t>, K, d=1/(1+r), {</a:t>
            </a:r>
            <a:r>
              <a:rPr lang="nb-NO" sz="1800" dirty="0" err="1" smtClean="0"/>
              <a:t>q</a:t>
            </a:r>
            <a:r>
              <a:rPr lang="nb-NO" sz="1800" baseline="-25000" dirty="0" err="1" smtClean="0"/>
              <a:t>l</a:t>
            </a:r>
            <a:r>
              <a:rPr lang="nb-NO" sz="1800" dirty="0" smtClean="0"/>
              <a:t> }</a:t>
            </a:r>
          </a:p>
          <a:p>
            <a:r>
              <a:rPr lang="nb-NO" sz="1800" dirty="0" smtClean="0"/>
              <a:t>1 	a&lt;-1, </a:t>
            </a:r>
            <a:r>
              <a:rPr lang="nb-NO" sz="1800" baseline="-25000" dirty="0" smtClean="0"/>
              <a:t>l</a:t>
            </a:r>
            <a:r>
              <a:rPr lang="nb-NO" sz="1800" dirty="0" smtClean="0"/>
              <a:t>b&lt;-1, l&lt;-l</a:t>
            </a:r>
            <a:r>
              <a:rPr lang="nb-NO" sz="1800" baseline="-25000" dirty="0" smtClean="0"/>
              <a:t>0</a:t>
            </a:r>
            <a:r>
              <a:rPr lang="nb-NO" sz="1800" dirty="0" smtClean="0"/>
              <a:t>-1</a:t>
            </a:r>
          </a:p>
          <a:p>
            <a:r>
              <a:rPr lang="nb-NO" sz="1800" dirty="0" smtClean="0"/>
              <a:t>2	for k=0,…,K-1 </a:t>
            </a:r>
            <a:r>
              <a:rPr lang="nb-NO" sz="1800" dirty="0" err="1" smtClean="0"/>
              <a:t>repeat</a:t>
            </a:r>
            <a:endParaRPr lang="nb-NO" sz="1400" dirty="0" smtClean="0"/>
          </a:p>
          <a:p>
            <a:r>
              <a:rPr lang="nb-NO" sz="1400" dirty="0"/>
              <a:t> </a:t>
            </a:r>
            <a:r>
              <a:rPr lang="nb-NO" sz="1400" dirty="0" smtClean="0"/>
              <a:t>              </a:t>
            </a:r>
            <a:r>
              <a:rPr lang="nb-NO" sz="1400" dirty="0" err="1" smtClean="0"/>
              <a:t>a&lt;-a+b</a:t>
            </a:r>
            <a:r>
              <a:rPr lang="nb-NO" sz="1400" dirty="0" smtClean="0"/>
              <a:t> and l&lt;-l+1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</a:t>
            </a:r>
            <a:r>
              <a:rPr lang="nb-NO" sz="1400" dirty="0" err="1" smtClean="0"/>
              <a:t>b&lt;-b</a:t>
            </a:r>
            <a:r>
              <a:rPr lang="nb-NO" sz="1400" dirty="0" smtClean="0"/>
              <a:t>(1-q</a:t>
            </a:r>
            <a:r>
              <a:rPr lang="nb-NO" sz="1400" baseline="-25000" dirty="0" smtClean="0"/>
              <a:t>l</a:t>
            </a:r>
            <a:r>
              <a:rPr lang="nb-NO" sz="1400" dirty="0" smtClean="0"/>
              <a:t>)d</a:t>
            </a:r>
          </a:p>
          <a:p>
            <a:r>
              <a:rPr lang="nb-NO" sz="1800" dirty="0"/>
              <a:t>3	</a:t>
            </a:r>
            <a:r>
              <a:rPr lang="nb-NO" sz="1800" dirty="0" err="1" smtClean="0"/>
              <a:t>Return</a:t>
            </a:r>
            <a:r>
              <a:rPr lang="nb-NO" sz="1800" dirty="0" smtClean="0"/>
              <a:t> a and a..&lt;-a+b-1.    (a and a..  </a:t>
            </a:r>
            <a:r>
              <a:rPr lang="nb-NO" sz="1800" dirty="0" err="1"/>
              <a:t>a</a:t>
            </a:r>
            <a:r>
              <a:rPr lang="nb-NO" sz="1800" dirty="0" err="1" smtClean="0"/>
              <a:t>re</a:t>
            </a:r>
            <a:r>
              <a:rPr lang="nb-NO" sz="1800" dirty="0" smtClean="0"/>
              <a:t> </a:t>
            </a:r>
            <a:r>
              <a:rPr lang="nb-NO" sz="1800" dirty="0" err="1" smtClean="0"/>
              <a:t>now</a:t>
            </a:r>
            <a:r>
              <a:rPr lang="nb-NO" sz="1800" dirty="0" smtClean="0"/>
              <a:t>                                              )</a:t>
            </a:r>
            <a:endParaRPr lang="nb-NO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427984" y="1412776"/>
          <a:ext cx="2319338" cy="765175"/>
        </p:xfrm>
        <a:graphic>
          <a:graphicData uri="http://schemas.openxmlformats.org/presentationml/2006/ole">
            <p:oleObj spid="_x0000_s17410" name="Formel" r:id="rId3" imgW="1117440" imgH="36828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6141095" y="3212976"/>
          <a:ext cx="2319337" cy="765175"/>
        </p:xfrm>
        <a:graphic>
          <a:graphicData uri="http://schemas.openxmlformats.org/presentationml/2006/ole">
            <p:oleObj spid="_x0000_s17411" name="Formel" r:id="rId4" imgW="11174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 </a:t>
            </a:r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Mr</a:t>
            </a:r>
            <a:r>
              <a:rPr lang="nb-NO" dirty="0" smtClean="0"/>
              <a:t>(55) </a:t>
            </a:r>
            <a:r>
              <a:rPr lang="nb-NO" dirty="0" err="1" smtClean="0"/>
              <a:t>revisited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24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99592" y="1412776"/>
            <a:ext cx="7874001" cy="4177134"/>
          </a:xfrm>
        </p:spPr>
        <p:txBody>
          <a:bodyPr>
            <a:normAutofit/>
          </a:bodyPr>
          <a:lstStyle/>
          <a:p>
            <a:r>
              <a:rPr lang="nb-NO" sz="1800" dirty="0" err="1" smtClean="0"/>
              <a:t>Consider</a:t>
            </a:r>
            <a:r>
              <a:rPr lang="nb-NO" sz="1800" dirty="0" smtClean="0"/>
              <a:t> MR (55), </a:t>
            </a:r>
            <a:r>
              <a:rPr lang="nb-NO" sz="1800" dirty="0" err="1" smtClean="0"/>
              <a:t>receiving</a:t>
            </a:r>
            <a:r>
              <a:rPr lang="nb-NO" sz="1800" dirty="0" smtClean="0"/>
              <a:t> </a:t>
            </a:r>
            <a:r>
              <a:rPr lang="nb-NO" sz="1800" dirty="0" err="1" smtClean="0"/>
              <a:t>one</a:t>
            </a:r>
            <a:r>
              <a:rPr lang="nb-NO" sz="1800" dirty="0" smtClean="0"/>
              <a:t> </a:t>
            </a:r>
            <a:r>
              <a:rPr lang="nb-NO" sz="1800" dirty="0" err="1" smtClean="0"/>
              <a:t>unit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money</a:t>
            </a:r>
            <a:r>
              <a:rPr lang="nb-NO" sz="1800" dirty="0" smtClean="0"/>
              <a:t> for K </a:t>
            </a:r>
            <a:r>
              <a:rPr lang="nb-NO" sz="1800" dirty="0" err="1" smtClean="0"/>
              <a:t>periods</a:t>
            </a:r>
            <a:r>
              <a:rPr lang="nb-NO" sz="1800" dirty="0" smtClean="0"/>
              <a:t>.</a:t>
            </a:r>
          </a:p>
          <a:p>
            <a:r>
              <a:rPr lang="nb-NO" sz="1800" dirty="0" err="1" smtClean="0"/>
              <a:t>Assume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following</a:t>
            </a:r>
            <a:r>
              <a:rPr lang="nb-NO" sz="1800" dirty="0" smtClean="0"/>
              <a:t> </a:t>
            </a:r>
            <a:r>
              <a:rPr lang="nb-NO" sz="1800" dirty="0" err="1" smtClean="0"/>
              <a:t>values</a:t>
            </a:r>
            <a:r>
              <a:rPr lang="nb-NO" sz="1800" dirty="0" smtClean="0"/>
              <a:t> for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different</a:t>
            </a:r>
            <a:r>
              <a:rPr lang="nb-NO" sz="1800" dirty="0" smtClean="0"/>
              <a:t> parameters </a:t>
            </a:r>
            <a:endParaRPr lang="nb-NO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699792" y="3212976"/>
          <a:ext cx="4276725" cy="3057525"/>
        </p:xfrm>
        <a:graphic>
          <a:graphicData uri="http://schemas.openxmlformats.org/presentationml/2006/ole">
            <p:oleObj spid="_x0000_s18434" name="Worksheet" r:id="rId3" imgW="4276800" imgH="3057525" progId="Excel.Sheet.12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987824" y="2420888"/>
          <a:ext cx="3057525" cy="390525"/>
        </p:xfrm>
        <a:graphic>
          <a:graphicData uri="http://schemas.openxmlformats.org/presentationml/2006/ole">
            <p:oleObj spid="_x0000_s18435" name="Worksheet" r:id="rId4" imgW="3057480" imgH="390615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74002" cy="647725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Result</a:t>
            </a:r>
            <a:r>
              <a:rPr lang="nb-NO" dirty="0" smtClean="0"/>
              <a:t> from </a:t>
            </a:r>
            <a:r>
              <a:rPr lang="nb-NO" dirty="0" err="1" smtClean="0"/>
              <a:t>Mr</a:t>
            </a:r>
            <a:r>
              <a:rPr lang="nb-NO" dirty="0" smtClean="0"/>
              <a:t>(55) </a:t>
            </a:r>
            <a:r>
              <a:rPr lang="nb-NO" dirty="0" err="1" smtClean="0"/>
              <a:t>revisited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8" name="Chart 7"/>
          <p:cNvGraphicFramePr/>
          <p:nvPr/>
        </p:nvGraphicFramePr>
        <p:xfrm>
          <a:off x="323528" y="3933056"/>
          <a:ext cx="4032448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860032" y="3933056"/>
          <a:ext cx="3870176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ontent Placeholder 4"/>
          <p:cNvSpPr>
            <a:spLocks noGrp="1"/>
          </p:cNvSpPr>
          <p:nvPr>
            <p:ph sz="quarter" idx="17"/>
          </p:nvPr>
        </p:nvSpPr>
        <p:spPr>
          <a:xfrm>
            <a:off x="899592" y="980728"/>
            <a:ext cx="7874001" cy="1872208"/>
          </a:xfrm>
        </p:spPr>
        <p:txBody>
          <a:bodyPr>
            <a:normAutofit fontScale="85000" lnSpcReduction="20000"/>
          </a:bodyPr>
          <a:lstStyle/>
          <a:p>
            <a:r>
              <a:rPr lang="nb-NO" sz="1800" dirty="0" smtClean="0"/>
              <a:t>The </a:t>
            </a:r>
            <a:r>
              <a:rPr lang="nb-NO" sz="1800" dirty="0" err="1" smtClean="0"/>
              <a:t>net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for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in </a:t>
            </a:r>
            <a:r>
              <a:rPr lang="nb-NO" sz="1800" dirty="0" err="1" smtClean="0"/>
              <a:t>advance</a:t>
            </a:r>
            <a:r>
              <a:rPr lang="nb-NO" sz="1800" dirty="0" smtClean="0"/>
              <a:t> </a:t>
            </a:r>
            <a:r>
              <a:rPr lang="nb-NO" sz="1800" dirty="0" err="1" smtClean="0"/>
              <a:t>presented</a:t>
            </a:r>
            <a:r>
              <a:rPr lang="nb-NO" sz="1800" dirty="0" smtClean="0"/>
              <a:t>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left</a:t>
            </a:r>
            <a:r>
              <a:rPr lang="nb-NO" sz="1800" dirty="0" smtClean="0"/>
              <a:t>. The </a:t>
            </a:r>
            <a:r>
              <a:rPr lang="nb-NO" sz="1800" dirty="0" err="1" smtClean="0"/>
              <a:t>net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for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in </a:t>
            </a:r>
            <a:r>
              <a:rPr lang="nb-NO" sz="1800" dirty="0" err="1" smtClean="0"/>
              <a:t>arrears</a:t>
            </a:r>
            <a:r>
              <a:rPr lang="nb-NO" sz="1800" dirty="0" smtClean="0"/>
              <a:t> </a:t>
            </a:r>
            <a:r>
              <a:rPr lang="nb-NO" sz="1800" dirty="0" err="1" smtClean="0"/>
              <a:t>presented</a:t>
            </a:r>
            <a:r>
              <a:rPr lang="nb-NO" sz="1800" dirty="0" smtClean="0"/>
              <a:t>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right. </a:t>
            </a:r>
          </a:p>
          <a:p>
            <a:r>
              <a:rPr lang="nb-NO" sz="1800" dirty="0" smtClean="0"/>
              <a:t>In </a:t>
            </a:r>
            <a:r>
              <a:rPr lang="nb-NO" sz="1800" dirty="0" err="1" smtClean="0"/>
              <a:t>both</a:t>
            </a:r>
            <a:r>
              <a:rPr lang="nb-NO" sz="1800" dirty="0" smtClean="0"/>
              <a:t> cases </a:t>
            </a:r>
            <a:r>
              <a:rPr lang="nb-NO" sz="1800" dirty="0" err="1" smtClean="0"/>
              <a:t>the</a:t>
            </a:r>
            <a:r>
              <a:rPr lang="nb-NO" sz="1800" dirty="0" smtClean="0"/>
              <a:t> cash </a:t>
            </a:r>
            <a:r>
              <a:rPr lang="nb-NO" sz="1800" dirty="0" err="1" smtClean="0"/>
              <a:t>flows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compared</a:t>
            </a:r>
            <a:r>
              <a:rPr lang="nb-NO" sz="1800" dirty="0" smtClean="0"/>
              <a:t> to cash </a:t>
            </a:r>
            <a:r>
              <a:rPr lang="nb-NO" sz="1800" dirty="0" err="1" smtClean="0"/>
              <a:t>flows</a:t>
            </a:r>
            <a:r>
              <a:rPr lang="nb-NO" sz="1800" dirty="0" smtClean="0"/>
              <a:t> </a:t>
            </a:r>
            <a:r>
              <a:rPr lang="nb-NO" sz="1800" dirty="0" err="1" smtClean="0"/>
              <a:t>without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</a:t>
            </a:r>
            <a:r>
              <a:rPr lang="nb-NO" sz="1800" dirty="0" err="1" smtClean="0"/>
              <a:t>assumption</a:t>
            </a:r>
            <a:r>
              <a:rPr lang="nb-NO" sz="1800" dirty="0" smtClean="0"/>
              <a:t> </a:t>
            </a:r>
          </a:p>
          <a:p>
            <a:r>
              <a:rPr lang="nb-NO" sz="1800" dirty="0" smtClean="0"/>
              <a:t>The NPV </a:t>
            </a:r>
            <a:r>
              <a:rPr lang="nb-NO" sz="1800" dirty="0" err="1" smtClean="0"/>
              <a:t>without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is 4% </a:t>
            </a:r>
            <a:r>
              <a:rPr lang="nb-NO" sz="1800" dirty="0" err="1" smtClean="0"/>
              <a:t>greater</a:t>
            </a:r>
            <a:r>
              <a:rPr lang="nb-NO" sz="1800" dirty="0" smtClean="0"/>
              <a:t> </a:t>
            </a:r>
            <a:r>
              <a:rPr lang="nb-NO" sz="1800" dirty="0" err="1" smtClean="0"/>
              <a:t>than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NPV in </a:t>
            </a:r>
            <a:r>
              <a:rPr lang="nb-NO" sz="1800" dirty="0" err="1" smtClean="0"/>
              <a:t>advance</a:t>
            </a:r>
            <a:r>
              <a:rPr lang="nb-NO" sz="1800" dirty="0" smtClean="0"/>
              <a:t>. The NPV </a:t>
            </a:r>
            <a:r>
              <a:rPr lang="nb-NO" sz="1800" dirty="0" err="1" smtClean="0"/>
              <a:t>without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is 15% </a:t>
            </a:r>
            <a:r>
              <a:rPr lang="nb-NO" sz="1800" dirty="0" err="1" smtClean="0"/>
              <a:t>greater</a:t>
            </a:r>
            <a:r>
              <a:rPr lang="nb-NO" sz="1800" dirty="0" smtClean="0"/>
              <a:t> </a:t>
            </a:r>
            <a:r>
              <a:rPr lang="nb-NO" sz="1800" dirty="0" err="1" smtClean="0"/>
              <a:t>than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NPV in </a:t>
            </a:r>
            <a:r>
              <a:rPr lang="nb-NO" sz="1800" dirty="0" err="1" smtClean="0"/>
              <a:t>arrears</a:t>
            </a:r>
            <a:r>
              <a:rPr lang="nb-NO" sz="1800" dirty="0" smtClean="0"/>
              <a:t>.</a:t>
            </a:r>
          </a:p>
          <a:p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see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difference</a:t>
            </a:r>
            <a:r>
              <a:rPr lang="nb-NO" sz="1800" dirty="0" smtClean="0"/>
              <a:t> </a:t>
            </a:r>
            <a:r>
              <a:rPr lang="nb-NO" sz="1800" dirty="0" err="1" smtClean="0"/>
              <a:t>between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two</a:t>
            </a:r>
            <a:r>
              <a:rPr lang="nb-NO" sz="1800" dirty="0" smtClean="0"/>
              <a:t> cash </a:t>
            </a:r>
            <a:r>
              <a:rPr lang="nb-NO" sz="1800" dirty="0" err="1" smtClean="0"/>
              <a:t>flows</a:t>
            </a:r>
            <a:r>
              <a:rPr lang="nb-NO" sz="1800" dirty="0" smtClean="0"/>
              <a:t> is </a:t>
            </a:r>
            <a:r>
              <a:rPr lang="nb-NO" sz="1800" dirty="0" err="1" smtClean="0"/>
              <a:t>greater</a:t>
            </a:r>
            <a:r>
              <a:rPr lang="nb-NO" sz="1800" dirty="0" smtClean="0"/>
              <a:t> </a:t>
            </a:r>
            <a:r>
              <a:rPr lang="nb-NO" sz="1800" dirty="0" err="1" smtClean="0"/>
              <a:t>when</a:t>
            </a:r>
            <a:r>
              <a:rPr lang="nb-NO" sz="1800" dirty="0" smtClean="0"/>
              <a:t>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done</a:t>
            </a:r>
            <a:r>
              <a:rPr lang="nb-NO" sz="1800" dirty="0" smtClean="0"/>
              <a:t> in </a:t>
            </a:r>
            <a:r>
              <a:rPr lang="nb-NO" sz="1800" dirty="0" err="1" smtClean="0"/>
              <a:t>arrears</a:t>
            </a:r>
            <a:r>
              <a:rPr lang="nb-NO" sz="1800" dirty="0" smtClean="0"/>
              <a:t>. </a:t>
            </a:r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see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effect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</a:t>
            </a:r>
            <a:r>
              <a:rPr lang="nb-NO" sz="1800" dirty="0" err="1" smtClean="0"/>
              <a:t>accumulate</a:t>
            </a:r>
            <a:r>
              <a:rPr lang="nb-NO" sz="1800" dirty="0" smtClean="0"/>
              <a:t> more </a:t>
            </a:r>
            <a:r>
              <a:rPr lang="nb-NO" sz="1800" dirty="0" err="1" smtClean="0"/>
              <a:t>severly</a:t>
            </a:r>
            <a:r>
              <a:rPr lang="nb-NO" sz="1800" dirty="0" smtClean="0"/>
              <a:t> in </a:t>
            </a:r>
            <a:r>
              <a:rPr lang="nb-NO" sz="1800" dirty="0" err="1" smtClean="0"/>
              <a:t>the</a:t>
            </a:r>
            <a:r>
              <a:rPr lang="nb-NO" sz="1800" dirty="0" smtClean="0"/>
              <a:t> case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arrears</a:t>
            </a:r>
            <a:r>
              <a:rPr lang="nb-NO" sz="1800" dirty="0" smtClean="0"/>
              <a:t> </a:t>
            </a:r>
            <a:r>
              <a:rPr lang="nb-NO" sz="1800" dirty="0" err="1" smtClean="0"/>
              <a:t>than</a:t>
            </a:r>
            <a:r>
              <a:rPr lang="nb-NO" sz="1800" dirty="0" smtClean="0"/>
              <a:t> in </a:t>
            </a:r>
            <a:r>
              <a:rPr lang="nb-NO" sz="1800" dirty="0" err="1" smtClean="0"/>
              <a:t>advance</a:t>
            </a:r>
            <a:r>
              <a:rPr lang="nb-NO" sz="1800" dirty="0" smtClean="0"/>
              <a:t>, </a:t>
            </a:r>
            <a:r>
              <a:rPr lang="nb-NO" sz="1800" dirty="0" err="1" smtClean="0"/>
              <a:t>since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money</a:t>
            </a:r>
            <a:r>
              <a:rPr lang="nb-NO" sz="1800" dirty="0" smtClean="0"/>
              <a:t> is </a:t>
            </a:r>
            <a:r>
              <a:rPr lang="nb-NO" sz="1800" dirty="0" err="1" smtClean="0"/>
              <a:t>received</a:t>
            </a:r>
            <a:r>
              <a:rPr lang="nb-NO" sz="1800" dirty="0" smtClean="0"/>
              <a:t> at </a:t>
            </a:r>
            <a:r>
              <a:rPr lang="nb-NO" sz="1800" dirty="0" err="1" smtClean="0"/>
              <a:t>the</a:t>
            </a:r>
            <a:r>
              <a:rPr lang="nb-NO" sz="1800" dirty="0" smtClean="0"/>
              <a:t> end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period</a:t>
            </a:r>
            <a:r>
              <a:rPr lang="nb-NO" sz="1800" dirty="0" smtClean="0"/>
              <a:t> and not in </a:t>
            </a:r>
            <a:r>
              <a:rPr lang="nb-NO" sz="1800" dirty="0" err="1" smtClean="0"/>
              <a:t>advance</a:t>
            </a:r>
            <a:endParaRPr lang="nb-NO" sz="1800" dirty="0" smtClean="0"/>
          </a:p>
          <a:p>
            <a:endParaRPr lang="nb-NO" sz="1800" dirty="0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724128" y="3356992"/>
          <a:ext cx="1820168" cy="867596"/>
        </p:xfrm>
        <a:graphic>
          <a:graphicData uri="http://schemas.openxmlformats.org/presentationml/2006/ole">
            <p:oleObj spid="_x0000_s19459" name="Formel" r:id="rId5" imgW="1015920" imgH="48240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899592" y="3429000"/>
          <a:ext cx="1748160" cy="745074"/>
        </p:xfrm>
        <a:graphic>
          <a:graphicData uri="http://schemas.openxmlformats.org/presentationml/2006/ole">
            <p:oleObj spid="_x0000_s19460" name="Formel" r:id="rId6" imgW="1015920" imgH="431640" progId="Equation.3">
              <p:embed/>
            </p:oleObj>
          </a:graphicData>
        </a:graphic>
      </p:graphicFrame>
      <p:sp>
        <p:nvSpPr>
          <p:cNvPr id="14" name="Right Brace 13"/>
          <p:cNvSpPr/>
          <p:nvPr/>
        </p:nvSpPr>
        <p:spPr>
          <a:xfrm>
            <a:off x="2843808" y="4221088"/>
            <a:ext cx="83440" cy="2663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3059832" y="4221088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4%</a:t>
            </a:r>
            <a:endParaRPr lang="nb-NO" sz="1200" dirty="0"/>
          </a:p>
        </p:txBody>
      </p:sp>
      <p:sp>
        <p:nvSpPr>
          <p:cNvPr id="16" name="Right Brace 15"/>
          <p:cNvSpPr/>
          <p:nvPr/>
        </p:nvSpPr>
        <p:spPr>
          <a:xfrm>
            <a:off x="7164288" y="4304129"/>
            <a:ext cx="83440" cy="2663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7380312" y="430412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15%</a:t>
            </a:r>
            <a:endParaRPr lang="nb-NO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547664" y="616530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</a:t>
            </a:r>
            <a:endParaRPr lang="nb-NO" dirty="0"/>
          </a:p>
        </p:txBody>
      </p:sp>
      <p:sp>
        <p:nvSpPr>
          <p:cNvPr id="19" name="TextBox 18"/>
          <p:cNvSpPr txBox="1"/>
          <p:nvPr/>
        </p:nvSpPr>
        <p:spPr>
          <a:xfrm>
            <a:off x="6156176" y="616530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</a:t>
            </a:r>
            <a:endParaRPr lang="nb-NO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0" y="2908021"/>
            <a:ext cx="1529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In </a:t>
            </a:r>
            <a:r>
              <a:rPr lang="nb-NO" sz="2400" dirty="0" err="1" smtClean="0"/>
              <a:t>advance</a:t>
            </a:r>
            <a:endParaRPr lang="nb-NO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24128" y="2924944"/>
            <a:ext cx="137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In </a:t>
            </a:r>
            <a:r>
              <a:rPr lang="nb-NO" sz="2400" dirty="0" err="1" smtClean="0"/>
              <a:t>arrears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arrangements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196752"/>
            <a:ext cx="7874001" cy="4753199"/>
          </a:xfrm>
        </p:spPr>
        <p:txBody>
          <a:bodyPr>
            <a:normAutofit/>
          </a:bodyPr>
          <a:lstStyle/>
          <a:p>
            <a:r>
              <a:rPr lang="nb-NO" sz="1800" b="1" dirty="0" smtClean="0"/>
              <a:t>Life </a:t>
            </a:r>
            <a:r>
              <a:rPr lang="nb-NO" sz="1800" b="1" dirty="0" err="1" smtClean="0"/>
              <a:t>annuities</a:t>
            </a:r>
            <a:r>
              <a:rPr lang="nb-NO" sz="1800" b="1" dirty="0" smtClean="0"/>
              <a:t> </a:t>
            </a:r>
            <a:r>
              <a:rPr lang="nb-NO" sz="1800" dirty="0" err="1" smtClean="0"/>
              <a:t>Suppose</a:t>
            </a:r>
            <a:r>
              <a:rPr lang="nb-NO" sz="1800" dirty="0" smtClean="0"/>
              <a:t> an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has </a:t>
            </a:r>
            <a:r>
              <a:rPr lang="nb-NO" sz="1800" dirty="0" err="1" smtClean="0"/>
              <a:t>saving</a:t>
            </a:r>
            <a:r>
              <a:rPr lang="nb-NO" sz="1800" dirty="0" smtClean="0"/>
              <a:t>        at </a:t>
            </a:r>
            <a:r>
              <a:rPr lang="nb-NO" sz="1800" dirty="0" err="1" smtClean="0"/>
              <a:t>retirement</a:t>
            </a:r>
            <a:r>
              <a:rPr lang="nb-NO" sz="1800" dirty="0" smtClean="0"/>
              <a:t> </a:t>
            </a:r>
            <a:r>
              <a:rPr lang="nb-NO" sz="1800" dirty="0" err="1" smtClean="0"/>
              <a:t>l</a:t>
            </a:r>
            <a:r>
              <a:rPr lang="nb-NO" sz="1800" baseline="-25000" dirty="0" err="1" smtClean="0"/>
              <a:t>r</a:t>
            </a:r>
            <a:r>
              <a:rPr lang="nb-NO" sz="1800" dirty="0" smtClean="0"/>
              <a:t> and </a:t>
            </a:r>
            <a:r>
              <a:rPr lang="nb-NO" sz="1800" dirty="0" err="1" smtClean="0"/>
              <a:t>purchases</a:t>
            </a:r>
            <a:r>
              <a:rPr lang="nb-NO" sz="1800" dirty="0" smtClean="0"/>
              <a:t> an </a:t>
            </a:r>
            <a:r>
              <a:rPr lang="nb-NO" sz="1800" dirty="0" err="1" smtClean="0"/>
              <a:t>annuity</a:t>
            </a:r>
            <a:r>
              <a:rPr lang="nb-NO" sz="1800" dirty="0" smtClean="0"/>
              <a:t> </a:t>
            </a:r>
            <a:r>
              <a:rPr lang="nb-NO" sz="1800" dirty="0" err="1" smtClean="0"/>
              <a:t>that</a:t>
            </a:r>
            <a:r>
              <a:rPr lang="nb-NO" sz="1800" dirty="0" smtClean="0"/>
              <a:t> lasts K </a:t>
            </a:r>
            <a:r>
              <a:rPr lang="nb-NO" sz="1800" dirty="0" err="1" smtClean="0"/>
              <a:t>periods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interruption</a:t>
            </a:r>
            <a:r>
              <a:rPr lang="nb-NO" sz="1800" dirty="0" smtClean="0"/>
              <a:t> by </a:t>
            </a:r>
            <a:r>
              <a:rPr lang="nb-NO" sz="1800" dirty="0" err="1" smtClean="0"/>
              <a:t>death</a:t>
            </a:r>
            <a:r>
              <a:rPr lang="nb-NO" sz="1800" dirty="0" smtClean="0"/>
              <a:t>. The </a:t>
            </a:r>
            <a:r>
              <a:rPr lang="nb-NO" sz="1800" dirty="0" err="1" smtClean="0"/>
              <a:t>mortality</a:t>
            </a:r>
            <a:r>
              <a:rPr lang="nb-NO" sz="1800" dirty="0" smtClean="0"/>
              <a:t> </a:t>
            </a:r>
            <a:r>
              <a:rPr lang="nb-NO" sz="1800" dirty="0" err="1" smtClean="0"/>
              <a:t>adjusted</a:t>
            </a:r>
            <a:r>
              <a:rPr lang="nb-NO" sz="1800" dirty="0" smtClean="0"/>
              <a:t> </a:t>
            </a:r>
            <a:r>
              <a:rPr lang="nb-NO" sz="1800" dirty="0" err="1" smtClean="0"/>
              <a:t>value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a </a:t>
            </a:r>
            <a:r>
              <a:rPr lang="nb-NO" sz="1800" dirty="0" err="1" smtClean="0"/>
              <a:t>unit</a:t>
            </a:r>
            <a:r>
              <a:rPr lang="nb-NO" sz="1800" dirty="0" smtClean="0"/>
              <a:t> </a:t>
            </a:r>
            <a:r>
              <a:rPr lang="nb-NO" sz="1800" dirty="0" err="1" smtClean="0"/>
              <a:t>annuity</a:t>
            </a:r>
            <a:r>
              <a:rPr lang="nb-NO" sz="1800" dirty="0" smtClean="0"/>
              <a:t> is </a:t>
            </a:r>
            <a:r>
              <a:rPr lang="nb-NO" sz="1800" dirty="0" err="1" smtClean="0"/>
              <a:t>then</a:t>
            </a:r>
            <a:r>
              <a:rPr lang="nb-NO" sz="1800" dirty="0" smtClean="0"/>
              <a:t>           and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pension</a:t>
            </a:r>
            <a:r>
              <a:rPr lang="nb-NO" sz="1800" dirty="0" smtClean="0"/>
              <a:t> s </a:t>
            </a:r>
            <a:r>
              <a:rPr lang="nb-NO" sz="1800" dirty="0" err="1" smtClean="0"/>
              <a:t>received</a:t>
            </a:r>
            <a:r>
              <a:rPr lang="nb-NO" sz="1800" dirty="0" smtClean="0"/>
              <a:t> </a:t>
            </a:r>
            <a:r>
              <a:rPr lang="nb-NO" sz="1800" dirty="0" err="1" smtClean="0"/>
              <a:t>each</a:t>
            </a:r>
            <a:r>
              <a:rPr lang="nb-NO" sz="1800" dirty="0" smtClean="0"/>
              <a:t> </a:t>
            </a:r>
            <a:r>
              <a:rPr lang="nb-NO" sz="1800" dirty="0" err="1" smtClean="0"/>
              <a:t>period</a:t>
            </a:r>
            <a:r>
              <a:rPr lang="nb-NO" sz="1800" dirty="0" smtClean="0"/>
              <a:t> is </a:t>
            </a:r>
            <a:r>
              <a:rPr lang="nb-NO" sz="1800" dirty="0" err="1" smtClean="0"/>
              <a:t>determined</a:t>
            </a:r>
            <a:r>
              <a:rPr lang="nb-NO" sz="1800" dirty="0" smtClean="0"/>
              <a:t> from</a:t>
            </a:r>
            <a:endParaRPr lang="nb-NO" sz="1800" baseline="-25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713413" y="1219200"/>
          <a:ext cx="290512" cy="311150"/>
        </p:xfrm>
        <a:graphic>
          <a:graphicData uri="http://schemas.openxmlformats.org/presentationml/2006/ole">
            <p:oleObj spid="_x0000_s21506" name="Formel" r:id="rId3" imgW="177480" imgH="19044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5890178" y="1593754"/>
          <a:ext cx="473943" cy="495034"/>
        </p:xfrm>
        <a:graphic>
          <a:graphicData uri="http://schemas.openxmlformats.org/presentationml/2006/ole">
            <p:oleObj spid="_x0000_s21507" name="Formel" r:id="rId4" imgW="291960" imgH="30456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2987824" y="2420888"/>
          <a:ext cx="2381250" cy="854075"/>
        </p:xfrm>
        <a:graphic>
          <a:graphicData uri="http://schemas.openxmlformats.org/presentationml/2006/ole">
            <p:oleObj spid="_x0000_s21508" name="Formel" r:id="rId5" imgW="1384200" imgH="495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Common</a:t>
            </a:r>
            <a:r>
              <a:rPr lang="nb-NO" dirty="0" smtClean="0"/>
              <a:t> </a:t>
            </a:r>
            <a:r>
              <a:rPr lang="nb-NO" dirty="0" err="1" smtClean="0"/>
              <a:t>insurance</a:t>
            </a:r>
            <a:r>
              <a:rPr lang="nb-NO" dirty="0" smtClean="0"/>
              <a:t> arrangements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050E36-BA33-43C0-AE7D-FD2A806B7DFE}" type="slidenum">
              <a:rPr lang="nb-NO" smtClean="0"/>
              <a:pPr/>
              <a:t>27</a:t>
            </a:fld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874712" y="1196752"/>
            <a:ext cx="7874001" cy="4753199"/>
          </a:xfrm>
        </p:spPr>
        <p:txBody>
          <a:bodyPr>
            <a:normAutofit/>
          </a:bodyPr>
          <a:lstStyle/>
          <a:p>
            <a:r>
              <a:rPr lang="nb-NO" sz="1800" b="1" dirty="0" err="1" smtClean="0"/>
              <a:t>Defined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benefits</a:t>
            </a:r>
            <a:r>
              <a:rPr lang="nb-NO" sz="1800" b="1" dirty="0" smtClean="0"/>
              <a:t> </a:t>
            </a:r>
            <a:r>
              <a:rPr lang="nb-NO" sz="1800" dirty="0" err="1" smtClean="0"/>
              <a:t>Savings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built</a:t>
            </a:r>
            <a:r>
              <a:rPr lang="nb-NO" sz="1800" dirty="0" smtClean="0"/>
              <a:t> up to support a given </a:t>
            </a:r>
            <a:r>
              <a:rPr lang="nb-NO" sz="1800" dirty="0" err="1" smtClean="0"/>
              <a:t>pension</a:t>
            </a:r>
            <a:r>
              <a:rPr lang="nb-NO" sz="1800" dirty="0" smtClean="0"/>
              <a:t>. </a:t>
            </a:r>
            <a:r>
              <a:rPr lang="nb-NO" sz="1800" dirty="0" err="1" smtClean="0"/>
              <a:t>Suppose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enters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arrangement at age l</a:t>
            </a:r>
            <a:r>
              <a:rPr lang="nb-NO" sz="1800" baseline="-25000" dirty="0" smtClean="0"/>
              <a:t>0</a:t>
            </a:r>
            <a:r>
              <a:rPr lang="nb-NO" sz="1800" dirty="0" smtClean="0"/>
              <a:t> and </a:t>
            </a:r>
            <a:r>
              <a:rPr lang="nb-NO" sz="1800" dirty="0" err="1" smtClean="0"/>
              <a:t>retires</a:t>
            </a:r>
            <a:r>
              <a:rPr lang="nb-NO" sz="1800" dirty="0" smtClean="0"/>
              <a:t> at </a:t>
            </a:r>
            <a:r>
              <a:rPr lang="nb-NO" sz="1800" dirty="0" err="1" smtClean="0"/>
              <a:t>l</a:t>
            </a:r>
            <a:r>
              <a:rPr lang="nb-NO" sz="1800" baseline="-25000" dirty="0" err="1" smtClean="0"/>
              <a:t>r</a:t>
            </a:r>
            <a:r>
              <a:rPr lang="nb-NO" sz="1800" dirty="0" smtClean="0"/>
              <a:t> to </a:t>
            </a:r>
            <a:r>
              <a:rPr lang="nb-NO" sz="1800" dirty="0" err="1" smtClean="0"/>
              <a:t>receive</a:t>
            </a:r>
            <a:r>
              <a:rPr lang="nb-NO" sz="1800" dirty="0" smtClean="0"/>
              <a:t> a </a:t>
            </a:r>
            <a:r>
              <a:rPr lang="nb-NO" sz="1800" dirty="0" err="1" smtClean="0"/>
              <a:t>fixed</a:t>
            </a:r>
            <a:r>
              <a:rPr lang="nb-NO" sz="1800" dirty="0" smtClean="0"/>
              <a:t> </a:t>
            </a:r>
            <a:r>
              <a:rPr lang="nb-NO" sz="1800" dirty="0" err="1" smtClean="0"/>
              <a:t>pension</a:t>
            </a:r>
            <a:r>
              <a:rPr lang="nb-NO" sz="1800" dirty="0" smtClean="0"/>
              <a:t> s broken off by </a:t>
            </a:r>
            <a:r>
              <a:rPr lang="nb-NO" sz="1800" dirty="0" err="1" smtClean="0"/>
              <a:t>death</a:t>
            </a:r>
            <a:r>
              <a:rPr lang="nb-NO" sz="1800" dirty="0" smtClean="0"/>
              <a:t> or </a:t>
            </a:r>
            <a:r>
              <a:rPr lang="nb-NO" sz="1800" dirty="0" err="1" smtClean="0"/>
              <a:t>after</a:t>
            </a:r>
            <a:r>
              <a:rPr lang="nb-NO" sz="1800" dirty="0" smtClean="0"/>
              <a:t> K </a:t>
            </a:r>
            <a:r>
              <a:rPr lang="nb-NO" sz="1800" dirty="0" err="1" smtClean="0"/>
              <a:t>periods</a:t>
            </a:r>
            <a:r>
              <a:rPr lang="nb-NO" sz="1800" dirty="0" smtClean="0"/>
              <a:t>. With all </a:t>
            </a:r>
            <a:r>
              <a:rPr lang="nb-NO" sz="1800" dirty="0" err="1" smtClean="0"/>
              <a:t>payments</a:t>
            </a:r>
            <a:r>
              <a:rPr lang="nb-NO" sz="1800" dirty="0" smtClean="0"/>
              <a:t> in </a:t>
            </a:r>
            <a:r>
              <a:rPr lang="nb-NO" sz="1800" dirty="0" err="1" smtClean="0"/>
              <a:t>advance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present </a:t>
            </a:r>
            <a:r>
              <a:rPr lang="nb-NO" sz="1800" dirty="0" err="1" smtClean="0"/>
              <a:t>value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scheme</a:t>
            </a:r>
            <a:r>
              <a:rPr lang="nb-NO" sz="1800" dirty="0" smtClean="0"/>
              <a:t> at </a:t>
            </a:r>
            <a:r>
              <a:rPr lang="nb-NO" sz="1800" dirty="0" err="1" smtClean="0"/>
              <a:t>the</a:t>
            </a:r>
            <a:r>
              <a:rPr lang="nb-NO" sz="1800" dirty="0" smtClean="0"/>
              <a:t> time it is </a:t>
            </a:r>
            <a:r>
              <a:rPr lang="nb-NO" sz="1800" dirty="0" err="1" smtClean="0"/>
              <a:t>drawn</a:t>
            </a:r>
            <a:r>
              <a:rPr lang="nb-NO" sz="1800" dirty="0" smtClean="0"/>
              <a:t> up is </a:t>
            </a:r>
            <a:endParaRPr lang="nb-NO" sz="1800" baseline="-25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228725" y="2565400"/>
          <a:ext cx="6880225" cy="1028700"/>
        </p:xfrm>
        <a:graphic>
          <a:graphicData uri="http://schemas.openxmlformats.org/presentationml/2006/ole">
            <p:oleObj spid="_x0000_s22532" name="Formel" r:id="rId3" imgW="400032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4425</TotalTime>
  <Words>1872</Words>
  <Application>Microsoft Office PowerPoint</Application>
  <PresentationFormat>On-screen Show (4:3)</PresentationFormat>
  <Paragraphs>415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Formel</vt:lpstr>
      <vt:lpstr>Worksheet</vt:lpstr>
      <vt:lpstr>STK 4500</vt:lpstr>
      <vt:lpstr>Overview </vt:lpstr>
      <vt:lpstr>Overview </vt:lpstr>
      <vt:lpstr>Overview </vt:lpstr>
      <vt:lpstr>Overview </vt:lpstr>
      <vt:lpstr>An introductory example</vt:lpstr>
      <vt:lpstr>Introduction to survival analysis</vt:lpstr>
      <vt:lpstr>Introduction to survival analysis</vt:lpstr>
      <vt:lpstr>Introduction to survival analysis</vt:lpstr>
      <vt:lpstr>Example of survival curve (churn)</vt:lpstr>
      <vt:lpstr>Look for significant interaction effects</vt:lpstr>
      <vt:lpstr>Put all important factors together in a full event history model</vt:lpstr>
      <vt:lpstr>Process for event history model</vt:lpstr>
      <vt:lpstr>Survival modelling: actuarial notation</vt:lpstr>
      <vt:lpstr>Survival modelling: actuarial notation</vt:lpstr>
      <vt:lpstr>Survival modelling: actuarial notation</vt:lpstr>
      <vt:lpstr>Mortality intensity modelling</vt:lpstr>
      <vt:lpstr>A numerical algorithm for  expected survival</vt:lpstr>
      <vt:lpstr>Applying the algorithm for  expected survival</vt:lpstr>
      <vt:lpstr>Single life arrangements</vt:lpstr>
      <vt:lpstr>How mortality risk affects value</vt:lpstr>
      <vt:lpstr>Life insurance notation</vt:lpstr>
      <vt:lpstr>Computing mortality-adjusted annuities</vt:lpstr>
      <vt:lpstr>An example: Mr(55) revisited</vt:lpstr>
      <vt:lpstr>Result from Mr(55) revisited</vt:lpstr>
      <vt:lpstr>Common insurance arrangements </vt:lpstr>
      <vt:lpstr>Common insurance arrangements 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wenche_adm</dc:creator>
  <cp:lastModifiedBy>wenche_adm</cp:lastModifiedBy>
  <cp:revision>148</cp:revision>
  <dcterms:created xsi:type="dcterms:W3CDTF">2012-01-26T19:50:36Z</dcterms:created>
  <dcterms:modified xsi:type="dcterms:W3CDTF">2012-02-01T20:02:32Z</dcterms:modified>
</cp:coreProperties>
</file>