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8" r:id="rId11"/>
    <p:sldId id="279" r:id="rId12"/>
    <p:sldId id="280" r:id="rId13"/>
    <p:sldId id="271" r:id="rId14"/>
    <p:sldId id="283" r:id="rId15"/>
    <p:sldId id="272" r:id="rId16"/>
    <p:sldId id="281" r:id="rId17"/>
    <p:sldId id="282" r:id="rId18"/>
    <p:sldId id="270" r:id="rId19"/>
    <p:sldId id="274" r:id="rId20"/>
    <p:sldId id="275" r:id="rId2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3.wmf"/><Relationship Id="rId1" Type="http://schemas.openxmlformats.org/officeDocument/2006/relationships/image" Target="../media/image34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82576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6" r:id="rId12"/>
    <p:sldLayoutId id="214748367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:p14="http://schemas.microsoft.com/office/powerpoint/2010/main" xmlns="" val="15313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Overview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850110" cy="28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3973" y="22768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273973" y="262762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98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32756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370774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303081" y="4498119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done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xmlns="" val="153025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</a:t>
            </a:r>
            <a:r>
              <a:rPr lang="nb-NO" dirty="0" err="1" smtClean="0"/>
              <a:t>was</a:t>
            </a:r>
            <a:r>
              <a:rPr lang="nb-NO" dirty="0" smtClean="0"/>
              <a:t> used </a:t>
            </a:r>
            <a:r>
              <a:rPr lang="nb-NO" dirty="0" err="1" smtClean="0"/>
              <a:t>before</a:t>
            </a:r>
            <a:r>
              <a:rPr lang="nb-NO" dirty="0" smtClean="0"/>
              <a:t> computers </a:t>
            </a:r>
            <a:r>
              <a:rPr lang="nb-NO" dirty="0" err="1" smtClean="0"/>
              <a:t>arrived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sp>
        <p:nvSpPr>
          <p:cNvPr id="10" name="Avrundet rektangel 9"/>
          <p:cNvSpPr/>
          <p:nvPr/>
        </p:nvSpPr>
        <p:spPr>
          <a:xfrm>
            <a:off x="1547664" y="1772816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Motivation</a:t>
            </a:r>
            <a:endParaRPr lang="nb-NO" sz="1200" dirty="0"/>
          </a:p>
        </p:txBody>
      </p:sp>
      <p:sp>
        <p:nvSpPr>
          <p:cNvPr id="11" name="Avrundet rektangel 10"/>
          <p:cNvSpPr/>
          <p:nvPr/>
        </p:nvSpPr>
        <p:spPr>
          <a:xfrm>
            <a:off x="1547664" y="2391753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Linear </a:t>
            </a:r>
            <a:r>
              <a:rPr lang="nb-NO" sz="1200" dirty="0" err="1" smtClean="0"/>
              <a:t>credibility</a:t>
            </a:r>
            <a:endParaRPr lang="nb-NO" sz="1200" dirty="0"/>
          </a:p>
        </p:txBody>
      </p:sp>
      <p:sp>
        <p:nvSpPr>
          <p:cNvPr id="12" name="Avrundet rektangel 11"/>
          <p:cNvSpPr/>
          <p:nvPr/>
        </p:nvSpPr>
        <p:spPr>
          <a:xfrm>
            <a:off x="1547664" y="304380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Example</a:t>
            </a:r>
            <a:endParaRPr lang="nb-NO" sz="1200" dirty="0" smtClean="0"/>
          </a:p>
        </p:txBody>
      </p:sp>
      <p:sp>
        <p:nvSpPr>
          <p:cNvPr id="14" name="Avrundet rektangel 10"/>
          <p:cNvSpPr/>
          <p:nvPr/>
        </p:nvSpPr>
        <p:spPr>
          <a:xfrm>
            <a:off x="1547664" y="371703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Optimal </a:t>
            </a:r>
            <a:r>
              <a:rPr lang="nb-NO" sz="1200" dirty="0" err="1" smtClean="0"/>
              <a:t>credibility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xmlns="" val="1287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need</a:t>
            </a:r>
            <a:r>
              <a:rPr lang="nb-NO" sz="2800" dirty="0" smtClean="0"/>
              <a:t> for </a:t>
            </a:r>
            <a:r>
              <a:rPr lang="nb-NO" sz="2800" dirty="0" err="1" smtClean="0"/>
              <a:t>credibility</a:t>
            </a:r>
            <a:r>
              <a:rPr lang="nb-NO" sz="2800" dirty="0" smtClean="0"/>
              <a:t> </a:t>
            </a:r>
            <a:r>
              <a:rPr lang="nb-NO" sz="2800" dirty="0" err="1" smtClean="0"/>
              <a:t>theory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So far </a:t>
            </a:r>
            <a:r>
              <a:rPr lang="nb-NO" dirty="0" err="1" smtClean="0"/>
              <a:t>we</a:t>
            </a:r>
            <a:r>
              <a:rPr lang="nb-NO" dirty="0" smtClean="0"/>
              <a:t> have </a:t>
            </a:r>
            <a:r>
              <a:rPr lang="nb-NO" dirty="0" err="1" smtClean="0"/>
              <a:t>studied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GLMs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used to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relativities</a:t>
            </a:r>
            <a:r>
              <a:rPr lang="nb-NO" dirty="0" smtClean="0"/>
              <a:t> for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 moderate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.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dirty="0" err="1" smtClean="0"/>
              <a:t>either</a:t>
            </a:r>
            <a:r>
              <a:rPr lang="nb-NO" dirty="0" smtClean="0"/>
              <a:t> </a:t>
            </a:r>
            <a:r>
              <a:rPr lang="nb-NO" dirty="0" err="1" smtClean="0"/>
              <a:t>categorical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(e.g., </a:t>
            </a:r>
            <a:r>
              <a:rPr lang="nb-NO" dirty="0" err="1" smtClean="0"/>
              <a:t>gender</a:t>
            </a:r>
            <a:r>
              <a:rPr lang="nb-NO" dirty="0" smtClean="0"/>
              <a:t>), or</a:t>
            </a:r>
          </a:p>
          <a:p>
            <a:pPr lvl="1"/>
            <a:r>
              <a:rPr lang="nb-NO" dirty="0" err="1" smtClean="0"/>
              <a:t>formed</a:t>
            </a:r>
            <a:r>
              <a:rPr lang="nb-NO" dirty="0" smtClean="0"/>
              <a:t> by </a:t>
            </a:r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continuous</a:t>
            </a:r>
            <a:r>
              <a:rPr lang="nb-NO" dirty="0" smtClean="0"/>
              <a:t> variable (e.g., policy holder age)</a:t>
            </a:r>
          </a:p>
          <a:p>
            <a:r>
              <a:rPr lang="nb-NO" dirty="0" smtClean="0"/>
              <a:t>In case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insufficient</a:t>
            </a:r>
            <a:r>
              <a:rPr lang="nb-NO" dirty="0" smtClean="0"/>
              <a:t> data </a:t>
            </a:r>
            <a:r>
              <a:rPr lang="nb-NO" dirty="0" err="1" smtClean="0"/>
              <a:t>levels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merged</a:t>
            </a:r>
            <a:endParaRPr lang="nb-NO" dirty="0" smtClean="0"/>
          </a:p>
          <a:p>
            <a:r>
              <a:rPr lang="nb-NO" dirty="0" err="1" smtClean="0"/>
              <a:t>However</a:t>
            </a:r>
            <a:r>
              <a:rPr lang="nb-NO" dirty="0" smtClean="0"/>
              <a:t>, for </a:t>
            </a:r>
            <a:r>
              <a:rPr lang="nb-NO" dirty="0" err="1" smtClean="0"/>
              <a:t>categorical</a:t>
            </a:r>
            <a:r>
              <a:rPr lang="nb-NO" dirty="0" smtClean="0"/>
              <a:t>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an inherent </a:t>
            </a:r>
            <a:r>
              <a:rPr lang="nb-NO" dirty="0" err="1" smtClean="0"/>
              <a:t>ordering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</a:t>
            </a:r>
            <a:r>
              <a:rPr lang="nb-NO" dirty="0" err="1" smtClean="0"/>
              <a:t>no</a:t>
            </a:r>
            <a:r>
              <a:rPr lang="nb-NO" dirty="0" smtClean="0"/>
              <a:t> simple </a:t>
            </a:r>
            <a:r>
              <a:rPr lang="nb-NO" dirty="0" err="1" smtClean="0"/>
              <a:t>way</a:t>
            </a:r>
            <a:r>
              <a:rPr lang="nb-NO" dirty="0" smtClean="0"/>
              <a:t> to form </a:t>
            </a:r>
            <a:r>
              <a:rPr lang="nb-NO" dirty="0" err="1" smtClean="0"/>
              <a:t>groups</a:t>
            </a:r>
            <a:r>
              <a:rPr lang="nb-NO" dirty="0" smtClean="0"/>
              <a:t> to </a:t>
            </a:r>
            <a:r>
              <a:rPr lang="nb-NO" dirty="0" err="1" smtClean="0"/>
              <a:t>solve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problem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insufficient</a:t>
            </a:r>
            <a:r>
              <a:rPr lang="nb-NO" dirty="0" smtClean="0"/>
              <a:t> data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9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421540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1: </a:t>
            </a:r>
            <a:r>
              <a:rPr lang="nb-NO" sz="2800" dirty="0" err="1" smtClean="0"/>
              <a:t>car</a:t>
            </a:r>
            <a:r>
              <a:rPr lang="nb-NO" sz="2800" dirty="0" smtClean="0"/>
              <a:t> </a:t>
            </a:r>
            <a:r>
              <a:rPr lang="nb-NO" sz="2800" dirty="0" err="1" smtClean="0"/>
              <a:t>insurance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an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in motor </a:t>
            </a:r>
            <a:r>
              <a:rPr lang="nb-NO" dirty="0" err="1" smtClean="0"/>
              <a:t>insurance</a:t>
            </a:r>
            <a:endParaRPr lang="nb-NO" dirty="0" smtClean="0"/>
          </a:p>
          <a:p>
            <a:pPr lvl="1"/>
            <a:r>
              <a:rPr lang="nb-NO" dirty="0" err="1" smtClean="0"/>
              <a:t>Exlusive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dirty="0" err="1" smtClean="0"/>
              <a:t>attractive</a:t>
            </a:r>
            <a:r>
              <a:rPr lang="nb-NO" dirty="0" smtClean="0"/>
              <a:t> to </a:t>
            </a:r>
            <a:r>
              <a:rPr lang="nb-NO" dirty="0" err="1" smtClean="0"/>
              <a:t>thieves</a:t>
            </a:r>
            <a:r>
              <a:rPr lang="nb-NO" dirty="0" smtClean="0"/>
              <a:t> and more </a:t>
            </a:r>
            <a:r>
              <a:rPr lang="nb-NO" dirty="0" err="1" smtClean="0"/>
              <a:t>expensive</a:t>
            </a:r>
            <a:r>
              <a:rPr lang="nb-NO" dirty="0" smtClean="0"/>
              <a:t> to </a:t>
            </a:r>
            <a:r>
              <a:rPr lang="nb-NO" dirty="0" err="1" smtClean="0"/>
              <a:t>repair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endParaRPr lang="nb-NO" dirty="0" smtClean="0"/>
          </a:p>
          <a:p>
            <a:pPr lvl="1"/>
            <a:r>
              <a:rPr lang="nb-NO" dirty="0" smtClean="0"/>
              <a:t>Sports </a:t>
            </a:r>
            <a:r>
              <a:rPr lang="nb-NO" dirty="0" err="1" smtClean="0"/>
              <a:t>cars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driven </a:t>
            </a:r>
            <a:r>
              <a:rPr lang="nb-NO" dirty="0" err="1" smtClean="0"/>
              <a:t>differently</a:t>
            </a:r>
            <a:r>
              <a:rPr lang="nb-NO" dirty="0" smtClean="0"/>
              <a:t> (more </a:t>
            </a:r>
            <a:r>
              <a:rPr lang="nb-NO" dirty="0" err="1" smtClean="0"/>
              <a:t>recklessly</a:t>
            </a:r>
            <a:r>
              <a:rPr lang="nb-NO" dirty="0" smtClean="0"/>
              <a:t>?)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endParaRPr lang="nb-NO" dirty="0" smtClean="0"/>
          </a:p>
          <a:p>
            <a:r>
              <a:rPr lang="nb-NO" dirty="0" smtClean="0"/>
              <a:t>In Norway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dirty="0" err="1" smtClean="0"/>
              <a:t>than</a:t>
            </a:r>
            <a:r>
              <a:rPr lang="nb-NO" dirty="0" smtClean="0"/>
              <a:t> 3000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/>
              <a:t> </a:t>
            </a:r>
            <a:r>
              <a:rPr lang="nb-NO" dirty="0" err="1" smtClean="0"/>
              <a:t>codes</a:t>
            </a:r>
            <a:endParaRPr lang="nb-NO" dirty="0" smtClean="0"/>
          </a:p>
          <a:p>
            <a:r>
              <a:rPr lang="nb-NO" dirty="0" smtClean="0"/>
              <a:t>How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be </a:t>
            </a:r>
            <a:r>
              <a:rPr lang="nb-NO" dirty="0" err="1" smtClean="0"/>
              <a:t>grouped</a:t>
            </a:r>
            <a:r>
              <a:rPr lang="nb-NO" dirty="0"/>
              <a:t>?</a:t>
            </a:r>
          </a:p>
        </p:txBody>
      </p:sp>
      <p:grpSp>
        <p:nvGrpSpPr>
          <p:cNvPr id="11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2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3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4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5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6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61214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2: </a:t>
            </a:r>
            <a:r>
              <a:rPr lang="nb-NO" sz="2800" dirty="0" err="1" smtClean="0"/>
              <a:t>Experience</a:t>
            </a:r>
            <a:r>
              <a:rPr lang="nb-NO" sz="2800" dirty="0" smtClean="0"/>
              <a:t> </a:t>
            </a:r>
            <a:r>
              <a:rPr lang="nb-NO" sz="2800" dirty="0" err="1" smtClean="0"/>
              <a:t>rating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customer</a:t>
            </a:r>
            <a:r>
              <a:rPr lang="nb-NO" dirty="0" smtClean="0"/>
              <a:t> is used as a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i="1" dirty="0" err="1" smtClean="0"/>
              <a:t>credibility</a:t>
            </a:r>
            <a:r>
              <a:rPr lang="nb-NO" i="1" dirty="0" smtClean="0"/>
              <a:t> estimators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used to </a:t>
            </a:r>
            <a:r>
              <a:rPr lang="nb-NO" dirty="0" err="1" smtClean="0"/>
              <a:t>calibrate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credibility</a:t>
            </a:r>
            <a:r>
              <a:rPr lang="nb-NO" dirty="0" smtClean="0"/>
              <a:t> estimators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weighted</a:t>
            </a:r>
            <a:r>
              <a:rPr lang="nb-NO" dirty="0" smtClean="0"/>
              <a:t> </a:t>
            </a:r>
            <a:r>
              <a:rPr lang="nb-NO" dirty="0" err="1" smtClean="0"/>
              <a:t>averages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the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experience</a:t>
            </a:r>
            <a:endParaRPr lang="nb-NO" dirty="0" smtClean="0"/>
          </a:p>
          <a:p>
            <a:pPr lvl="1"/>
            <a:r>
              <a:rPr lang="nb-NO" dirty="0" smtClean="0"/>
              <a:t>The pure </a:t>
            </a:r>
            <a:r>
              <a:rPr lang="nb-NO" dirty="0" err="1" smtClean="0"/>
              <a:t>premium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policies</a:t>
            </a:r>
            <a:endParaRPr lang="nb-NO" dirty="0" smtClean="0"/>
          </a:p>
        </p:txBody>
      </p:sp>
      <p:grpSp>
        <p:nvGrpSpPr>
          <p:cNvPr id="10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1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2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4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5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1566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3: </a:t>
            </a:r>
            <a:r>
              <a:rPr lang="nb-NO" sz="2800" dirty="0" err="1" smtClean="0"/>
              <a:t>Geographic</a:t>
            </a:r>
            <a:r>
              <a:rPr lang="nb-NO" sz="2800" dirty="0" smtClean="0"/>
              <a:t> </a:t>
            </a:r>
            <a:r>
              <a:rPr lang="nb-NO" sz="2800" dirty="0" err="1" smtClean="0"/>
              <a:t>zones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How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premium</a:t>
            </a:r>
            <a:r>
              <a:rPr lang="nb-NO" dirty="0" smtClean="0"/>
              <a:t> be </a:t>
            </a:r>
            <a:r>
              <a:rPr lang="nb-NO" dirty="0" err="1" smtClean="0"/>
              <a:t>affected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area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residence</a:t>
            </a:r>
            <a:r>
              <a:rPr lang="nb-NO" dirty="0" smtClean="0"/>
              <a:t>? (</a:t>
            </a:r>
            <a:r>
              <a:rPr lang="nb-NO" dirty="0" err="1" smtClean="0"/>
              <a:t>parallel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example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postcode</a:t>
            </a:r>
            <a:r>
              <a:rPr lang="nb-NO" dirty="0" smtClean="0"/>
              <a:t>.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over 8000 </a:t>
            </a:r>
            <a:r>
              <a:rPr lang="nb-NO" dirty="0" err="1" smtClean="0"/>
              <a:t>postcodes</a:t>
            </a:r>
            <a:r>
              <a:rPr lang="nb-NO" dirty="0" smtClean="0"/>
              <a:t> in Norway</a:t>
            </a:r>
          </a:p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merge</a:t>
            </a:r>
            <a:r>
              <a:rPr lang="nb-NO" dirty="0" smtClean="0"/>
              <a:t> </a:t>
            </a:r>
            <a:r>
              <a:rPr lang="nb-NO" dirty="0" err="1" smtClean="0"/>
              <a:t>neighbouring</a:t>
            </a:r>
            <a:r>
              <a:rPr lang="nb-NO" dirty="0" smtClean="0"/>
              <a:t> areas</a:t>
            </a:r>
          </a:p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have different risk </a:t>
            </a:r>
            <a:r>
              <a:rPr lang="nb-NO" dirty="0" err="1" smtClean="0"/>
              <a:t>characteristics</a:t>
            </a:r>
            <a:endParaRPr lang="nb-NO" dirty="0" smtClean="0"/>
          </a:p>
        </p:txBody>
      </p:sp>
      <p:grpSp>
        <p:nvGrpSpPr>
          <p:cNvPr id="10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1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2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4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5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77059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credibility</a:t>
            </a:r>
            <a:r>
              <a:rPr lang="nb-NO" sz="2800" dirty="0" smtClean="0"/>
              <a:t> </a:t>
            </a:r>
            <a:r>
              <a:rPr lang="nb-NO" sz="2800" dirty="0" err="1" smtClean="0"/>
              <a:t>approach</a:t>
            </a:r>
            <a:endParaRPr lang="nb-NO" sz="28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basic</a:t>
            </a:r>
            <a:r>
              <a:rPr lang="nb-NO" dirty="0" smtClean="0"/>
              <a:t> </a:t>
            </a:r>
            <a:r>
              <a:rPr lang="nb-NO" dirty="0" err="1" smtClean="0"/>
              <a:t>assumption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policy holders </a:t>
            </a:r>
            <a:r>
              <a:rPr lang="nb-NO" dirty="0" err="1" smtClean="0"/>
              <a:t>carry</a:t>
            </a:r>
            <a:r>
              <a:rPr lang="nb-NO" dirty="0" smtClean="0"/>
              <a:t> a list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attributes</a:t>
            </a:r>
            <a:r>
              <a:rPr lang="nb-NO" dirty="0" smtClean="0"/>
              <a:t> 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risk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parameter 	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is used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customer</a:t>
            </a:r>
            <a:r>
              <a:rPr lang="nb-NO" dirty="0" smtClean="0"/>
              <a:t> (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recklessness</a:t>
            </a:r>
            <a:r>
              <a:rPr lang="nb-NO" dirty="0" smtClean="0"/>
              <a:t>) or for </a:t>
            </a:r>
            <a:r>
              <a:rPr lang="nb-NO" dirty="0" err="1" smtClean="0"/>
              <a:t>example</a:t>
            </a:r>
            <a:r>
              <a:rPr lang="nb-NO" dirty="0" smtClean="0"/>
              <a:t> driving skill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assumed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	</a:t>
            </a:r>
            <a:r>
              <a:rPr lang="nb-NO" dirty="0" err="1" smtClean="0"/>
              <a:t>exists</a:t>
            </a:r>
            <a:r>
              <a:rPr lang="nb-NO" dirty="0" smtClean="0"/>
              <a:t> and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drawn</a:t>
            </a:r>
            <a:r>
              <a:rPr lang="nb-NO" dirty="0" smtClean="0"/>
              <a:t> </a:t>
            </a:r>
            <a:r>
              <a:rPr lang="nb-NO" dirty="0" err="1" smtClean="0"/>
              <a:t>randomly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X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sum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during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(</a:t>
            </a:r>
            <a:r>
              <a:rPr lang="nb-NO" dirty="0" err="1" smtClean="0"/>
              <a:t>say</a:t>
            </a:r>
            <a:r>
              <a:rPr lang="nb-NO" dirty="0" smtClean="0"/>
              <a:t> a </a:t>
            </a:r>
            <a:r>
              <a:rPr lang="nb-NO" dirty="0" err="1" smtClean="0"/>
              <a:t>year</a:t>
            </a:r>
            <a:r>
              <a:rPr lang="nb-NO" dirty="0" smtClean="0"/>
              <a:t>) and introduce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seek</a:t>
            </a:r>
            <a:r>
              <a:rPr lang="nb-NO" dirty="0" smtClean="0"/>
              <a:t>		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 as basis for </a:t>
            </a:r>
            <a:r>
              <a:rPr lang="nb-NO" dirty="0" err="1" smtClean="0"/>
              <a:t>pricing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On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 </a:t>
            </a:r>
            <a:r>
              <a:rPr lang="nb-NO" dirty="0" err="1" smtClean="0"/>
              <a:t>common</a:t>
            </a:r>
            <a:r>
              <a:rPr lang="nb-NO" dirty="0" smtClean="0"/>
              <a:t> 	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applies</a:t>
            </a:r>
            <a:r>
              <a:rPr lang="nb-NO" dirty="0" smtClean="0"/>
              <a:t> to all risks </a:t>
            </a:r>
            <a:r>
              <a:rPr lang="nb-NO" dirty="0" err="1" smtClean="0"/>
              <a:t>jointly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,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and </a:t>
            </a:r>
            <a:r>
              <a:rPr lang="nb-NO" dirty="0" err="1" smtClean="0"/>
              <a:t>group</a:t>
            </a:r>
            <a:r>
              <a:rPr lang="nb-NO" dirty="0" smtClean="0"/>
              <a:t> is </a:t>
            </a:r>
            <a:r>
              <a:rPr lang="nb-NO" dirty="0" err="1" smtClean="0"/>
              <a:t>minor</a:t>
            </a:r>
            <a:r>
              <a:rPr lang="nb-NO" dirty="0" smtClean="0"/>
              <a:t> from a </a:t>
            </a:r>
            <a:r>
              <a:rPr lang="nb-NO" dirty="0" err="1" smtClean="0"/>
              <a:t>mathematical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view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7632866"/>
              </p:ext>
            </p:extLst>
          </p:nvPr>
        </p:nvGraphicFramePr>
        <p:xfrm>
          <a:off x="2771800" y="1773843"/>
          <a:ext cx="363538" cy="333375"/>
        </p:xfrm>
        <a:graphic>
          <a:graphicData uri="http://schemas.openxmlformats.org/presentationml/2006/ole">
            <p:oleObj spid="_x0000_s2324" name="Equation" r:id="rId3" imgW="152334" imgH="139639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9042363"/>
              </p:ext>
            </p:extLst>
          </p:nvPr>
        </p:nvGraphicFramePr>
        <p:xfrm>
          <a:off x="3056334" y="2294991"/>
          <a:ext cx="363538" cy="333375"/>
        </p:xfrm>
        <a:graphic>
          <a:graphicData uri="http://schemas.openxmlformats.org/presentationml/2006/ole">
            <p:oleObj spid="_x0000_s2325" name="Equation" r:id="rId4" imgW="152334" imgH="139639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5972329"/>
              </p:ext>
            </p:extLst>
          </p:nvPr>
        </p:nvGraphicFramePr>
        <p:xfrm>
          <a:off x="1547664" y="3429000"/>
          <a:ext cx="4340200" cy="347216"/>
        </p:xfrm>
        <a:graphic>
          <a:graphicData uri="http://schemas.openxmlformats.org/presentationml/2006/ole">
            <p:oleObj spid="_x0000_s2326" name="Equation" r:id="rId5" imgW="2539800" imgH="20304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1512661"/>
              </p:ext>
            </p:extLst>
          </p:nvPr>
        </p:nvGraphicFramePr>
        <p:xfrm>
          <a:off x="2018432" y="3933825"/>
          <a:ext cx="1041400" cy="347663"/>
        </p:xfrm>
        <a:graphic>
          <a:graphicData uri="http://schemas.openxmlformats.org/presentationml/2006/ole">
            <p:oleObj spid="_x0000_s2327" name="Equation" r:id="rId6" imgW="609480" imgH="2030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7334753"/>
              </p:ext>
            </p:extLst>
          </p:nvPr>
        </p:nvGraphicFramePr>
        <p:xfrm>
          <a:off x="4716016" y="4496934"/>
          <a:ext cx="363538" cy="333375"/>
        </p:xfrm>
        <a:graphic>
          <a:graphicData uri="http://schemas.openxmlformats.org/presentationml/2006/ole">
            <p:oleObj spid="_x0000_s2328" name="Equation" r:id="rId7" imgW="152334" imgH="139639" progId="Equation.3">
              <p:embed/>
            </p:oleObj>
          </a:graphicData>
        </a:graphic>
      </p:graphicFrame>
      <p:grpSp>
        <p:nvGrpSpPr>
          <p:cNvPr id="24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9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2378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332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436096" y="252494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(driving skill)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333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334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2267744" y="309171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poor</a:t>
            </a:r>
            <a:r>
              <a:rPr lang="nb-NO" dirty="0" smtClean="0"/>
              <a:t> driver)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049891" y="310100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excellent</a:t>
            </a:r>
            <a:r>
              <a:rPr lang="nb-NO" dirty="0" smtClean="0"/>
              <a:t> driver)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335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336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337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338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3794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436097" y="252494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Riskyness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, </a:t>
            </a:r>
            <a:r>
              <a:rPr lang="nb-NO" dirty="0" err="1" smtClean="0"/>
              <a:t>measured</a:t>
            </a:r>
            <a:r>
              <a:rPr lang="nb-NO" dirty="0" smtClean="0"/>
              <a:t> by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3795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3796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1691680" y="3091714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little</a:t>
            </a:r>
            <a:r>
              <a:rPr lang="nb-NO" dirty="0" smtClean="0"/>
              <a:t> risk (</a:t>
            </a:r>
            <a:r>
              <a:rPr lang="nb-NO" dirty="0" err="1" smtClean="0"/>
              <a:t>family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))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707904" y="3068960"/>
            <a:ext cx="189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larger</a:t>
            </a:r>
            <a:r>
              <a:rPr lang="nb-NO" dirty="0" smtClean="0"/>
              <a:t> risk (sports </a:t>
            </a:r>
            <a:r>
              <a:rPr lang="nb-NO" dirty="0" err="1" smtClean="0"/>
              <a:t>car</a:t>
            </a:r>
            <a:r>
              <a:rPr lang="nb-NO" dirty="0" smtClean="0"/>
              <a:t>))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3797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3798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3799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3800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4818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724128" y="2564904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Riskyness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geographical</a:t>
            </a:r>
            <a:r>
              <a:rPr lang="nb-NO" dirty="0" smtClean="0"/>
              <a:t> area, </a:t>
            </a:r>
            <a:r>
              <a:rPr lang="nb-NO" dirty="0" err="1" smtClean="0"/>
              <a:t>measured</a:t>
            </a:r>
            <a:r>
              <a:rPr lang="nb-NO" dirty="0" smtClean="0"/>
              <a:t> by post </a:t>
            </a:r>
            <a:r>
              <a:rPr lang="nb-NO" dirty="0" err="1" smtClean="0"/>
              <a:t>code</a:t>
            </a:r>
            <a:r>
              <a:rPr lang="nb-NO" dirty="0" smtClean="0"/>
              <a:t>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4819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4820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1331640" y="3068960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(area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climate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707905" y="306896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(area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poor</a:t>
            </a:r>
            <a:r>
              <a:rPr lang="nb-NO" dirty="0" smtClean="0"/>
              <a:t> </a:t>
            </a:r>
            <a:r>
              <a:rPr lang="nb-NO" dirty="0" err="1" smtClean="0"/>
              <a:t>climate</a:t>
            </a:r>
            <a:r>
              <a:rPr lang="nb-NO" dirty="0" smtClean="0"/>
              <a:t> 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4821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4822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4823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4824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Goal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2334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567383" y="2184400"/>
          <a:ext cx="6677025" cy="390525"/>
        </p:xfrm>
        <a:graphic>
          <a:graphicData uri="http://schemas.openxmlformats.org/presentationml/2006/ole">
            <p:oleObj spid="_x0000_s35842" name="Formel" r:id="rId3" imgW="3822480" imgH="2286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5" y="2780928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structural</a:t>
            </a:r>
            <a:r>
              <a:rPr lang="nb-NO" dirty="0" smtClean="0"/>
              <a:t> parameters.</a:t>
            </a:r>
          </a:p>
          <a:p>
            <a:r>
              <a:rPr lang="nb-NO" dirty="0" err="1" smtClean="0"/>
              <a:t>If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realizations</a:t>
            </a:r>
            <a:r>
              <a:rPr lang="nb-NO" dirty="0" smtClean="0"/>
              <a:t> from X, </a:t>
            </a:r>
            <a:r>
              <a:rPr lang="nb-NO" dirty="0" err="1" smtClean="0"/>
              <a:t>where</a:t>
            </a:r>
            <a:r>
              <a:rPr lang="nb-NO" dirty="0" smtClean="0"/>
              <a:t> X is </a:t>
            </a:r>
            <a:r>
              <a:rPr lang="nb-NO" dirty="0" err="1" smtClean="0"/>
              <a:t>the</a:t>
            </a:r>
            <a:r>
              <a:rPr lang="nb-NO" dirty="0" smtClean="0"/>
              <a:t> sum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during a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following</a:t>
            </a:r>
            <a:r>
              <a:rPr lang="nb-NO" dirty="0" smtClean="0"/>
              <a:t> </a:t>
            </a:r>
            <a:r>
              <a:rPr lang="nb-NO" dirty="0" err="1" smtClean="0"/>
              <a:t>expression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w is in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situations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weight</a:t>
            </a:r>
            <a:r>
              <a:rPr lang="nb-NO" dirty="0" smtClean="0"/>
              <a:t> w </a:t>
            </a:r>
            <a:r>
              <a:rPr lang="nb-NO" dirty="0" err="1" smtClean="0"/>
              <a:t>defines</a:t>
            </a:r>
            <a:r>
              <a:rPr lang="nb-NO" dirty="0" smtClean="0"/>
              <a:t> a </a:t>
            </a:r>
            <a:r>
              <a:rPr lang="nb-NO" dirty="0" err="1" smtClean="0"/>
              <a:t>compromise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 	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track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holder. 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619672" y="3861048"/>
          <a:ext cx="2284412" cy="392112"/>
        </p:xfrm>
        <a:graphic>
          <a:graphicData uri="http://schemas.openxmlformats.org/presentationml/2006/ole">
            <p:oleObj spid="_x0000_s35844" name="Formel" r:id="rId4" imgW="1307880" imgH="228600" progId="Equation.3">
              <p:embed/>
            </p:oleObj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704900" y="5013176"/>
          <a:ext cx="266700" cy="282575"/>
        </p:xfrm>
        <a:graphic>
          <a:graphicData uri="http://schemas.openxmlformats.org/presentationml/2006/ole">
            <p:oleObj spid="_x0000_s35845" name="Formel" r:id="rId5" imgW="152280" imgH="164880" progId="Equation.3">
              <p:embed/>
            </p:oleObj>
          </a:graphicData>
        </a:graphic>
      </p:graphicFrame>
      <p:grpSp>
        <p:nvGrpSpPr>
          <p:cNvPr id="9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4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657831"/>
            <a:ext cx="77048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standard </a:t>
            </a:r>
            <a:r>
              <a:rPr lang="nb-NO" dirty="0" err="1" smtClean="0"/>
              <a:t>method</a:t>
            </a:r>
            <a:r>
              <a:rPr lang="nb-NO" dirty="0" smtClean="0"/>
              <a:t> in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linear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b</a:t>
            </a:r>
            <a:r>
              <a:rPr lang="nb-NO" sz="1200" dirty="0" smtClean="0"/>
              <a:t>0</a:t>
            </a:r>
            <a:r>
              <a:rPr lang="nb-NO" dirty="0" smtClean="0"/>
              <a:t>,…,b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coefficients</a:t>
            </a:r>
            <a:r>
              <a:rPr lang="nb-NO" dirty="0" smtClean="0"/>
              <a:t> </a:t>
            </a:r>
            <a:r>
              <a:rPr lang="nb-NO" dirty="0" err="1" smtClean="0"/>
              <a:t>tailored</a:t>
            </a:r>
            <a:r>
              <a:rPr lang="nb-NO" dirty="0" smtClean="0"/>
              <a:t> to </a:t>
            </a:r>
            <a:r>
              <a:rPr lang="nb-NO" dirty="0" err="1" smtClean="0"/>
              <a:t>minimized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</a:t>
            </a:r>
            <a:r>
              <a:rPr lang="nb-NO" dirty="0" err="1" smtClean="0"/>
              <a:t>squared</a:t>
            </a:r>
            <a:r>
              <a:rPr lang="nb-NO" dirty="0" smtClean="0"/>
              <a:t> </a:t>
            </a:r>
            <a:r>
              <a:rPr lang="nb-NO" dirty="0" err="1" smtClean="0"/>
              <a:t>error</a:t>
            </a:r>
            <a:r>
              <a:rPr lang="nb-NO" dirty="0" smtClean="0"/>
              <a:t>		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fact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conditionally</a:t>
            </a:r>
            <a:r>
              <a:rPr lang="nb-NO" dirty="0" smtClean="0"/>
              <a:t> independent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forces</a:t>
            </a:r>
            <a:r>
              <a:rPr lang="nb-NO" dirty="0" smtClean="0"/>
              <a:t> b</a:t>
            </a:r>
            <a:r>
              <a:rPr lang="nb-NO" sz="1100" dirty="0" smtClean="0"/>
              <a:t>1</a:t>
            </a:r>
            <a:r>
              <a:rPr lang="nb-NO" dirty="0" smtClean="0"/>
              <a:t>=…=b</a:t>
            </a:r>
            <a:r>
              <a:rPr lang="nb-NO" sz="1200" dirty="0" smtClean="0"/>
              <a:t>K</a:t>
            </a:r>
            <a:r>
              <a:rPr lang="nb-NO" dirty="0" smtClean="0"/>
              <a:t>, and </a:t>
            </a:r>
            <a:r>
              <a:rPr lang="nb-NO" dirty="0" err="1" smtClean="0"/>
              <a:t>if</a:t>
            </a:r>
            <a:r>
              <a:rPr lang="nb-NO" dirty="0" smtClean="0"/>
              <a:t> w/K is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6370212"/>
              </p:ext>
            </p:extLst>
          </p:nvPr>
        </p:nvGraphicFramePr>
        <p:xfrm>
          <a:off x="1475656" y="2266515"/>
          <a:ext cx="2776537" cy="390525"/>
        </p:xfrm>
        <a:graphic>
          <a:graphicData uri="http://schemas.openxmlformats.org/presentationml/2006/ole">
            <p:oleObj spid="_x0000_s5292" name="Equation" r:id="rId3" imgW="1625400" imgH="22860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95703153"/>
              </p:ext>
            </p:extLst>
          </p:nvPr>
        </p:nvGraphicFramePr>
        <p:xfrm>
          <a:off x="1391122" y="3062580"/>
          <a:ext cx="1092646" cy="345046"/>
        </p:xfrm>
        <a:graphic>
          <a:graphicData uri="http://schemas.openxmlformats.org/presentationml/2006/ole">
            <p:oleObj spid="_x0000_s5293" name="Equation" r:id="rId4" imgW="723600" imgH="22860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141614"/>
              </p:ext>
            </p:extLst>
          </p:nvPr>
        </p:nvGraphicFramePr>
        <p:xfrm>
          <a:off x="1630653" y="4282739"/>
          <a:ext cx="5076825" cy="411162"/>
        </p:xfrm>
        <a:graphic>
          <a:graphicData uri="http://schemas.openxmlformats.org/presentationml/2006/ole">
            <p:oleObj spid="_x0000_s5294" name="Equation" r:id="rId5" imgW="2971800" imgH="241200" progId="Equation.3">
              <p:embed/>
            </p:oleObj>
          </a:graphicData>
        </a:graphic>
      </p:graphicFrame>
      <p:grpSp>
        <p:nvGrpSpPr>
          <p:cNvPr id="16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7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8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9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0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1" name="Ellipse 8"/>
          <p:cNvSpPr/>
          <p:nvPr/>
        </p:nvSpPr>
        <p:spPr>
          <a:xfrm>
            <a:off x="6732240" y="498706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9038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To </a:t>
            </a:r>
            <a:r>
              <a:rPr lang="nb-NO" dirty="0" err="1" smtClean="0"/>
              <a:t>proceed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so-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i="1" dirty="0" err="1" smtClean="0"/>
              <a:t>structural</a:t>
            </a:r>
            <a:r>
              <a:rPr lang="nb-NO" i="1" dirty="0" smtClean="0"/>
              <a:t> parameters</a:t>
            </a:r>
          </a:p>
          <a:p>
            <a:pPr marL="285750" indent="-285750">
              <a:buFont typeface="Arial" pitchFamily="34" charset="0"/>
              <a:buChar char="•"/>
            </a:pPr>
            <a:endParaRPr lang="nb-NO" i="1" dirty="0"/>
          </a:p>
          <a:p>
            <a:pPr marL="285750" indent="-285750">
              <a:buFont typeface="Arial" pitchFamily="34" charset="0"/>
              <a:buChar char="•"/>
            </a:pPr>
            <a:endParaRPr lang="nb-NO" i="1" dirty="0" smtClean="0"/>
          </a:p>
          <a:p>
            <a:r>
              <a:rPr lang="nb-NO" i="1" dirty="0"/>
              <a:t> </a:t>
            </a:r>
            <a:r>
              <a:rPr lang="nb-NO" i="1" dirty="0" smtClean="0"/>
              <a:t>    </a:t>
            </a:r>
            <a:r>
              <a:rPr lang="nb-NO" dirty="0" err="1" smtClean="0"/>
              <a:t>where</a:t>
            </a:r>
            <a:r>
              <a:rPr lang="nb-NO" dirty="0" smtClean="0"/>
              <a:t> 	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for </a:t>
            </a:r>
            <a:r>
              <a:rPr lang="nb-NO" dirty="0" err="1" smtClean="0"/>
              <a:t>individuals</a:t>
            </a:r>
            <a:r>
              <a:rPr lang="nb-NO" dirty="0" smtClean="0"/>
              <a:t> </a:t>
            </a:r>
            <a:r>
              <a:rPr lang="nb-NO" dirty="0" err="1" smtClean="0"/>
              <a:t>since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expectation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Both</a:t>
            </a:r>
            <a:r>
              <a:rPr lang="nb-NO" dirty="0" smtClean="0"/>
              <a:t>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. The former is </a:t>
            </a:r>
            <a:r>
              <a:rPr lang="nb-NO" dirty="0" err="1" smtClean="0"/>
              <a:t>caused</a:t>
            </a:r>
            <a:r>
              <a:rPr lang="nb-NO" dirty="0" smtClean="0"/>
              <a:t> by </a:t>
            </a:r>
            <a:r>
              <a:rPr lang="nb-NO" dirty="0" err="1" smtClean="0"/>
              <a:t>diversity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individuals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latter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behind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incidents.Their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var(X)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understood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variance</a:t>
            </a:r>
            <a:r>
              <a:rPr lang="nb-NO" dirty="0" smtClean="0"/>
              <a:t>, i.e.,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/>
            <a:r>
              <a:rPr lang="nb-NO" dirty="0" smtClean="0"/>
              <a:t>     and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uncertainties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origin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add</a:t>
            </a:r>
            <a:r>
              <a:rPr lang="nb-NO" dirty="0" smtClean="0"/>
              <a:t> to   	var(X)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4619378"/>
              </p:ext>
            </p:extLst>
          </p:nvPr>
        </p:nvGraphicFramePr>
        <p:xfrm>
          <a:off x="1547664" y="1875330"/>
          <a:ext cx="5099050" cy="390525"/>
        </p:xfrm>
        <a:graphic>
          <a:graphicData uri="http://schemas.openxmlformats.org/presentationml/2006/ole">
            <p:oleObj spid="_x0000_s38917" name="Equation" r:id="rId3" imgW="2984400" imgH="22860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95735613"/>
              </p:ext>
            </p:extLst>
          </p:nvPr>
        </p:nvGraphicFramePr>
        <p:xfrm>
          <a:off x="2051720" y="2348880"/>
          <a:ext cx="260350" cy="282575"/>
        </p:xfrm>
        <a:graphic>
          <a:graphicData uri="http://schemas.openxmlformats.org/presentationml/2006/ole">
            <p:oleObj spid="_x0000_s38918" name="Equation" r:id="rId4" imgW="152280" imgH="16488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7669562"/>
              </p:ext>
            </p:extLst>
          </p:nvPr>
        </p:nvGraphicFramePr>
        <p:xfrm>
          <a:off x="1619672" y="3212976"/>
          <a:ext cx="3883025" cy="346075"/>
        </p:xfrm>
        <a:graphic>
          <a:graphicData uri="http://schemas.openxmlformats.org/presentationml/2006/ole">
            <p:oleObj spid="_x0000_s38919" name="Equation" r:id="rId5" imgW="2273040" imgH="203040" progId="Equation.3">
              <p:embed/>
            </p:oleObj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536700" y="4848158"/>
          <a:ext cx="4229100" cy="774700"/>
        </p:xfrm>
        <a:graphic>
          <a:graphicData uri="http://schemas.openxmlformats.org/presentationml/2006/ole">
            <p:oleObj spid="_x0000_s38920" name="Equation" r:id="rId6" imgW="2476440" imgH="457200" progId="Equation.3">
              <p:embed/>
            </p:oleObj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1689100" y="3667058"/>
          <a:ext cx="1079500" cy="292100"/>
        </p:xfrm>
        <a:graphic>
          <a:graphicData uri="http://schemas.openxmlformats.org/presentationml/2006/ole">
            <p:oleObj spid="_x0000_s38921" name="Equation" r:id="rId7" imgW="634680" imgH="177480" progId="Equation.3">
              <p:embed/>
            </p:oleObj>
          </a:graphicData>
        </a:graphic>
      </p:graphicFrame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1511300" y="5559358"/>
          <a:ext cx="1270000" cy="342900"/>
        </p:xfrm>
        <a:graphic>
          <a:graphicData uri="http://schemas.openxmlformats.org/presentationml/2006/ole">
            <p:oleObj spid="_x0000_s38922" name="Equation" r:id="rId8" imgW="749160" imgH="203040" progId="Equation.3">
              <p:embed/>
            </p:oleObj>
          </a:graphicData>
        </a:graphic>
      </p:graphicFrame>
      <p:grpSp>
        <p:nvGrpSpPr>
          <p:cNvPr id="19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4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9038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optimal linear </a:t>
            </a: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 smtClean="0"/>
              <a:t>    </a:t>
            </a:r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proved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10.7, </a:t>
            </a:r>
            <a:r>
              <a:rPr lang="nb-NO" dirty="0" err="1" smtClean="0"/>
              <a:t>where</a:t>
            </a:r>
            <a:r>
              <a:rPr lang="nb-NO" dirty="0" smtClean="0"/>
              <a:t> 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established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estimate</a:t>
            </a:r>
            <a:r>
              <a:rPr lang="nb-NO" dirty="0" smtClean="0"/>
              <a:t> is </a:t>
            </a:r>
            <a:r>
              <a:rPr lang="nb-NO" dirty="0" err="1" smtClean="0"/>
              <a:t>ubiased</a:t>
            </a:r>
            <a:r>
              <a:rPr lang="nb-NO" dirty="0" smtClean="0"/>
              <a:t> and </a:t>
            </a:r>
            <a:r>
              <a:rPr lang="nb-NO" dirty="0" err="1" smtClean="0"/>
              <a:t>its</a:t>
            </a:r>
            <a:r>
              <a:rPr lang="nb-NO" dirty="0" smtClean="0"/>
              <a:t> standard </a:t>
            </a:r>
            <a:r>
              <a:rPr lang="nb-NO" dirty="0" err="1" smtClean="0"/>
              <a:t>deviation</a:t>
            </a:r>
            <a:r>
              <a:rPr lang="nb-NO" dirty="0" smtClean="0"/>
              <a:t> </a:t>
            </a:r>
            <a:r>
              <a:rPr lang="nb-NO" dirty="0" err="1" smtClean="0"/>
              <a:t>decreases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weight</a:t>
            </a:r>
            <a:r>
              <a:rPr lang="nb-NO" dirty="0" smtClean="0"/>
              <a:t> w </a:t>
            </a:r>
            <a:r>
              <a:rPr lang="nb-NO" dirty="0" err="1" smtClean="0"/>
              <a:t>defines</a:t>
            </a:r>
            <a:r>
              <a:rPr lang="nb-NO" dirty="0" smtClean="0"/>
              <a:t> a </a:t>
            </a:r>
            <a:r>
              <a:rPr lang="nb-NO" dirty="0" err="1" smtClean="0"/>
              <a:t>compromise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pi bar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track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w=0 </a:t>
            </a:r>
            <a:r>
              <a:rPr lang="nb-NO" dirty="0" err="1" smtClean="0"/>
              <a:t>if</a:t>
            </a:r>
            <a:r>
              <a:rPr lang="nb-NO" dirty="0" smtClean="0"/>
              <a:t> K=0; i.e.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dirty="0" err="1" smtClean="0"/>
              <a:t>estimate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7769378"/>
              </p:ext>
            </p:extLst>
          </p:nvPr>
        </p:nvGraphicFramePr>
        <p:xfrm>
          <a:off x="1619672" y="1556792"/>
          <a:ext cx="4946650" cy="715963"/>
        </p:xfrm>
        <a:graphic>
          <a:graphicData uri="http://schemas.openxmlformats.org/presentationml/2006/ole">
            <p:oleObj spid="_x0000_s6273" name="Equation" r:id="rId3" imgW="2895480" imgH="41904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23318236"/>
              </p:ext>
            </p:extLst>
          </p:nvPr>
        </p:nvGraphicFramePr>
        <p:xfrm>
          <a:off x="1475656" y="2636912"/>
          <a:ext cx="5597525" cy="738187"/>
        </p:xfrm>
        <a:graphic>
          <a:graphicData uri="http://schemas.openxmlformats.org/presentationml/2006/ole">
            <p:oleObj spid="_x0000_s6274" name="Equation" r:id="rId4" imgW="3276360" imgH="431640" progId="Equation.3">
              <p:embed/>
            </p:oleObj>
          </a:graphicData>
        </a:graphic>
      </p:graphicFrame>
      <p:grpSp>
        <p:nvGrpSpPr>
          <p:cNvPr id="1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4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11355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Estimation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structural</a:t>
            </a:r>
            <a:r>
              <a:rPr lang="nb-NO" sz="2800" dirty="0" smtClean="0"/>
              <a:t> parameters</a:t>
            </a:r>
            <a:endParaRPr lang="nb-NO" sz="28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estimation</a:t>
            </a:r>
            <a:r>
              <a:rPr lang="nb-NO" dirty="0" smtClean="0"/>
              <a:t> is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parameters </a:t>
            </a:r>
            <a:r>
              <a:rPr lang="nb-NO" dirty="0" err="1" smtClean="0"/>
              <a:t>that</a:t>
            </a:r>
            <a:r>
              <a:rPr lang="nb-NO" dirty="0" smtClean="0"/>
              <a:t> must be </a:t>
            </a:r>
            <a:r>
              <a:rPr lang="nb-NO" dirty="0" err="1" smtClean="0"/>
              <a:t>determined</a:t>
            </a:r>
            <a:r>
              <a:rPr lang="nb-NO" dirty="0" smtClean="0"/>
              <a:t> from </a:t>
            </a:r>
            <a:r>
              <a:rPr lang="nb-NO" dirty="0" err="1" smtClean="0"/>
              <a:t>historical</a:t>
            </a:r>
            <a:r>
              <a:rPr lang="nb-NO" dirty="0" smtClean="0"/>
              <a:t> data.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Historical</a:t>
            </a:r>
            <a:r>
              <a:rPr lang="nb-NO" dirty="0" smtClean="0"/>
              <a:t> data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been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r>
              <a:rPr lang="nb-NO" dirty="0" smtClean="0"/>
              <a:t> for K1,…,KJ </a:t>
            </a:r>
            <a:r>
              <a:rPr lang="nb-NO" dirty="0" err="1" smtClean="0"/>
              <a:t>years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/>
              <a:t> </a:t>
            </a:r>
            <a:r>
              <a:rPr lang="nb-NO" dirty="0" smtClean="0"/>
              <a:t>  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j’th</a:t>
            </a:r>
            <a:r>
              <a:rPr lang="nb-NO" dirty="0" smtClean="0"/>
              <a:t> </a:t>
            </a:r>
            <a:r>
              <a:rPr lang="nb-NO" dirty="0" err="1" smtClean="0"/>
              <a:t>row</a:t>
            </a:r>
            <a:r>
              <a:rPr lang="nb-NO" dirty="0" smtClean="0"/>
              <a:t> 		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annual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from </a:t>
            </a:r>
            <a:r>
              <a:rPr lang="nb-NO" dirty="0" err="1" smtClean="0"/>
              <a:t>client</a:t>
            </a:r>
            <a:r>
              <a:rPr lang="nb-NO" dirty="0" smtClean="0"/>
              <a:t> j and </a:t>
            </a:r>
          </a:p>
          <a:p>
            <a:r>
              <a:rPr lang="nb-NO" dirty="0"/>
              <a:t>	</a:t>
            </a:r>
            <a:r>
              <a:rPr lang="nb-NO" dirty="0" smtClean="0"/>
              <a:t>	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and standard </a:t>
            </a:r>
            <a:r>
              <a:rPr lang="nb-NO" dirty="0" err="1" smtClean="0"/>
              <a:t>deviation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following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essentially</a:t>
            </a:r>
            <a:r>
              <a:rPr lang="nb-NO" dirty="0" smtClean="0"/>
              <a:t> due to Sundt (1983) and </a:t>
            </a:r>
            <a:r>
              <a:rPr lang="nb-NO" dirty="0" err="1" smtClean="0"/>
              <a:t>Bühlmann</a:t>
            </a:r>
            <a:r>
              <a:rPr lang="nb-NO" dirty="0" smtClean="0"/>
              <a:t> and </a:t>
            </a:r>
            <a:r>
              <a:rPr lang="nb-NO" dirty="0" err="1" smtClean="0"/>
              <a:t>Straub</a:t>
            </a:r>
            <a:r>
              <a:rPr lang="nb-NO" dirty="0" smtClean="0"/>
              <a:t> (1970):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814323"/>
              </p:ext>
            </p:extLst>
          </p:nvPr>
        </p:nvGraphicFramePr>
        <p:xfrm>
          <a:off x="1626474" y="2420888"/>
          <a:ext cx="2890490" cy="1859967"/>
        </p:xfrm>
        <a:graphic>
          <a:graphicData uri="http://schemas.openxmlformats.org/presentationml/2006/ole">
            <p:oleObj spid="_x0000_s36866" name="Equation" r:id="rId3" imgW="1460160" imgH="93960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3347864" y="2420888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/>
          <p:cNvSpPr txBox="1"/>
          <p:nvPr/>
        </p:nvSpPr>
        <p:spPr>
          <a:xfrm>
            <a:off x="1331640" y="4221088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Policies</a:t>
            </a:r>
            <a:endParaRPr lang="nb-NO" sz="900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2267744" y="4221088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Annual</a:t>
            </a:r>
            <a:r>
              <a:rPr lang="nb-NO" sz="900" dirty="0" smtClean="0"/>
              <a:t> </a:t>
            </a:r>
            <a:r>
              <a:rPr lang="nb-NO" sz="900" dirty="0" err="1" smtClean="0"/>
              <a:t>claims</a:t>
            </a:r>
            <a:endParaRPr lang="nb-NO" sz="900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3491880" y="4264659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mean</a:t>
            </a:r>
            <a:endParaRPr lang="nb-NO" sz="9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4067944" y="4264659"/>
            <a:ext cx="306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sd</a:t>
            </a:r>
            <a:endParaRPr lang="nb-NO" sz="900" dirty="0"/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9377772"/>
              </p:ext>
            </p:extLst>
          </p:nvPr>
        </p:nvGraphicFramePr>
        <p:xfrm>
          <a:off x="2987824" y="4708052"/>
          <a:ext cx="1128712" cy="434975"/>
        </p:xfrm>
        <a:graphic>
          <a:graphicData uri="http://schemas.openxmlformats.org/presentationml/2006/ole">
            <p:oleObj spid="_x0000_s36867" name="Equation" r:id="rId4" imgW="660240" imgH="25380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43464"/>
              </p:ext>
            </p:extLst>
          </p:nvPr>
        </p:nvGraphicFramePr>
        <p:xfrm>
          <a:off x="1115616" y="5013176"/>
          <a:ext cx="1216025" cy="414338"/>
        </p:xfrm>
        <a:graphic>
          <a:graphicData uri="http://schemas.openxmlformats.org/presentationml/2006/ole">
            <p:oleObj spid="_x0000_s36868" name="Equation" r:id="rId5" imgW="711000" imgH="241200" progId="Equation.3">
              <p:embed/>
            </p:oleObj>
          </a:graphicData>
        </a:graphic>
      </p:graphicFrame>
      <p:grpSp>
        <p:nvGrpSpPr>
          <p:cNvPr id="18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9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80829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/>
              <a:t>Estimation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structural</a:t>
            </a:r>
            <a:r>
              <a:rPr lang="nb-NO" sz="2800" dirty="0"/>
              <a:t> parameters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85348773"/>
              </p:ext>
            </p:extLst>
          </p:nvPr>
        </p:nvGraphicFramePr>
        <p:xfrm>
          <a:off x="683568" y="1340768"/>
          <a:ext cx="6586593" cy="3832200"/>
        </p:xfrm>
        <a:graphic>
          <a:graphicData uri="http://schemas.openxmlformats.org/presentationml/2006/ole">
            <p:oleObj spid="_x0000_s37890" name="Equation" r:id="rId3" imgW="3492360" imgH="203184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1735502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7891" name="Equation" r:id="rId4" imgW="11412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7273314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7892" name="Equation" r:id="rId5" imgW="114120" imgH="215640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611560" y="5157192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For </a:t>
            </a:r>
            <a:r>
              <a:rPr lang="nb-NO" dirty="0" err="1" smtClean="0"/>
              <a:t>verification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Section</a:t>
            </a:r>
            <a:r>
              <a:rPr lang="nb-NO" dirty="0" smtClean="0"/>
              <a:t> 10.7.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expression</a:t>
            </a:r>
            <a:r>
              <a:rPr lang="nb-NO" dirty="0" smtClean="0"/>
              <a:t> for 	</a:t>
            </a:r>
            <a:r>
              <a:rPr lang="nb-NO" dirty="0" err="1" smtClean="0"/>
              <a:t>may</a:t>
            </a:r>
            <a:r>
              <a:rPr lang="nb-NO" dirty="0" smtClean="0"/>
              <a:t> be negative. If it is let	          and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underlying </a:t>
            </a:r>
            <a:r>
              <a:rPr lang="nb-NO" dirty="0" err="1" smtClean="0"/>
              <a:t>variation</a:t>
            </a:r>
            <a:r>
              <a:rPr lang="nb-NO" dirty="0" smtClean="0"/>
              <a:t> is </a:t>
            </a:r>
            <a:r>
              <a:rPr lang="nb-NO" dirty="0" err="1" smtClean="0"/>
              <a:t>too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to be </a:t>
            </a:r>
            <a:r>
              <a:rPr lang="nb-NO" dirty="0" err="1" smtClean="0"/>
              <a:t>detected</a:t>
            </a:r>
            <a:r>
              <a:rPr lang="nb-NO" dirty="0" smtClean="0"/>
              <a:t>. </a:t>
            </a: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9322743"/>
              </p:ext>
            </p:extLst>
          </p:nvPr>
        </p:nvGraphicFramePr>
        <p:xfrm>
          <a:off x="2987824" y="5402785"/>
          <a:ext cx="378125" cy="432143"/>
        </p:xfrm>
        <a:graphic>
          <a:graphicData uri="http://schemas.openxmlformats.org/presentationml/2006/ole">
            <p:oleObj spid="_x0000_s37893" name="Equation" r:id="rId6" imgW="177480" imgH="2030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9484262"/>
              </p:ext>
            </p:extLst>
          </p:nvPr>
        </p:nvGraphicFramePr>
        <p:xfrm>
          <a:off x="6130155" y="5457698"/>
          <a:ext cx="602085" cy="322318"/>
        </p:xfrm>
        <a:graphic>
          <a:graphicData uri="http://schemas.openxmlformats.org/presentationml/2006/ole">
            <p:oleObj spid="_x0000_s37894" name="Equation" r:id="rId7" imgW="355320" imgH="190440" progId="Equation.3">
              <p:embed/>
            </p:oleObj>
          </a:graphicData>
        </a:graphic>
      </p:graphicFrame>
      <p:grpSp>
        <p:nvGrpSpPr>
          <p:cNvPr id="18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9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0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2392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The most </a:t>
            </a:r>
            <a:r>
              <a:rPr lang="nb-NO" sz="3600" dirty="0" err="1" smtClean="0"/>
              <a:t>accurate</a:t>
            </a:r>
            <a:r>
              <a:rPr lang="nb-NO" sz="3600" dirty="0" smtClean="0"/>
              <a:t> </a:t>
            </a:r>
            <a:r>
              <a:rPr lang="nb-NO" sz="3600" dirty="0" err="1" smtClean="0"/>
              <a:t>estimate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Let X</a:t>
            </a:r>
            <a:r>
              <a:rPr lang="nb-NO" sz="1100" dirty="0" smtClean="0"/>
              <a:t>1</a:t>
            </a:r>
            <a:r>
              <a:rPr lang="nb-NO" dirty="0" smtClean="0"/>
              <a:t>,…,X</a:t>
            </a:r>
            <a:r>
              <a:rPr lang="nb-NO" sz="1050" dirty="0" smtClean="0"/>
              <a:t>K</a:t>
            </a:r>
            <a:r>
              <a:rPr lang="nb-NO" dirty="0" smtClean="0"/>
              <a:t> (policy </a:t>
            </a:r>
            <a:r>
              <a:rPr lang="nb-NO" dirty="0" err="1" smtClean="0"/>
              <a:t>level</a:t>
            </a:r>
            <a:r>
              <a:rPr lang="nb-NO" dirty="0" smtClean="0"/>
              <a:t>) be </a:t>
            </a:r>
            <a:r>
              <a:rPr lang="nb-NO" dirty="0" err="1" smtClean="0"/>
              <a:t>realizations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dating</a:t>
            </a:r>
            <a:r>
              <a:rPr lang="nb-NO" dirty="0" smtClean="0"/>
              <a:t> K </a:t>
            </a:r>
            <a:r>
              <a:rPr lang="nb-NO" dirty="0" err="1" smtClean="0"/>
              <a:t>years</a:t>
            </a:r>
            <a:r>
              <a:rPr lang="nb-NO" dirty="0" smtClean="0"/>
              <a:t> back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most </a:t>
            </a:r>
            <a:r>
              <a:rPr lang="nb-NO" dirty="0" err="1" smtClean="0"/>
              <a:t>accurate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from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records</a:t>
            </a:r>
            <a:r>
              <a:rPr lang="nb-NO" dirty="0" smtClean="0"/>
              <a:t> is (</a:t>
            </a:r>
            <a:r>
              <a:rPr lang="nb-NO" dirty="0" err="1" smtClean="0"/>
              <a:t>section</a:t>
            </a:r>
            <a:r>
              <a:rPr lang="nb-NO" dirty="0" smtClean="0"/>
              <a:t> 6.4)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x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actual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Section</a:t>
            </a:r>
            <a:r>
              <a:rPr lang="nb-NO" dirty="0" smtClean="0"/>
              <a:t> 6.3 </a:t>
            </a:r>
            <a:r>
              <a:rPr lang="nb-NO" dirty="0" err="1" smtClean="0"/>
              <a:t>where</a:t>
            </a:r>
            <a:r>
              <a:rPr lang="nb-NO" dirty="0" smtClean="0"/>
              <a:t>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identically</a:t>
            </a:r>
            <a:r>
              <a:rPr lang="nb-NO" dirty="0" smtClean="0"/>
              <a:t> and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given omega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This </a:t>
            </a:r>
            <a:r>
              <a:rPr lang="nb-NO" dirty="0" err="1" smtClean="0"/>
              <a:t>won’t</a:t>
            </a:r>
            <a:r>
              <a:rPr lang="nb-NO" dirty="0" smtClean="0"/>
              <a:t> be true </a:t>
            </a:r>
            <a:r>
              <a:rPr lang="nb-NO" dirty="0" err="1" smtClean="0"/>
              <a:t>when</a:t>
            </a:r>
            <a:r>
              <a:rPr lang="nb-NO" dirty="0" smtClean="0"/>
              <a:t> underlying </a:t>
            </a:r>
            <a:r>
              <a:rPr lang="nb-NO" dirty="0" err="1" smtClean="0"/>
              <a:t>conditions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systematically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problem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above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it </a:t>
            </a:r>
            <a:r>
              <a:rPr lang="nb-NO" dirty="0" err="1" smtClean="0"/>
              <a:t>requires</a:t>
            </a:r>
            <a:r>
              <a:rPr lang="nb-NO" dirty="0" smtClean="0"/>
              <a:t> a joint </a:t>
            </a:r>
            <a:r>
              <a:rPr lang="nb-NO" dirty="0" err="1" smtClean="0"/>
              <a:t>model</a:t>
            </a:r>
            <a:r>
              <a:rPr lang="nb-NO" dirty="0" smtClean="0"/>
              <a:t> for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and omega.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more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to break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N and losses per </a:t>
            </a:r>
            <a:r>
              <a:rPr lang="nb-NO" dirty="0" err="1" smtClean="0"/>
              <a:t>incident</a:t>
            </a:r>
            <a:r>
              <a:rPr lang="nb-NO" dirty="0" smtClean="0"/>
              <a:t> 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First linear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considered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1269069"/>
              </p:ext>
            </p:extLst>
          </p:nvPr>
        </p:nvGraphicFramePr>
        <p:xfrm>
          <a:off x="2528888" y="2098675"/>
          <a:ext cx="2235200" cy="369888"/>
        </p:xfrm>
        <a:graphic>
          <a:graphicData uri="http://schemas.openxmlformats.org/presentationml/2006/ole">
            <p:oleObj spid="_x0000_s4131" name="Equation" r:id="rId3" imgW="1307880" imgH="215640" progId="Equation.3">
              <p:embed/>
            </p:oleObj>
          </a:graphicData>
        </a:graphic>
      </p:graphicFrame>
      <p:grpSp>
        <p:nvGrpSpPr>
          <p:cNvPr id="11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2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3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4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5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6" name="Ellipse 8"/>
          <p:cNvSpPr/>
          <p:nvPr/>
        </p:nvSpPr>
        <p:spPr>
          <a:xfrm>
            <a:off x="6732240" y="1008800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8089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Optimal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preceding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i="1" dirty="0" smtClean="0"/>
              <a:t>linear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Bayesian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			is optimal </a:t>
            </a:r>
            <a:r>
              <a:rPr lang="nb-NO" dirty="0" err="1" smtClean="0"/>
              <a:t>among</a:t>
            </a:r>
            <a:r>
              <a:rPr lang="nb-NO" dirty="0" smtClean="0"/>
              <a:t> </a:t>
            </a:r>
            <a:r>
              <a:rPr lang="nb-NO" i="1" dirty="0" smtClean="0"/>
              <a:t>all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and offers an </a:t>
            </a:r>
            <a:r>
              <a:rPr lang="nb-NO" dirty="0" err="1" smtClean="0"/>
              <a:t>improvement</a:t>
            </a:r>
            <a:r>
              <a:rPr lang="nb-NO" dirty="0" smtClean="0"/>
              <a:t>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Break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x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annual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n</a:t>
            </a:r>
            <a:r>
              <a:rPr lang="nb-NO" sz="1200" dirty="0" smtClean="0"/>
              <a:t>1</a:t>
            </a:r>
            <a:r>
              <a:rPr lang="nb-NO" dirty="0" smtClean="0"/>
              <a:t>,…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and losses z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z</a:t>
            </a:r>
            <a:r>
              <a:rPr lang="nb-NO" sz="1200" dirty="0" err="1" smtClean="0"/>
              <a:t>n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n=n</a:t>
            </a:r>
            <a:r>
              <a:rPr lang="nb-NO" sz="1200" dirty="0" smtClean="0"/>
              <a:t>1</a:t>
            </a:r>
            <a:r>
              <a:rPr lang="nb-NO" dirty="0" smtClean="0"/>
              <a:t>+…+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sz="1200" dirty="0" smtClean="0"/>
              <a:t>  </a:t>
            </a:r>
            <a:r>
              <a:rPr lang="nb-NO" dirty="0" smtClean="0"/>
              <a:t>and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independence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Bayes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				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     and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parts.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intensity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r>
              <a:rPr lang="nb-NO" dirty="0" smtClean="0"/>
              <a:t> </a:t>
            </a:r>
            <a:r>
              <a:rPr lang="nb-NO" dirty="0" err="1" smtClean="0"/>
              <a:t>fluctuates</a:t>
            </a:r>
            <a:r>
              <a:rPr lang="nb-NO" dirty="0" smtClean="0"/>
              <a:t> more </a:t>
            </a:r>
            <a:r>
              <a:rPr lang="nb-NO" dirty="0" err="1" smtClean="0"/>
              <a:t>strongly</a:t>
            </a:r>
            <a:r>
              <a:rPr lang="nb-NO" dirty="0" smtClean="0"/>
              <a:t> from </a:t>
            </a:r>
            <a:r>
              <a:rPr lang="nb-NO" dirty="0" err="1" smtClean="0"/>
              <a:t>one</a:t>
            </a:r>
            <a:r>
              <a:rPr lang="nb-NO" dirty="0" smtClean="0"/>
              <a:t> policy holder to </a:t>
            </a:r>
            <a:r>
              <a:rPr lang="nb-NO" dirty="0" err="1" smtClean="0"/>
              <a:t>another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expected</a:t>
            </a:r>
            <a:r>
              <a:rPr lang="nb-NO" dirty="0" smtClean="0"/>
              <a:t> loss	</a:t>
            </a:r>
            <a:r>
              <a:rPr lang="nb-NO" dirty="0"/>
              <a:t> </a:t>
            </a:r>
            <a:r>
              <a:rPr lang="nb-NO" dirty="0" smtClean="0"/>
              <a:t>       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shall</a:t>
            </a:r>
            <a:r>
              <a:rPr lang="nb-NO" dirty="0" smtClean="0"/>
              <a:t> </a:t>
            </a:r>
            <a:r>
              <a:rPr lang="nb-NO" dirty="0" err="1" smtClean="0"/>
              <a:t>disregard</a:t>
            </a:r>
            <a:r>
              <a:rPr lang="nb-NO" dirty="0" smtClean="0"/>
              <a:t> all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 in	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Then</a:t>
            </a:r>
            <a:r>
              <a:rPr lang="nb-NO" dirty="0" smtClean="0"/>
              <a:t> 			   is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z</a:t>
            </a:r>
            <a:r>
              <a:rPr lang="nb-NO" sz="1200" dirty="0" smtClean="0"/>
              <a:t>1</a:t>
            </a:r>
            <a:r>
              <a:rPr lang="nb-NO" dirty="0" smtClean="0"/>
              <a:t>,…,z</a:t>
            </a:r>
            <a:r>
              <a:rPr lang="nb-NO" sz="1200" dirty="0" smtClean="0"/>
              <a:t>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Bayesian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6349044"/>
              </p:ext>
            </p:extLst>
          </p:nvPr>
        </p:nvGraphicFramePr>
        <p:xfrm>
          <a:off x="1699592" y="3326507"/>
          <a:ext cx="6400800" cy="390525"/>
        </p:xfrm>
        <a:graphic>
          <a:graphicData uri="http://schemas.openxmlformats.org/presentationml/2006/ole">
            <p:oleObj spid="_x0000_s7301" name="Equation" r:id="rId3" imgW="3746160" imgH="22860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75801092"/>
              </p:ext>
            </p:extLst>
          </p:nvPr>
        </p:nvGraphicFramePr>
        <p:xfrm>
          <a:off x="1979712" y="1440752"/>
          <a:ext cx="2235200" cy="369888"/>
        </p:xfrm>
        <a:graphic>
          <a:graphicData uri="http://schemas.openxmlformats.org/presentationml/2006/ole">
            <p:oleObj spid="_x0000_s7302" name="Equation" r:id="rId4" imgW="13078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9244082"/>
              </p:ext>
            </p:extLst>
          </p:nvPr>
        </p:nvGraphicFramePr>
        <p:xfrm>
          <a:off x="3563888" y="2836035"/>
          <a:ext cx="2495550" cy="347663"/>
        </p:xfrm>
        <a:graphic>
          <a:graphicData uri="http://schemas.openxmlformats.org/presentationml/2006/ole">
            <p:oleObj spid="_x0000_s7303" name="Equation" r:id="rId5" imgW="1460160" imgH="20304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9242839"/>
              </p:ext>
            </p:extLst>
          </p:nvPr>
        </p:nvGraphicFramePr>
        <p:xfrm>
          <a:off x="5724128" y="4454204"/>
          <a:ext cx="1106488" cy="369888"/>
        </p:xfrm>
        <a:graphic>
          <a:graphicData uri="http://schemas.openxmlformats.org/presentationml/2006/ole">
            <p:oleObj spid="_x0000_s7304" name="Equation" r:id="rId6" imgW="647640" imgH="21564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8727149"/>
              </p:ext>
            </p:extLst>
          </p:nvPr>
        </p:nvGraphicFramePr>
        <p:xfrm>
          <a:off x="5004048" y="4747470"/>
          <a:ext cx="282575" cy="369888"/>
        </p:xfrm>
        <a:graphic>
          <a:graphicData uri="http://schemas.openxmlformats.org/presentationml/2006/ole">
            <p:oleObj spid="_x0000_s7305" name="Equation" r:id="rId7" imgW="164880" imgH="21564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3167079"/>
              </p:ext>
            </p:extLst>
          </p:nvPr>
        </p:nvGraphicFramePr>
        <p:xfrm>
          <a:off x="1619672" y="5013176"/>
          <a:ext cx="2043113" cy="390525"/>
        </p:xfrm>
        <a:graphic>
          <a:graphicData uri="http://schemas.openxmlformats.org/presentationml/2006/ole">
            <p:oleObj spid="_x0000_s7306" name="Equation" r:id="rId8" imgW="1193760" imgH="2286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0526329"/>
              </p:ext>
            </p:extLst>
          </p:nvPr>
        </p:nvGraphicFramePr>
        <p:xfrm>
          <a:off x="1689100" y="5699125"/>
          <a:ext cx="2473325" cy="368300"/>
        </p:xfrm>
        <a:graphic>
          <a:graphicData uri="http://schemas.openxmlformats.org/presentationml/2006/ole">
            <p:oleObj spid="_x0000_s7307" name="Equation" r:id="rId9" imgW="1447560" imgH="215640" progId="Equation.3">
              <p:embed/>
            </p:oleObj>
          </a:graphicData>
        </a:graphic>
      </p:graphicFrame>
      <p:grpSp>
        <p:nvGrpSpPr>
          <p:cNvPr id="17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9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1008800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85836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Optimal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model</a:t>
            </a:r>
            <a:r>
              <a:rPr lang="nb-NO" dirty="0" smtClean="0"/>
              <a:t> for </a:t>
            </a:r>
            <a:r>
              <a:rPr lang="nb-NO" dirty="0" err="1" smtClean="0"/>
              <a:t>past</a:t>
            </a:r>
            <a:r>
              <a:rPr lang="nb-NO" dirty="0" smtClean="0"/>
              <a:t> and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is </a:t>
            </a:r>
            <a:r>
              <a:rPr lang="nb-NO" dirty="0" err="1" smtClean="0"/>
              <a:t>needed</a:t>
            </a:r>
            <a:r>
              <a:rPr lang="nb-NO" dirty="0" smtClean="0"/>
              <a:t>. The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N,N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	</a:t>
            </a:r>
            <a:r>
              <a:rPr lang="nb-NO" dirty="0" err="1" smtClean="0"/>
              <a:t>conditionally</a:t>
            </a:r>
            <a:r>
              <a:rPr lang="nb-NO" dirty="0" smtClean="0"/>
              <a:t> </a:t>
            </a:r>
            <a:r>
              <a:rPr lang="nb-NO" dirty="0" err="1" smtClean="0"/>
              <a:t>independent</a:t>
            </a:r>
            <a:r>
              <a:rPr lang="nb-NO" dirty="0" smtClean="0"/>
              <a:t> and </a:t>
            </a:r>
            <a:r>
              <a:rPr lang="nb-NO" dirty="0" err="1" smtClean="0"/>
              <a:t>identically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given </a:t>
            </a:r>
            <a:r>
              <a:rPr lang="nb-NO" dirty="0" err="1" smtClean="0"/>
              <a:t>muh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N and all 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	Poisson (</a:t>
            </a:r>
            <a:r>
              <a:rPr lang="nb-NO" dirty="0" err="1" smtClean="0"/>
              <a:t>mu</a:t>
            </a:r>
            <a:r>
              <a:rPr lang="nb-NO" dirty="0" smtClean="0"/>
              <a:t> T).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For </a:t>
            </a:r>
            <a:r>
              <a:rPr lang="nb-NO" dirty="0" err="1" smtClean="0"/>
              <a:t>mu</a:t>
            </a:r>
            <a:r>
              <a:rPr lang="nb-NO" dirty="0" smtClean="0"/>
              <a:t>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standard </a:t>
            </a:r>
            <a:r>
              <a:rPr lang="nb-NO" dirty="0" err="1" smtClean="0"/>
              <a:t>representation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</a:t>
            </a:r>
            <a:r>
              <a:rPr lang="nb-NO" dirty="0" err="1" smtClean="0"/>
              <a:t>where</a:t>
            </a:r>
            <a:r>
              <a:rPr lang="nb-NO" dirty="0" smtClean="0"/>
              <a:t> E(G)=1. It is </a:t>
            </a:r>
            <a:r>
              <a:rPr lang="nb-NO" dirty="0" err="1" smtClean="0"/>
              <a:t>shown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					    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pi bar is </a:t>
            </a:r>
            <a:r>
              <a:rPr lang="nb-NO" dirty="0" err="1" smtClean="0"/>
              <a:t>adjusted</a:t>
            </a:r>
            <a:r>
              <a:rPr lang="nb-NO" dirty="0" smtClean="0"/>
              <a:t> up or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whether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n bar is </a:t>
            </a:r>
            <a:r>
              <a:rPr lang="nb-NO" dirty="0" err="1" smtClean="0"/>
              <a:t>larger</a:t>
            </a:r>
            <a:r>
              <a:rPr lang="nb-NO" dirty="0" smtClean="0"/>
              <a:t> or </a:t>
            </a:r>
            <a:r>
              <a:rPr lang="nb-NO" dirty="0" err="1" smtClean="0"/>
              <a:t>smaller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       . The </a:t>
            </a:r>
            <a:r>
              <a:rPr lang="nb-NO" dirty="0" err="1" smtClean="0"/>
              <a:t>error</a:t>
            </a:r>
            <a:r>
              <a:rPr lang="nb-NO" dirty="0" smtClean="0"/>
              <a:t> (</a:t>
            </a:r>
            <a:r>
              <a:rPr lang="nb-NO" dirty="0" err="1" smtClean="0"/>
              <a:t>proved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10.7) is   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1747167"/>
              </p:ext>
            </p:extLst>
          </p:nvPr>
        </p:nvGraphicFramePr>
        <p:xfrm>
          <a:off x="1322958" y="2676525"/>
          <a:ext cx="3321050" cy="412750"/>
        </p:xfrm>
        <a:graphic>
          <a:graphicData uri="http://schemas.openxmlformats.org/presentationml/2006/ole">
            <p:oleObj spid="_x0000_s8260" name="Equation" r:id="rId3" imgW="1942920" imgH="24120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990510"/>
              </p:ext>
            </p:extLst>
          </p:nvPr>
        </p:nvGraphicFramePr>
        <p:xfrm>
          <a:off x="1331640" y="3789040"/>
          <a:ext cx="4187825" cy="1174750"/>
        </p:xfrm>
        <a:graphic>
          <a:graphicData uri="http://schemas.openxmlformats.org/presentationml/2006/ole">
            <p:oleObj spid="_x0000_s8261" name="Equation" r:id="rId4" imgW="2450880" imgH="68580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049421"/>
              </p:ext>
            </p:extLst>
          </p:nvPr>
        </p:nvGraphicFramePr>
        <p:xfrm>
          <a:off x="1352550" y="3378333"/>
          <a:ext cx="2430463" cy="368300"/>
        </p:xfrm>
        <a:graphic>
          <a:graphicData uri="http://schemas.openxmlformats.org/presentationml/2006/ole">
            <p:oleObj spid="_x0000_s8262" name="Equation" r:id="rId5" imgW="1422360" imgH="2156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1064974"/>
              </p:ext>
            </p:extLst>
          </p:nvPr>
        </p:nvGraphicFramePr>
        <p:xfrm>
          <a:off x="3851920" y="5559007"/>
          <a:ext cx="476250" cy="412750"/>
        </p:xfrm>
        <a:graphic>
          <a:graphicData uri="http://schemas.openxmlformats.org/presentationml/2006/ole">
            <p:oleObj spid="_x0000_s8263" name="Equation" r:id="rId6" imgW="279360" imgH="241200" progId="Equation.3">
              <p:embed/>
            </p:oleObj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62818486"/>
              </p:ext>
            </p:extLst>
          </p:nvPr>
        </p:nvGraphicFramePr>
        <p:xfrm>
          <a:off x="1403648" y="5877272"/>
          <a:ext cx="4903788" cy="804863"/>
        </p:xfrm>
        <a:graphic>
          <a:graphicData uri="http://schemas.openxmlformats.org/presentationml/2006/ole">
            <p:oleObj spid="_x0000_s8264" name="Equation" r:id="rId7" imgW="2869920" imgH="469800" progId="Equation.3">
              <p:embed/>
            </p:oleObj>
          </a:graphicData>
        </a:graphic>
      </p:graphicFrame>
      <p:grpSp>
        <p:nvGrpSpPr>
          <p:cNvPr id="15" name="Gruppe 3"/>
          <p:cNvGrpSpPr/>
          <p:nvPr/>
        </p:nvGrpSpPr>
        <p:grpSpPr>
          <a:xfrm>
            <a:off x="6778611" y="331394"/>
            <a:ext cx="2160240" cy="904746"/>
            <a:chOff x="1547664" y="1772816"/>
            <a:chExt cx="4680520" cy="2376264"/>
          </a:xfrm>
        </p:grpSpPr>
        <p:sp>
          <p:nvSpPr>
            <p:cNvPr id="19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0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108080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78660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3361</TotalTime>
  <Words>893</Words>
  <Application>Microsoft Office PowerPoint</Application>
  <PresentationFormat>On-screen Show (4:3)</PresentationFormat>
  <Paragraphs>226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blank</vt:lpstr>
      <vt:lpstr>Equation</vt:lpstr>
      <vt:lpstr>Formel</vt:lpstr>
      <vt:lpstr>Non-life insurance mathematics</vt:lpstr>
      <vt:lpstr>Overview</vt:lpstr>
      <vt:lpstr>Credibility theory was used before computers arrived</vt:lpstr>
      <vt:lpstr>The need for credibility theory</vt:lpstr>
      <vt:lpstr>Example 1: car insurance</vt:lpstr>
      <vt:lpstr>Example 2: Experience rating</vt:lpstr>
      <vt:lpstr>Example 3: Geographic zones</vt:lpstr>
      <vt:lpstr>The credibility approach</vt:lpstr>
      <vt:lpstr>Omega is random and has been  drawn for each policy holder</vt:lpstr>
      <vt:lpstr>Omega is random and has been  drawn for each policy holder</vt:lpstr>
      <vt:lpstr>Omega is random and has been  drawn for each policy holder</vt:lpstr>
      <vt:lpstr>Goal</vt:lpstr>
      <vt:lpstr>Linear credibility</vt:lpstr>
      <vt:lpstr>Linear credibility</vt:lpstr>
      <vt:lpstr>Linear credibility</vt:lpstr>
      <vt:lpstr>Estimation of structural parameters</vt:lpstr>
      <vt:lpstr>Estimation of structural parameters</vt:lpstr>
      <vt:lpstr>The most accurate estimate</vt:lpstr>
      <vt:lpstr>Optimal credibility</vt:lpstr>
      <vt:lpstr>Optimal credibility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201</cp:revision>
  <dcterms:created xsi:type="dcterms:W3CDTF">2013-07-22T12:43:37Z</dcterms:created>
  <dcterms:modified xsi:type="dcterms:W3CDTF">2014-10-29T06:17:08Z</dcterms:modified>
</cp:coreProperties>
</file>