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1136B-2761-455E-A5CC-74EC28AC6DF4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F045B-AE16-4EFD-ACCE-13B50C3E97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124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3258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42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75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582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634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6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214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029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219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08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26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61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33A9C-26D2-49E0-9BF2-2FBD05CF5C18}" type="datetimeFigureOut">
              <a:rPr lang="nb-NO" smtClean="0"/>
              <a:t>21.11.2012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1393B-E4DC-4B31-A37B-8449C47362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050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 smtClean="0"/>
              <a:t>Econ</a:t>
            </a:r>
            <a:r>
              <a:rPr lang="nb-NO" dirty="0" smtClean="0"/>
              <a:t> 3730</a:t>
            </a:r>
          </a:p>
          <a:p>
            <a:r>
              <a:rPr lang="nb-NO" dirty="0" smtClean="0"/>
              <a:t>Høsten 2012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742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Temaer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Tilbud av arbeidskraft</a:t>
            </a:r>
          </a:p>
          <a:p>
            <a:r>
              <a:rPr lang="nb-NO" dirty="0" smtClean="0"/>
              <a:t>Humankapital</a:t>
            </a:r>
          </a:p>
          <a:p>
            <a:r>
              <a:rPr lang="nb-NO" dirty="0" smtClean="0"/>
              <a:t>Etterspørsel etter arbeidskraft</a:t>
            </a:r>
          </a:p>
          <a:p>
            <a:r>
              <a:rPr lang="nb-NO" dirty="0" smtClean="0"/>
              <a:t>Lønnsdannelsen</a:t>
            </a:r>
          </a:p>
          <a:p>
            <a:r>
              <a:rPr lang="nb-NO" dirty="0" smtClean="0"/>
              <a:t>Diskriminering</a:t>
            </a:r>
          </a:p>
          <a:p>
            <a:r>
              <a:rPr lang="nb-NO" dirty="0" smtClean="0"/>
              <a:t>Forhandling og koordinering</a:t>
            </a:r>
          </a:p>
          <a:p>
            <a:r>
              <a:rPr lang="nb-NO" dirty="0" smtClean="0"/>
              <a:t>Arbeidsledighet</a:t>
            </a:r>
          </a:p>
          <a:p>
            <a:r>
              <a:rPr lang="nb-NO" dirty="0" smtClean="0"/>
              <a:t>Migrasjon og arbeidsmarkedet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51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Arbeidstilbud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Nyttefunksjonen og budsjettbetingelsen</a:t>
            </a:r>
          </a:p>
          <a:p>
            <a:pPr lvl="1"/>
            <a:r>
              <a:rPr lang="nb-NO" dirty="0" smtClean="0"/>
              <a:t>Maksimering av nytte, gitt budsjettbetingelse</a:t>
            </a:r>
          </a:p>
          <a:p>
            <a:pPr lvl="1"/>
            <a:r>
              <a:rPr lang="nb-NO" dirty="0" smtClean="0"/>
              <a:t>Kunne vise indre løsning grafisk og analytisk</a:t>
            </a:r>
          </a:p>
          <a:p>
            <a:r>
              <a:rPr lang="nb-NO" dirty="0" smtClean="0"/>
              <a:t>Effekter av endret lønn på arbeidstilbud.</a:t>
            </a:r>
          </a:p>
          <a:p>
            <a:pPr lvl="1"/>
            <a:r>
              <a:rPr lang="nb-NO" dirty="0" smtClean="0"/>
              <a:t>Substitusjonseffekt og inntektseffekt</a:t>
            </a:r>
          </a:p>
          <a:p>
            <a:pPr lvl="1"/>
            <a:r>
              <a:rPr lang="nb-NO" dirty="0" smtClean="0"/>
              <a:t>Effekter på den intensive og ekstensive marginen</a:t>
            </a:r>
          </a:p>
          <a:p>
            <a:r>
              <a:rPr lang="nb-NO" dirty="0" smtClean="0"/>
              <a:t>Effekten av økt arbeidsfri inntekt</a:t>
            </a:r>
          </a:p>
          <a:p>
            <a:pPr lvl="1"/>
            <a:r>
              <a:rPr lang="nb-NO" dirty="0" smtClean="0"/>
              <a:t>Inntektseffekt</a:t>
            </a:r>
          </a:p>
          <a:p>
            <a:r>
              <a:rPr lang="nb-NO" dirty="0" smtClean="0"/>
              <a:t>Forklare hvorfor noen folk ikke jobber</a:t>
            </a:r>
          </a:p>
          <a:p>
            <a:pPr lvl="1"/>
            <a:r>
              <a:rPr lang="nb-NO" dirty="0" smtClean="0"/>
              <a:t>Reservasjonslønn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456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Humankapital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Utdanning som investering. Nåverdibegrepet.</a:t>
            </a:r>
          </a:p>
          <a:p>
            <a:r>
              <a:rPr lang="nb-NO" dirty="0" smtClean="0"/>
              <a:t>Diskonteringsrente (r)</a:t>
            </a:r>
          </a:p>
          <a:p>
            <a:r>
              <a:rPr lang="nb-NO" dirty="0" smtClean="0"/>
              <a:t>Grunner til ulik utdanningslengde</a:t>
            </a:r>
          </a:p>
          <a:p>
            <a:pPr lvl="1"/>
            <a:r>
              <a:rPr lang="nb-NO" dirty="0" smtClean="0"/>
              <a:t>Forskjell i diskonteringsrater</a:t>
            </a:r>
          </a:p>
          <a:p>
            <a:pPr lvl="1"/>
            <a:r>
              <a:rPr lang="nb-NO" dirty="0" smtClean="0"/>
              <a:t>Forskjell i evner</a:t>
            </a:r>
          </a:p>
          <a:p>
            <a:r>
              <a:rPr lang="nb-NO" dirty="0" smtClean="0"/>
              <a:t>On-</a:t>
            </a:r>
            <a:r>
              <a:rPr lang="nb-NO" dirty="0" err="1" smtClean="0"/>
              <a:t>the</a:t>
            </a:r>
            <a:r>
              <a:rPr lang="nb-NO" dirty="0" smtClean="0"/>
              <a:t>-</a:t>
            </a:r>
            <a:r>
              <a:rPr lang="nb-NO" dirty="0" err="1" smtClean="0"/>
              <a:t>job</a:t>
            </a:r>
            <a:r>
              <a:rPr lang="nb-NO" dirty="0" smtClean="0"/>
              <a:t> training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439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Etterspørsel etter arbeidskraft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55000" lnSpcReduction="20000"/>
          </a:bodyPr>
          <a:lstStyle/>
          <a:p>
            <a:r>
              <a:rPr lang="nb-NO" dirty="0" smtClean="0"/>
              <a:t>Antakelser om bedriften</a:t>
            </a:r>
          </a:p>
          <a:p>
            <a:pPr lvl="1"/>
            <a:r>
              <a:rPr lang="nb-NO" dirty="0" smtClean="0"/>
              <a:t>Profittmaksimering. Sette opp profittfunksjonen</a:t>
            </a:r>
          </a:p>
          <a:p>
            <a:pPr lvl="1"/>
            <a:r>
              <a:rPr lang="nb-NO" dirty="0" smtClean="0"/>
              <a:t>Profittmaks på kort og lang sikt</a:t>
            </a:r>
          </a:p>
          <a:p>
            <a:r>
              <a:rPr lang="nb-NO" dirty="0" smtClean="0"/>
              <a:t>Markedets etterspørselskurve</a:t>
            </a:r>
          </a:p>
          <a:p>
            <a:pPr lvl="1"/>
            <a:r>
              <a:rPr lang="nb-NO" dirty="0" smtClean="0"/>
              <a:t>Brattere enn bedriftens </a:t>
            </a:r>
            <a:r>
              <a:rPr lang="nb-NO" dirty="0" err="1" smtClean="0"/>
              <a:t>pga</a:t>
            </a:r>
            <a:r>
              <a:rPr lang="nb-NO" dirty="0" smtClean="0"/>
              <a:t> feedbackmekanismer</a:t>
            </a:r>
          </a:p>
          <a:p>
            <a:r>
              <a:rPr lang="nb-NO" dirty="0" smtClean="0"/>
              <a:t>Etterspørselselastisiteten</a:t>
            </a:r>
          </a:p>
          <a:p>
            <a:pPr lvl="1"/>
            <a:r>
              <a:rPr lang="nb-NO" dirty="0" smtClean="0"/>
              <a:t>Viser prosentvis endring i etterspørselen hvis lønna endres med 1 prosent</a:t>
            </a:r>
          </a:p>
          <a:p>
            <a:r>
              <a:rPr lang="nb-NO" dirty="0" smtClean="0"/>
              <a:t>Markedsforhold: </a:t>
            </a:r>
          </a:p>
          <a:p>
            <a:pPr lvl="1"/>
            <a:r>
              <a:rPr lang="nb-NO" dirty="0" smtClean="0"/>
              <a:t>Monopol eller fullkommen konk i produktmarkedet</a:t>
            </a:r>
          </a:p>
          <a:p>
            <a:pPr lvl="1"/>
            <a:r>
              <a:rPr lang="nb-NO" dirty="0" smtClean="0"/>
              <a:t>Monopsoni eller fullkommen konk i arbeidsmarkedet.</a:t>
            </a:r>
          </a:p>
          <a:p>
            <a:r>
              <a:rPr lang="nb-NO" dirty="0" smtClean="0"/>
              <a:t>Profittmaksimering </a:t>
            </a:r>
            <a:r>
              <a:rPr lang="nb-NO" dirty="0" err="1" smtClean="0"/>
              <a:t>vs</a:t>
            </a:r>
            <a:r>
              <a:rPr lang="nb-NO" dirty="0" smtClean="0"/>
              <a:t> kostnadsminimering</a:t>
            </a:r>
          </a:p>
          <a:p>
            <a:pPr lvl="1"/>
            <a:r>
              <a:rPr lang="nb-NO" dirty="0" smtClean="0"/>
              <a:t>Profittmaksimering impliserer kostnadsminimering, men kostnadsminimering impliserer ikke profittmaksimering</a:t>
            </a:r>
          </a:p>
          <a:p>
            <a:r>
              <a:rPr lang="nb-NO" dirty="0" smtClean="0"/>
              <a:t>Etterspørselskurven på lang sikt</a:t>
            </a:r>
          </a:p>
          <a:p>
            <a:pPr lvl="1"/>
            <a:r>
              <a:rPr lang="nb-NO" dirty="0" smtClean="0"/>
              <a:t>Både kapital og arbeidskraft er nå variable.</a:t>
            </a:r>
          </a:p>
          <a:p>
            <a:pPr lvl="1"/>
            <a:r>
              <a:rPr lang="nb-NO" dirty="0" smtClean="0"/>
              <a:t>Etterspørselskurven på lang sikt heller nedover. Økt lønn vil alltid føre til redusert etterspørsel etter arbeidskraft.</a:t>
            </a:r>
          </a:p>
          <a:p>
            <a:pPr lvl="1"/>
            <a:r>
              <a:rPr lang="nb-NO" dirty="0" smtClean="0"/>
              <a:t>Etterspørselskurven slakere på lang sikt.</a:t>
            </a:r>
          </a:p>
          <a:p>
            <a:r>
              <a:rPr lang="nb-NO" dirty="0" smtClean="0"/>
              <a:t>Substitusjons- og skalaeffekter</a:t>
            </a:r>
          </a:p>
          <a:p>
            <a:r>
              <a:rPr lang="nb-NO" dirty="0" smtClean="0"/>
              <a:t>Marshalls lov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2425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Profitt: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𝑝𝑞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𝑤𝐸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𝑟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der 	p: produktpris</a:t>
                </a:r>
              </a:p>
              <a:p>
                <a:pPr marL="0" indent="0">
                  <a:buNone/>
                </a:pPr>
                <a:r>
                  <a:rPr lang="nb-NO" dirty="0" smtClean="0"/>
                  <a:t>	w: pris arbeidskraft (lønn)</a:t>
                </a:r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:r>
                  <a:rPr lang="nb-NO" dirty="0" smtClean="0"/>
                  <a:t>r: enhetspris kapital</a:t>
                </a:r>
              </a:p>
              <a:p>
                <a:pPr marL="0" indent="0">
                  <a:buNone/>
                </a:pPr>
                <a:r>
                  <a:rPr lang="nb-NO" dirty="0" smtClean="0"/>
                  <a:t>Kort sikt: Fordi priser og kapital er gitt, består bedriftens problem i å finne det optimale nivået på E</a:t>
                </a: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  <a:blipFill rotWithShape="1">
                <a:blip r:embed="rId3"/>
                <a:stretch>
                  <a:fillRect l="-1852" t="-1384" r="-140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61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Lønnsdannelsen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Det er tre modeller for lønnsdannelse som dere må kunne: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FK-løsningen</a:t>
            </a:r>
          </a:p>
          <a:p>
            <a:pPr lvl="1"/>
            <a:r>
              <a:rPr lang="nb-NO" dirty="0" smtClean="0"/>
              <a:t>Bedrifter: Profittmaksimering</a:t>
            </a:r>
          </a:p>
          <a:p>
            <a:pPr lvl="1"/>
            <a:r>
              <a:rPr lang="nb-NO" dirty="0" smtClean="0"/>
              <a:t>Arbeidstakere: Nyttemaksimering</a:t>
            </a:r>
          </a:p>
          <a:p>
            <a:pPr lvl="1"/>
            <a:r>
              <a:rPr lang="nb-NO" dirty="0" smtClean="0"/>
              <a:t>Skatt og fordeling mellom bedrift og arbeider</a:t>
            </a:r>
          </a:p>
          <a:p>
            <a:pPr lvl="1"/>
            <a:r>
              <a:rPr lang="nb-NO" dirty="0" smtClean="0"/>
              <a:t>Næringsstruktur</a:t>
            </a:r>
          </a:p>
          <a:p>
            <a:pPr lvl="1"/>
            <a:r>
              <a:rPr lang="nb-NO" dirty="0" smtClean="0"/>
              <a:t>Stoff basert på forelesning og kapittel i </a:t>
            </a:r>
            <a:r>
              <a:rPr lang="nb-NO" dirty="0" err="1" smtClean="0"/>
              <a:t>Borjas</a:t>
            </a:r>
            <a:endParaRPr lang="nb-NO" dirty="0" smtClean="0"/>
          </a:p>
          <a:p>
            <a:r>
              <a:rPr lang="nb-NO" dirty="0" smtClean="0"/>
              <a:t>Monopsoni</a:t>
            </a:r>
          </a:p>
          <a:p>
            <a:pPr lvl="1"/>
            <a:r>
              <a:rPr lang="nb-NO" dirty="0" smtClean="0"/>
              <a:t>Bedrifter: Profittmaksimering</a:t>
            </a:r>
          </a:p>
          <a:p>
            <a:pPr lvl="1"/>
            <a:r>
              <a:rPr lang="nb-NO" dirty="0" smtClean="0"/>
              <a:t>Konsekvenser for lønn og sysselsetting.</a:t>
            </a:r>
          </a:p>
          <a:p>
            <a:pPr lvl="1">
              <a:spcBef>
                <a:spcPct val="50000"/>
              </a:spcBef>
            </a:pPr>
            <a:r>
              <a:rPr lang="nb-NO" dirty="0" smtClean="0"/>
              <a:t>Pf ’(L)=w(1+1/e) der e=</a:t>
            </a:r>
            <a:r>
              <a:rPr lang="nb-NO" dirty="0" err="1" smtClean="0"/>
              <a:t>El</a:t>
            </a:r>
            <a:r>
              <a:rPr lang="nb-NO" baseline="-25000" dirty="0" err="1" smtClean="0"/>
              <a:t>w</a:t>
            </a:r>
            <a:r>
              <a:rPr lang="nb-NO" dirty="0" err="1" smtClean="0"/>
              <a:t>T</a:t>
            </a:r>
            <a:r>
              <a:rPr lang="nb-NO" dirty="0" smtClean="0"/>
              <a:t> . w(1+1/e) er arbeidsgiverens marginale kostnad (MK)ved å ansette en til.</a:t>
            </a:r>
          </a:p>
          <a:p>
            <a:pPr lvl="1">
              <a:spcBef>
                <a:spcPct val="50000"/>
              </a:spcBef>
            </a:pPr>
            <a:r>
              <a:rPr lang="nb-NO" dirty="0" smtClean="0"/>
              <a:t>Jo mindre elastisk arbeidstilbudet er med hensyn på lønn (jo mindre e) desto mer avviker  bedriftens tilpasning fra den samfunnsøkonomisk optimale FK løsningen.</a:t>
            </a:r>
          </a:p>
          <a:p>
            <a:pPr lvl="1">
              <a:spcBef>
                <a:spcPct val="50000"/>
              </a:spcBef>
            </a:pPr>
            <a:r>
              <a:rPr lang="nb-NO" dirty="0" smtClean="0"/>
              <a:t> Stoff basert på forelesning og kapittel i </a:t>
            </a:r>
            <a:r>
              <a:rPr lang="nb-NO" dirty="0" err="1" smtClean="0"/>
              <a:t>Borjas</a:t>
            </a:r>
            <a:endParaRPr lang="nb-NO" dirty="0" smtClean="0"/>
          </a:p>
          <a:p>
            <a:r>
              <a:rPr lang="nb-NO" dirty="0" smtClean="0"/>
              <a:t>Effektivitetslønn</a:t>
            </a:r>
          </a:p>
          <a:p>
            <a:pPr lvl="1"/>
            <a:r>
              <a:rPr lang="nb-NO" dirty="0" smtClean="0"/>
              <a:t>Bedrifter: Profittmaksimering</a:t>
            </a:r>
          </a:p>
          <a:p>
            <a:pPr lvl="1"/>
            <a:r>
              <a:rPr lang="nb-NO" dirty="0" smtClean="0"/>
              <a:t>Produktivitet påvirkes av lønna</a:t>
            </a:r>
          </a:p>
          <a:p>
            <a:pPr lvl="1"/>
            <a:r>
              <a:rPr lang="nb-NO" dirty="0" smtClean="0"/>
              <a:t>Enkel modell gjennomgått på forelesning (basert på utdelt kapittel)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75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Diskriminering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54452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Det er tre former for diskriminering der må kunne. Alle er </a:t>
            </a:r>
            <a:r>
              <a:rPr lang="nb-NO" b="1" u="sng" dirty="0" smtClean="0"/>
              <a:t>arbeidsgiver</a:t>
            </a:r>
            <a:r>
              <a:rPr lang="nb-NO" b="1" dirty="0" smtClean="0"/>
              <a:t>diskriminering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Statistisk diskriminering</a:t>
            </a:r>
          </a:p>
          <a:p>
            <a:pPr lvl="1"/>
            <a:r>
              <a:rPr lang="nb-NO" dirty="0" smtClean="0"/>
              <a:t>Forenlig med profittmaks. Usikkerhet </a:t>
            </a:r>
            <a:r>
              <a:rPr lang="nb-NO" dirty="0" err="1" smtClean="0"/>
              <a:t>mht</a:t>
            </a:r>
            <a:r>
              <a:rPr lang="nb-NO" dirty="0" smtClean="0"/>
              <a:t> den ansattes produktivitet. Bruker gjennomsnittsbetraktninger</a:t>
            </a:r>
          </a:p>
          <a:p>
            <a:pPr lvl="1"/>
            <a:r>
              <a:rPr lang="nb-NO" dirty="0" smtClean="0"/>
              <a:t>En modell gjennomgått på forelesningene (basert på </a:t>
            </a:r>
            <a:r>
              <a:rPr lang="nb-NO" dirty="0" err="1" smtClean="0"/>
              <a:t>Borjas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Monopsonistisk</a:t>
            </a:r>
            <a:r>
              <a:rPr lang="nb-NO" dirty="0" smtClean="0"/>
              <a:t> diskriminering</a:t>
            </a:r>
          </a:p>
          <a:p>
            <a:pPr lvl="1"/>
            <a:r>
              <a:rPr lang="nb-NO" dirty="0" smtClean="0"/>
              <a:t>Forenlig med profittmaks. Arbeidsgiver har markedsmakt over arbeidstakerne.</a:t>
            </a:r>
          </a:p>
          <a:p>
            <a:pPr lvl="1"/>
            <a:r>
              <a:rPr lang="nb-NO" dirty="0" smtClean="0"/>
              <a:t>En enkelmodell gjennomgått på forelesningene</a:t>
            </a:r>
          </a:p>
          <a:p>
            <a:pPr lvl="1">
              <a:spcBef>
                <a:spcPct val="50000"/>
              </a:spcBef>
            </a:pPr>
            <a:r>
              <a:rPr lang="nb-NO" dirty="0" smtClean="0"/>
              <a:t>Pf ’(L)=w(1+1/e) , der e=T’ w/T og L=T(w)</a:t>
            </a:r>
          </a:p>
          <a:p>
            <a:pPr lvl="1"/>
            <a:r>
              <a:rPr lang="nb-NO" dirty="0" smtClean="0"/>
              <a:t>En modell gjennomgått på forelesningene (+ </a:t>
            </a:r>
            <a:r>
              <a:rPr lang="nb-NO" dirty="0" err="1" smtClean="0"/>
              <a:t>Borjas</a:t>
            </a:r>
            <a:r>
              <a:rPr lang="nb-NO" dirty="0" smtClean="0"/>
              <a:t>)</a:t>
            </a:r>
          </a:p>
          <a:p>
            <a:r>
              <a:rPr lang="nb-NO" dirty="0" smtClean="0"/>
              <a:t>Preferansebasert diskriminering</a:t>
            </a:r>
          </a:p>
          <a:p>
            <a:pPr lvl="1"/>
            <a:r>
              <a:rPr lang="nb-NO" u="sng" dirty="0" smtClean="0"/>
              <a:t>IKKE</a:t>
            </a:r>
            <a:r>
              <a:rPr lang="nb-NO" dirty="0" smtClean="0"/>
              <a:t> forenlig med profittmaks. Bedrift maksimerer nytte istedenfor profitt</a:t>
            </a:r>
          </a:p>
          <a:p>
            <a:pPr lvl="1"/>
            <a:r>
              <a:rPr lang="nb-NO" dirty="0" smtClean="0"/>
              <a:t>En modell gjennomgått på forelesningene (+ </a:t>
            </a:r>
            <a:r>
              <a:rPr lang="nb-NO" dirty="0" err="1" smtClean="0"/>
              <a:t>Borjas</a:t>
            </a:r>
            <a:r>
              <a:rPr lang="nb-NO" dirty="0" smtClean="0"/>
              <a:t>)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64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Forhandling og koordinering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9971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sz="3600" b="1" dirty="0" smtClean="0"/>
              <a:t>Det er tre modeller for forhandlinger dere må kunne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Fagforeningsmonopol</a:t>
            </a:r>
          </a:p>
          <a:p>
            <a:pPr lvl="1"/>
            <a:r>
              <a:rPr lang="nb-NO" dirty="0" smtClean="0"/>
              <a:t>FF setter w. B bestemmer N </a:t>
            </a:r>
          </a:p>
          <a:p>
            <a:pPr lvl="1"/>
            <a:r>
              <a:rPr lang="nb-NO" dirty="0" smtClean="0"/>
              <a:t>Ikke paretooptimal</a:t>
            </a:r>
          </a:p>
          <a:p>
            <a:pPr lvl="1"/>
            <a:r>
              <a:rPr lang="nb-NO" dirty="0" smtClean="0"/>
              <a:t>Enkel modell gjennomgått på forelesning (Kapittel delt ut)</a:t>
            </a:r>
          </a:p>
          <a:p>
            <a:r>
              <a:rPr lang="nb-NO" dirty="0" smtClean="0"/>
              <a:t>«Right to </a:t>
            </a:r>
            <a:r>
              <a:rPr lang="nb-NO" dirty="0" err="1" smtClean="0"/>
              <a:t>manage</a:t>
            </a:r>
            <a:r>
              <a:rPr lang="nb-NO" dirty="0" smtClean="0"/>
              <a:t>»</a:t>
            </a:r>
          </a:p>
          <a:p>
            <a:pPr lvl="1"/>
            <a:r>
              <a:rPr lang="nb-NO" dirty="0" smtClean="0"/>
              <a:t>FF og B forhandler om w. B bestemmer N. </a:t>
            </a:r>
          </a:p>
          <a:p>
            <a:pPr lvl="1"/>
            <a:r>
              <a:rPr lang="nb-NO" dirty="0" smtClean="0"/>
              <a:t>Ikke paretooptimal</a:t>
            </a:r>
          </a:p>
          <a:p>
            <a:pPr lvl="1"/>
            <a:r>
              <a:rPr lang="nb-NO" dirty="0" smtClean="0"/>
              <a:t>Enkel modell gjennomgått på forelesning (Kapittel delt ut)</a:t>
            </a:r>
          </a:p>
          <a:p>
            <a:r>
              <a:rPr lang="nb-NO" dirty="0" smtClean="0"/>
              <a:t>Effektive forhandlinger</a:t>
            </a:r>
          </a:p>
          <a:p>
            <a:pPr lvl="1"/>
            <a:r>
              <a:rPr lang="nb-NO" dirty="0" smtClean="0"/>
              <a:t>FF og B forhandler om både w og N. </a:t>
            </a:r>
          </a:p>
          <a:p>
            <a:pPr lvl="1"/>
            <a:r>
              <a:rPr lang="nb-NO" dirty="0" smtClean="0"/>
              <a:t>Paretooptimal</a:t>
            </a:r>
          </a:p>
          <a:p>
            <a:pPr lvl="1"/>
            <a:r>
              <a:rPr lang="nb-NO" dirty="0" smtClean="0"/>
              <a:t>Enkel modell gjennomgått på forelesning (Kapittel delt ut)</a:t>
            </a:r>
          </a:p>
          <a:p>
            <a:endParaRPr lang="nb-NO" dirty="0" smtClean="0"/>
          </a:p>
          <a:p>
            <a:r>
              <a:rPr lang="nb-NO" dirty="0" smtClean="0"/>
              <a:t>Det beste er å kunne vise modellene  både grafisk og analytisk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07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Arbeidsledighet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 smtClean="0"/>
              <a:t>Ulike typer ledighet</a:t>
            </a:r>
          </a:p>
          <a:p>
            <a:pPr lvl="1"/>
            <a:r>
              <a:rPr lang="nb-NO" dirty="0" smtClean="0"/>
              <a:t>Kostnadsbestemt ledighet</a:t>
            </a:r>
          </a:p>
          <a:p>
            <a:pPr lvl="1"/>
            <a:r>
              <a:rPr lang="nb-NO" dirty="0" smtClean="0"/>
              <a:t>Etterspørselsbestemt ledighet (Keynesiansk ledighet)</a:t>
            </a:r>
          </a:p>
          <a:p>
            <a:r>
              <a:rPr lang="nb-NO" dirty="0" smtClean="0"/>
              <a:t>Teorier for jobbsøking</a:t>
            </a:r>
          </a:p>
          <a:p>
            <a:pPr lvl="1"/>
            <a:r>
              <a:rPr lang="nb-NO" dirty="0" smtClean="0"/>
              <a:t>Gjennomgått grafisk (basert på </a:t>
            </a:r>
            <a:r>
              <a:rPr lang="nb-NO" dirty="0" err="1" smtClean="0"/>
              <a:t>Borjas</a:t>
            </a:r>
            <a:r>
              <a:rPr lang="nb-NO" dirty="0" smtClean="0"/>
              <a:t>)</a:t>
            </a:r>
          </a:p>
          <a:p>
            <a:r>
              <a:rPr lang="nb-NO" dirty="0" smtClean="0"/>
              <a:t>Phillipsskurven</a:t>
            </a:r>
          </a:p>
          <a:p>
            <a:pPr lvl="1"/>
            <a:r>
              <a:rPr lang="nb-NO" dirty="0" smtClean="0"/>
              <a:t>Phillipskurven på kort sikt</a:t>
            </a:r>
          </a:p>
          <a:p>
            <a:pPr lvl="1"/>
            <a:r>
              <a:rPr lang="nb-NO" dirty="0" smtClean="0"/>
              <a:t>Phillipskurven på lang sikt</a:t>
            </a:r>
          </a:p>
          <a:p>
            <a:pPr lvl="1"/>
            <a:r>
              <a:rPr lang="nb-NO" dirty="0" smtClean="0"/>
              <a:t>En enkel modell gjennomgått på forelesning (kapittel delt ut)</a:t>
            </a:r>
          </a:p>
          <a:p>
            <a:r>
              <a:rPr lang="nb-NO" dirty="0" smtClean="0"/>
              <a:t>Effektivitetslønn og arbeidsledighet</a:t>
            </a:r>
          </a:p>
          <a:p>
            <a:pPr lvl="1"/>
            <a:r>
              <a:rPr lang="nb-NO" dirty="0" smtClean="0"/>
              <a:t>En enkel modell basert på figurer gjennomgått på forelesning (basert på </a:t>
            </a:r>
            <a:r>
              <a:rPr lang="nb-NO" dirty="0" err="1" smtClean="0"/>
              <a:t>Borjas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Beveridge</a:t>
            </a:r>
            <a:r>
              <a:rPr lang="nb-NO" dirty="0" smtClean="0"/>
              <a:t>-kurven</a:t>
            </a:r>
          </a:p>
          <a:p>
            <a:pPr lvl="1"/>
            <a:r>
              <a:rPr lang="nb-NO" dirty="0" smtClean="0"/>
              <a:t>En enkel modell gjennomgått på forelesning (kapittel delt ut)</a:t>
            </a:r>
          </a:p>
          <a:p>
            <a:r>
              <a:rPr lang="nb-NO" dirty="0" smtClean="0"/>
              <a:t>Hysterese</a:t>
            </a:r>
          </a:p>
          <a:p>
            <a:pPr marL="742950" lvl="2" indent="-342900"/>
            <a:r>
              <a:rPr lang="nb-NO" dirty="0" smtClean="0"/>
              <a:t>En enkel modell gjennomgått på forelesning (Artikkel delt ut)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389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Migrasjon og arbeidsmarkedet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nb-NO" dirty="0" smtClean="0"/>
              <a:t>Hva påvirker flyttestrømmene mellom land</a:t>
            </a:r>
          </a:p>
          <a:p>
            <a:pPr lvl="1"/>
            <a:r>
              <a:rPr lang="nb-NO" dirty="0" smtClean="0"/>
              <a:t>Vi er opptatt av økonomisk motivert flytting</a:t>
            </a:r>
          </a:p>
          <a:p>
            <a:pPr lvl="1"/>
            <a:r>
              <a:rPr lang="nb-NO" dirty="0" smtClean="0"/>
              <a:t>Flyttebeslutningen</a:t>
            </a:r>
          </a:p>
          <a:p>
            <a:r>
              <a:rPr lang="nb-NO" dirty="0" smtClean="0"/>
              <a:t>Effekter av inn/utvandring på lønn, sysselsetting, velferd i mottager og sender land. </a:t>
            </a:r>
          </a:p>
          <a:p>
            <a:pPr lvl="1"/>
            <a:r>
              <a:rPr lang="nb-NO" sz="2000" dirty="0" smtClean="0">
                <a:latin typeface="+mj-lt"/>
              </a:rPr>
              <a:t>Vinnere: Kapitaleiere i rike land og arbeiderne i fattige land.  </a:t>
            </a:r>
          </a:p>
          <a:p>
            <a:pPr lvl="1"/>
            <a:r>
              <a:rPr lang="nb-NO" sz="2000" dirty="0" smtClean="0">
                <a:latin typeface="+mj-lt"/>
              </a:rPr>
              <a:t>Tapere: Kapitaleiere i fattige land og arbeiderne i rike land.</a:t>
            </a:r>
          </a:p>
          <a:p>
            <a:r>
              <a:rPr lang="nb-NO" sz="2400" dirty="0" smtClean="0">
                <a:latin typeface="+mj-lt"/>
              </a:rPr>
              <a:t>Modeller gjennomgått på forelesning + artikkel av Marianne og </a:t>
            </a:r>
            <a:r>
              <a:rPr lang="nb-NO" sz="2400" dirty="0" err="1" smtClean="0">
                <a:latin typeface="+mj-lt"/>
              </a:rPr>
              <a:t>Borjas</a:t>
            </a:r>
            <a:r>
              <a:rPr lang="nb-NO" sz="2400" dirty="0" smtClean="0">
                <a:latin typeface="+mj-lt"/>
              </a:rPr>
              <a:t> på pensumlisten</a:t>
            </a: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113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674</Words>
  <Application>Microsoft Office PowerPoint</Application>
  <PresentationFormat>On-screen Show (4:3)</PresentationFormat>
  <Paragraphs>130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Office-tema</vt:lpstr>
      <vt:lpstr>Oppsummering</vt:lpstr>
      <vt:lpstr>Temaer</vt:lpstr>
      <vt:lpstr>Arbeidstilbud</vt:lpstr>
      <vt:lpstr>Humankapital</vt:lpstr>
      <vt:lpstr>Etterspørsel etter arbeidskraft</vt:lpstr>
      <vt:lpstr>PowerPoint Presentation</vt:lpstr>
      <vt:lpstr>Lønnsdannelsen</vt:lpstr>
      <vt:lpstr>Diskriminering</vt:lpstr>
      <vt:lpstr>Forhandling og koordinering</vt:lpstr>
      <vt:lpstr>Arbeidsledighet</vt:lpstr>
      <vt:lpstr>Migrasjon og arbeidsmarkedet</vt:lpstr>
    </vt:vector>
  </TitlesOfParts>
  <Company>Institutt for samfunnsforskning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Oppsummering</dc:title>
  <dc:creator>Pål Schøne</dc:creator>
  <cp:lastModifiedBy>kasverre</cp:lastModifiedBy>
  <cp:revision>20</cp:revision>
  <dcterms:created xsi:type="dcterms:W3CDTF">2012-11-19T16:15:07Z</dcterms:created>
  <dcterms:modified xsi:type="dcterms:W3CDTF">2012-11-21T12:34:25Z</dcterms:modified>
</cp:coreProperties>
</file>