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83" r:id="rId2"/>
    <p:sldId id="256" r:id="rId3"/>
    <p:sldId id="257" r:id="rId4"/>
    <p:sldId id="282" r:id="rId5"/>
    <p:sldId id="259" r:id="rId6"/>
    <p:sldId id="258" r:id="rId7"/>
    <p:sldId id="260" r:id="rId8"/>
    <p:sldId id="262" r:id="rId9"/>
    <p:sldId id="263" r:id="rId10"/>
    <p:sldId id="281" r:id="rId11"/>
    <p:sldId id="273" r:id="rId12"/>
    <p:sldId id="272" r:id="rId13"/>
    <p:sldId id="261" r:id="rId14"/>
    <p:sldId id="264" r:id="rId15"/>
    <p:sldId id="265" r:id="rId16"/>
    <p:sldId id="269" r:id="rId17"/>
    <p:sldId id="268" r:id="rId18"/>
    <p:sldId id="270" r:id="rId19"/>
    <p:sldId id="271" r:id="rId20"/>
    <p:sldId id="274" r:id="rId21"/>
    <p:sldId id="275" r:id="rId22"/>
    <p:sldId id="279" r:id="rId23"/>
    <p:sldId id="280" r:id="rId24"/>
    <p:sldId id="277" r:id="rId25"/>
    <p:sldId id="276" r:id="rId26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2724" y="-12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okrates.uio.no\isf-felles\bruker\mariroed\Treff\Trad%20LLM\handel%20M%20kina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Import fra Kina</c:v>
          </c:tx>
          <c:invertIfNegative val="0"/>
          <c:cat>
            <c:numRef>
              <c:f>'Ark1'!$H$16:$H$18</c:f>
              <c:numCache>
                <c:formatCode>General</c:formatCode>
                <c:ptCount val="3"/>
                <c:pt idx="0">
                  <c:v>1991</c:v>
                </c:pt>
                <c:pt idx="1">
                  <c:v>2001</c:v>
                </c:pt>
                <c:pt idx="2">
                  <c:v>2011</c:v>
                </c:pt>
              </c:numCache>
            </c:numRef>
          </c:cat>
          <c:val>
            <c:numRef>
              <c:f>'Ark1'!$I$16:$I$18</c:f>
              <c:numCache>
                <c:formatCode>General</c:formatCode>
                <c:ptCount val="3"/>
                <c:pt idx="0">
                  <c:v>1.4157886709963146</c:v>
                </c:pt>
                <c:pt idx="1">
                  <c:v>3.0684059508389168</c:v>
                </c:pt>
                <c:pt idx="2">
                  <c:v>27.733929636786154</c:v>
                </c:pt>
              </c:numCache>
            </c:numRef>
          </c:val>
        </c:ser>
        <c:ser>
          <c:idx val="1"/>
          <c:order val="1"/>
          <c:tx>
            <c:v>Eksport til Kina</c:v>
          </c:tx>
          <c:invertIfNegative val="0"/>
          <c:cat>
            <c:numRef>
              <c:f>'Ark1'!$H$16:$H$18</c:f>
              <c:numCache>
                <c:formatCode>General</c:formatCode>
                <c:ptCount val="3"/>
                <c:pt idx="0">
                  <c:v>1991</c:v>
                </c:pt>
                <c:pt idx="1">
                  <c:v>2001</c:v>
                </c:pt>
                <c:pt idx="2">
                  <c:v>2011</c:v>
                </c:pt>
              </c:numCache>
            </c:numRef>
          </c:cat>
          <c:val>
            <c:numRef>
              <c:f>'Ark1'!$K$16:$K$18</c:f>
              <c:numCache>
                <c:formatCode>General</c:formatCode>
                <c:ptCount val="3"/>
                <c:pt idx="0">
                  <c:v>1.1727221274102353</c:v>
                </c:pt>
                <c:pt idx="1">
                  <c:v>3.250336294214879</c:v>
                </c:pt>
                <c:pt idx="2">
                  <c:v>15.492961131496857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659968"/>
        <c:axId val="56661504"/>
      </c:barChart>
      <c:catAx>
        <c:axId val="5665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6661504"/>
        <c:crosses val="autoZero"/>
        <c:auto val="1"/>
        <c:lblAlgn val="ctr"/>
        <c:lblOffset val="100"/>
        <c:noMultiLvlLbl val="0"/>
      </c:catAx>
      <c:valAx>
        <c:axId val="56661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66599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0"/>
          <c:tx>
            <c:v>Alle næringer</c:v>
          </c:tx>
          <c:marker>
            <c:symbol val="none"/>
          </c:marker>
          <c:cat>
            <c:strRef>
              <c:f>lønnsv!$C$4:$AQ$4</c:f>
              <c:strCache>
                <c:ptCount val="4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</c:strCache>
            </c:strRef>
          </c:cat>
          <c:val>
            <c:numRef>
              <c:f>lønnsv!$C$18:$AQ$18</c:f>
              <c:numCache>
                <c:formatCode>General</c:formatCode>
                <c:ptCount val="41"/>
                <c:pt idx="0">
                  <c:v>1</c:v>
                </c:pt>
                <c:pt idx="1">
                  <c:v>1.0256591386647753</c:v>
                </c:pt>
                <c:pt idx="2">
                  <c:v>1.0503726799823301</c:v>
                </c:pt>
                <c:pt idx="3">
                  <c:v>1.0928478817211966</c:v>
                </c:pt>
                <c:pt idx="4">
                  <c:v>1.1489148557890534</c:v>
                </c:pt>
                <c:pt idx="5">
                  <c:v>1.1941353871511988</c:v>
                </c:pt>
                <c:pt idx="6">
                  <c:v>1.2057556803200733</c:v>
                </c:pt>
                <c:pt idx="7">
                  <c:v>1.2123536074399097</c:v>
                </c:pt>
                <c:pt idx="8">
                  <c:v>1.1984355077697324</c:v>
                </c:pt>
                <c:pt idx="9">
                  <c:v>1.1849395328524894</c:v>
                </c:pt>
                <c:pt idx="10">
                  <c:v>1.1692910342440936</c:v>
                </c:pt>
                <c:pt idx="11">
                  <c:v>1.1694576873505111</c:v>
                </c:pt>
                <c:pt idx="12">
                  <c:v>1.1756803522299557</c:v>
                </c:pt>
                <c:pt idx="13">
                  <c:v>1.1895098648659348</c:v>
                </c:pt>
                <c:pt idx="14">
                  <c:v>1.2109514228423677</c:v>
                </c:pt>
                <c:pt idx="15">
                  <c:v>1.2334607813488994</c:v>
                </c:pt>
                <c:pt idx="16">
                  <c:v>1.2333194061724022</c:v>
                </c:pt>
                <c:pt idx="17">
                  <c:v>1.2251521114069988</c:v>
                </c:pt>
                <c:pt idx="18">
                  <c:v>1.2229491351248454</c:v>
                </c:pt>
                <c:pt idx="19">
                  <c:v>1.2309629763156462</c:v>
                </c:pt>
                <c:pt idx="20">
                  <c:v>1.2507989184565651</c:v>
                </c:pt>
                <c:pt idx="21">
                  <c:v>1.2698771920320939</c:v>
                </c:pt>
                <c:pt idx="22">
                  <c:v>1.2840546690477253</c:v>
                </c:pt>
                <c:pt idx="23">
                  <c:v>1.304661724181154</c:v>
                </c:pt>
                <c:pt idx="24">
                  <c:v>1.3153895893458412</c:v>
                </c:pt>
                <c:pt idx="25">
                  <c:v>1.3579957018459126</c:v>
                </c:pt>
                <c:pt idx="26">
                  <c:v>1.3872690402934773</c:v>
                </c:pt>
                <c:pt idx="27">
                  <c:v>1.4450904359822296</c:v>
                </c:pt>
                <c:pt idx="28">
                  <c:v>1.4887835186725591</c:v>
                </c:pt>
                <c:pt idx="29">
                  <c:v>1.5092186603506748</c:v>
                </c:pt>
                <c:pt idx="30">
                  <c:v>1.5425921986933941</c:v>
                </c:pt>
                <c:pt idx="31">
                  <c:v>1.6053135202662014</c:v>
                </c:pt>
                <c:pt idx="32">
                  <c:v>1.6224890695514094</c:v>
                </c:pt>
                <c:pt idx="33">
                  <c:v>1.6825589268903618</c:v>
                </c:pt>
                <c:pt idx="34">
                  <c:v>1.7091172066568967</c:v>
                </c:pt>
                <c:pt idx="35">
                  <c:v>1.7394973880301574</c:v>
                </c:pt>
                <c:pt idx="36">
                  <c:v>1.8112843763865913</c:v>
                </c:pt>
                <c:pt idx="37">
                  <c:v>1.8396348249623515</c:v>
                </c:pt>
                <c:pt idx="38">
                  <c:v>1.866641277645436</c:v>
                </c:pt>
                <c:pt idx="39">
                  <c:v>1.8948433473120545</c:v>
                </c:pt>
                <c:pt idx="40">
                  <c:v>1.9521115063129824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23168"/>
        <c:axId val="56841344"/>
      </c:lineChart>
      <c:catAx>
        <c:axId val="56823168"/>
        <c:scaling>
          <c:orientation val="minMax"/>
        </c:scaling>
        <c:delete val="0"/>
        <c:axPos val="b"/>
        <c:majorTickMark val="out"/>
        <c:minorTickMark val="none"/>
        <c:tickLblPos val="nextTo"/>
        <c:crossAx val="56841344"/>
        <c:crosses val="autoZero"/>
        <c:auto val="1"/>
        <c:lblAlgn val="ctr"/>
        <c:lblOffset val="100"/>
        <c:noMultiLvlLbl val="0"/>
      </c:catAx>
      <c:valAx>
        <c:axId val="56841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682316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cat>
            <c:strRef>
              <c:f>lønnsv!$C$4:$AQ$4</c:f>
              <c:strCache>
                <c:ptCount val="4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</c:strCache>
            </c:strRef>
          </c:cat>
          <c:val>
            <c:numRef>
              <c:f>lønnsv!$C$9:$AQ$9</c:f>
              <c:numCache>
                <c:formatCode>#,##0.00</c:formatCode>
                <c:ptCount val="41"/>
                <c:pt idx="0">
                  <c:v>1258.4000000000001</c:v>
                </c:pt>
                <c:pt idx="1">
                  <c:v>1279.2</c:v>
                </c:pt>
                <c:pt idx="2">
                  <c:v>1284.2</c:v>
                </c:pt>
                <c:pt idx="3">
                  <c:v>1298.9000000000001</c:v>
                </c:pt>
                <c:pt idx="4">
                  <c:v>1316.2</c:v>
                </c:pt>
                <c:pt idx="5">
                  <c:v>1362.2</c:v>
                </c:pt>
                <c:pt idx="6">
                  <c:v>1401.3</c:v>
                </c:pt>
                <c:pt idx="7">
                  <c:v>1415.3</c:v>
                </c:pt>
                <c:pt idx="8">
                  <c:v>1429.7</c:v>
                </c:pt>
                <c:pt idx="9">
                  <c:v>1461.1</c:v>
                </c:pt>
                <c:pt idx="10">
                  <c:v>1478.3</c:v>
                </c:pt>
                <c:pt idx="11">
                  <c:v>1480.3</c:v>
                </c:pt>
                <c:pt idx="12">
                  <c:v>1472.5</c:v>
                </c:pt>
                <c:pt idx="13">
                  <c:v>1496.4</c:v>
                </c:pt>
                <c:pt idx="14">
                  <c:v>1545.4</c:v>
                </c:pt>
                <c:pt idx="15">
                  <c:v>1598.4</c:v>
                </c:pt>
                <c:pt idx="16">
                  <c:v>1648.1</c:v>
                </c:pt>
                <c:pt idx="17">
                  <c:v>1641.1</c:v>
                </c:pt>
                <c:pt idx="18">
                  <c:v>1596.4</c:v>
                </c:pt>
                <c:pt idx="19">
                  <c:v>1585.4</c:v>
                </c:pt>
                <c:pt idx="20">
                  <c:v>1573.4</c:v>
                </c:pt>
                <c:pt idx="21">
                  <c:v>1568.9</c:v>
                </c:pt>
                <c:pt idx="22">
                  <c:v>1583.6</c:v>
                </c:pt>
                <c:pt idx="23">
                  <c:v>1610.9</c:v>
                </c:pt>
                <c:pt idx="24">
                  <c:v>1652</c:v>
                </c:pt>
                <c:pt idx="25">
                  <c:v>1692.3</c:v>
                </c:pt>
                <c:pt idx="26">
                  <c:v>1748.4</c:v>
                </c:pt>
                <c:pt idx="27">
                  <c:v>1795.5</c:v>
                </c:pt>
                <c:pt idx="28">
                  <c:v>1815.4</c:v>
                </c:pt>
                <c:pt idx="29">
                  <c:v>1827.7</c:v>
                </c:pt>
                <c:pt idx="30">
                  <c:v>1826</c:v>
                </c:pt>
                <c:pt idx="31">
                  <c:v>1827.4</c:v>
                </c:pt>
                <c:pt idx="32">
                  <c:v>1810.2</c:v>
                </c:pt>
                <c:pt idx="33">
                  <c:v>1823.8</c:v>
                </c:pt>
                <c:pt idx="34">
                  <c:v>1870.3</c:v>
                </c:pt>
                <c:pt idx="35">
                  <c:v>1962</c:v>
                </c:pt>
                <c:pt idx="36">
                  <c:v>2068.1</c:v>
                </c:pt>
                <c:pt idx="37">
                  <c:v>2149.9</c:v>
                </c:pt>
                <c:pt idx="38">
                  <c:v>2138.1999999999998</c:v>
                </c:pt>
                <c:pt idx="39">
                  <c:v>2132.4</c:v>
                </c:pt>
                <c:pt idx="40">
                  <c:v>2166.4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291520"/>
        <c:axId val="57293056"/>
      </c:lineChart>
      <c:catAx>
        <c:axId val="57291520"/>
        <c:scaling>
          <c:orientation val="minMax"/>
        </c:scaling>
        <c:delete val="0"/>
        <c:axPos val="b"/>
        <c:majorTickMark val="out"/>
        <c:minorTickMark val="none"/>
        <c:tickLblPos val="nextTo"/>
        <c:crossAx val="57293056"/>
        <c:crosses val="autoZero"/>
        <c:auto val="1"/>
        <c:lblAlgn val="ctr"/>
        <c:lblOffset val="100"/>
        <c:noMultiLvlLbl val="0"/>
      </c:catAx>
      <c:valAx>
        <c:axId val="57293056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572915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Tekstil</c:v>
          </c:tx>
          <c:marker>
            <c:symbol val="none"/>
          </c:marker>
          <c:cat>
            <c:numRef>
              <c:f>'Ark2'!$B$7:$B$47</c:f>
              <c:numCache>
                <c:formatCode>General</c:formatCode>
                <c:ptCount val="4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</c:numCache>
            </c:numRef>
          </c:cat>
          <c:val>
            <c:numRef>
              <c:f>'Ark2'!$G$7:$G$47</c:f>
              <c:numCache>
                <c:formatCode>General</c:formatCode>
                <c:ptCount val="41"/>
                <c:pt idx="0">
                  <c:v>0.95186631335162308</c:v>
                </c:pt>
                <c:pt idx="1">
                  <c:v>0.98016035278725888</c:v>
                </c:pt>
                <c:pt idx="2">
                  <c:v>0.93600324651467259</c:v>
                </c:pt>
                <c:pt idx="3">
                  <c:v>1</c:v>
                </c:pt>
                <c:pt idx="4">
                  <c:v>1.0658057215965859</c:v>
                </c:pt>
                <c:pt idx="5">
                  <c:v>1.1039830708704457</c:v>
                </c:pt>
                <c:pt idx="6">
                  <c:v>1.1082107296338917</c:v>
                </c:pt>
                <c:pt idx="7">
                  <c:v>1.1086902038955355</c:v>
                </c:pt>
                <c:pt idx="8">
                  <c:v>1.1134728425539109</c:v>
                </c:pt>
                <c:pt idx="9">
                  <c:v>1.1080903649665761</c:v>
                </c:pt>
                <c:pt idx="10">
                  <c:v>1.0739081084363424</c:v>
                </c:pt>
                <c:pt idx="11">
                  <c:v>1.0648012137277909</c:v>
                </c:pt>
                <c:pt idx="12">
                  <c:v>1.0757806770672576</c:v>
                </c:pt>
                <c:pt idx="13">
                  <c:v>1.0961928677493837</c:v>
                </c:pt>
                <c:pt idx="14">
                  <c:v>1.1162383707001775</c:v>
                </c:pt>
                <c:pt idx="15">
                  <c:v>1.1150221434289505</c:v>
                </c:pt>
                <c:pt idx="16">
                  <c:v>1.1397633530901994</c:v>
                </c:pt>
                <c:pt idx="17">
                  <c:v>1.150319469417135</c:v>
                </c:pt>
                <c:pt idx="18">
                  <c:v>1.1764780879203072</c:v>
                </c:pt>
                <c:pt idx="19">
                  <c:v>1.2159850502123997</c:v>
                </c:pt>
                <c:pt idx="20">
                  <c:v>1.2239132607700682</c:v>
                </c:pt>
                <c:pt idx="21">
                  <c:v>1.2472328764229605</c:v>
                </c:pt>
                <c:pt idx="22">
                  <c:v>1.2587472414791436</c:v>
                </c:pt>
                <c:pt idx="23">
                  <c:v>1.2824080844534889</c:v>
                </c:pt>
                <c:pt idx="24">
                  <c:v>1.2807025668310814</c:v>
                </c:pt>
                <c:pt idx="25">
                  <c:v>1.3298811291960848</c:v>
                </c:pt>
                <c:pt idx="26">
                  <c:v>1.3577140932182885</c:v>
                </c:pt>
                <c:pt idx="27">
                  <c:v>1.4106076463707442</c:v>
                </c:pt>
                <c:pt idx="28">
                  <c:v>1.4452281334491637</c:v>
                </c:pt>
                <c:pt idx="29">
                  <c:v>1.4623115764651831</c:v>
                </c:pt>
                <c:pt idx="30">
                  <c:v>1.5116028856028352</c:v>
                </c:pt>
                <c:pt idx="31">
                  <c:v>1.5618278427611008</c:v>
                </c:pt>
                <c:pt idx="32">
                  <c:v>1.5666650511316822</c:v>
                </c:pt>
                <c:pt idx="33">
                  <c:v>1.6824295863204362</c:v>
                </c:pt>
                <c:pt idx="34">
                  <c:v>1.7221262061343678</c:v>
                </c:pt>
                <c:pt idx="35">
                  <c:v>1.7166886621873334</c:v>
                </c:pt>
                <c:pt idx="36">
                  <c:v>1.7994035706374421</c:v>
                </c:pt>
                <c:pt idx="37">
                  <c:v>1.7533386749665532</c:v>
                </c:pt>
                <c:pt idx="38">
                  <c:v>1.7899273443170669</c:v>
                </c:pt>
                <c:pt idx="39">
                  <c:v>1.8757929040686294</c:v>
                </c:pt>
                <c:pt idx="40">
                  <c:v>1.9253008091451564</c:v>
                </c:pt>
              </c:numCache>
            </c:numRef>
          </c:val>
          <c:smooth val="0"/>
        </c:ser>
        <c:ser>
          <c:idx val="1"/>
          <c:order val="1"/>
          <c:tx>
            <c:v>Oljerelatert </c:v>
          </c:tx>
          <c:marker>
            <c:symbol val="none"/>
          </c:marker>
          <c:cat>
            <c:numRef>
              <c:f>'Ark2'!$B$7:$B$47</c:f>
              <c:numCache>
                <c:formatCode>General</c:formatCode>
                <c:ptCount val="4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</c:numCache>
            </c:numRef>
          </c:cat>
          <c:val>
            <c:numRef>
              <c:f>'Ark2'!$Q$6:$Q$46</c:f>
              <c:numCache>
                <c:formatCode>General</c:formatCode>
                <c:ptCount val="41"/>
                <c:pt idx="3">
                  <c:v>1</c:v>
                </c:pt>
                <c:pt idx="4">
                  <c:v>1.1339406861794921</c:v>
                </c:pt>
                <c:pt idx="5">
                  <c:v>1.162101937776775</c:v>
                </c:pt>
                <c:pt idx="6">
                  <c:v>1.1679292929292928</c:v>
                </c:pt>
                <c:pt idx="7">
                  <c:v>1.1911017691364509</c:v>
                </c:pt>
                <c:pt idx="8">
                  <c:v>1.1942630727161112</c:v>
                </c:pt>
                <c:pt idx="9">
                  <c:v>1.1681850487820635</c:v>
                </c:pt>
                <c:pt idx="10">
                  <c:v>1.1850450650940247</c:v>
                </c:pt>
                <c:pt idx="11">
                  <c:v>1.2031861587901125</c:v>
                </c:pt>
                <c:pt idx="12">
                  <c:v>1.2004933965006557</c:v>
                </c:pt>
                <c:pt idx="13">
                  <c:v>1.1849356559254172</c:v>
                </c:pt>
                <c:pt idx="14">
                  <c:v>1.2101630195329711</c:v>
                </c:pt>
                <c:pt idx="15">
                  <c:v>1.2446075794492086</c:v>
                </c:pt>
                <c:pt idx="16">
                  <c:v>1.2522290469585893</c:v>
                </c:pt>
                <c:pt idx="17">
                  <c:v>1.2675199455623829</c:v>
                </c:pt>
                <c:pt idx="18">
                  <c:v>1.2573496155585708</c:v>
                </c:pt>
                <c:pt idx="19">
                  <c:v>1.2512218963831867</c:v>
                </c:pt>
                <c:pt idx="20">
                  <c:v>1.2862304827784348</c:v>
                </c:pt>
                <c:pt idx="21">
                  <c:v>1.2928380874204803</c:v>
                </c:pt>
                <c:pt idx="22">
                  <c:v>1.3288423884450373</c:v>
                </c:pt>
                <c:pt idx="23">
                  <c:v>1.3598121934330434</c:v>
                </c:pt>
                <c:pt idx="24">
                  <c:v>1.3520096322644093</c:v>
                </c:pt>
                <c:pt idx="25">
                  <c:v>1.4118095964895547</c:v>
                </c:pt>
                <c:pt idx="26">
                  <c:v>1.4565284749333829</c:v>
                </c:pt>
                <c:pt idx="27">
                  <c:v>1.5240759240759241</c:v>
                </c:pt>
                <c:pt idx="28">
                  <c:v>1.5735338793376035</c:v>
                </c:pt>
                <c:pt idx="29">
                  <c:v>1.6134704286363053</c:v>
                </c:pt>
                <c:pt idx="30">
                  <c:v>1.6860416492431212</c:v>
                </c:pt>
                <c:pt idx="31">
                  <c:v>1.6750170412733312</c:v>
                </c:pt>
                <c:pt idx="32">
                  <c:v>1.6856182716917729</c:v>
                </c:pt>
                <c:pt idx="33">
                  <c:v>1.7757672198759422</c:v>
                </c:pt>
                <c:pt idx="34">
                  <c:v>1.891716326369423</c:v>
                </c:pt>
                <c:pt idx="35">
                  <c:v>2.0458642834671181</c:v>
                </c:pt>
                <c:pt idx="36">
                  <c:v>2.0306208662139968</c:v>
                </c:pt>
                <c:pt idx="37">
                  <c:v>2.1570504903371375</c:v>
                </c:pt>
                <c:pt idx="38">
                  <c:v>2.3157295029098641</c:v>
                </c:pt>
                <c:pt idx="39">
                  <c:v>2.354646380664867</c:v>
                </c:pt>
                <c:pt idx="40">
                  <c:v>2.4090773315285623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224192"/>
        <c:axId val="57225984"/>
      </c:lineChart>
      <c:catAx>
        <c:axId val="57224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7225984"/>
        <c:crosses val="autoZero"/>
        <c:auto val="1"/>
        <c:lblAlgn val="ctr"/>
        <c:lblOffset val="100"/>
        <c:noMultiLvlLbl val="0"/>
      </c:catAx>
      <c:valAx>
        <c:axId val="57225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722419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Tekstil</c:v>
          </c:tx>
          <c:marker>
            <c:symbol val="none"/>
          </c:marker>
          <c:cat>
            <c:numRef>
              <c:f>'Ark2'!$B$7:$B$47</c:f>
              <c:numCache>
                <c:formatCode>General</c:formatCode>
                <c:ptCount val="4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</c:numCache>
            </c:numRef>
          </c:cat>
          <c:val>
            <c:numRef>
              <c:f>'Ark2'!$D$7:$D$47</c:f>
              <c:numCache>
                <c:formatCode>General</c:formatCode>
                <c:ptCount val="41"/>
                <c:pt idx="0">
                  <c:v>28.5</c:v>
                </c:pt>
                <c:pt idx="1">
                  <c:v>26.6</c:v>
                </c:pt>
                <c:pt idx="2">
                  <c:v>24.8</c:v>
                </c:pt>
                <c:pt idx="3">
                  <c:v>23.5</c:v>
                </c:pt>
                <c:pt idx="4">
                  <c:v>20.6</c:v>
                </c:pt>
                <c:pt idx="5">
                  <c:v>19.7</c:v>
                </c:pt>
                <c:pt idx="6">
                  <c:v>19.399999999999999</c:v>
                </c:pt>
                <c:pt idx="7">
                  <c:v>17.7</c:v>
                </c:pt>
                <c:pt idx="8">
                  <c:v>17.100000000000001</c:v>
                </c:pt>
                <c:pt idx="9">
                  <c:v>16.8</c:v>
                </c:pt>
                <c:pt idx="10">
                  <c:v>15.4</c:v>
                </c:pt>
                <c:pt idx="11">
                  <c:v>14.5</c:v>
                </c:pt>
                <c:pt idx="12">
                  <c:v>12.3</c:v>
                </c:pt>
                <c:pt idx="13">
                  <c:v>11.8</c:v>
                </c:pt>
                <c:pt idx="14">
                  <c:v>11.9</c:v>
                </c:pt>
                <c:pt idx="15">
                  <c:v>12</c:v>
                </c:pt>
                <c:pt idx="16">
                  <c:v>11.1</c:v>
                </c:pt>
                <c:pt idx="17">
                  <c:v>9.6</c:v>
                </c:pt>
                <c:pt idx="18">
                  <c:v>8</c:v>
                </c:pt>
                <c:pt idx="19">
                  <c:v>7.7</c:v>
                </c:pt>
                <c:pt idx="20">
                  <c:v>7.4</c:v>
                </c:pt>
                <c:pt idx="21">
                  <c:v>7.4</c:v>
                </c:pt>
                <c:pt idx="22">
                  <c:v>7.3</c:v>
                </c:pt>
                <c:pt idx="23">
                  <c:v>7.5</c:v>
                </c:pt>
                <c:pt idx="24">
                  <c:v>7.3</c:v>
                </c:pt>
                <c:pt idx="25">
                  <c:v>7.4</c:v>
                </c:pt>
                <c:pt idx="26">
                  <c:v>7.6</c:v>
                </c:pt>
                <c:pt idx="27">
                  <c:v>7.4</c:v>
                </c:pt>
                <c:pt idx="28">
                  <c:v>6.3</c:v>
                </c:pt>
                <c:pt idx="29">
                  <c:v>6.1</c:v>
                </c:pt>
                <c:pt idx="30">
                  <c:v>5.7</c:v>
                </c:pt>
                <c:pt idx="31">
                  <c:v>5.2</c:v>
                </c:pt>
                <c:pt idx="32">
                  <c:v>4.7</c:v>
                </c:pt>
                <c:pt idx="33">
                  <c:v>4.3</c:v>
                </c:pt>
                <c:pt idx="34">
                  <c:v>4.2</c:v>
                </c:pt>
                <c:pt idx="35">
                  <c:v>4.4000000000000004</c:v>
                </c:pt>
                <c:pt idx="36">
                  <c:v>4.5</c:v>
                </c:pt>
                <c:pt idx="37">
                  <c:v>4.5</c:v>
                </c:pt>
                <c:pt idx="38">
                  <c:v>3.9</c:v>
                </c:pt>
                <c:pt idx="39">
                  <c:v>3.6</c:v>
                </c:pt>
                <c:pt idx="40">
                  <c:v>3.6</c:v>
                </c:pt>
              </c:numCache>
            </c:numRef>
          </c:val>
          <c:smooth val="0"/>
        </c:ser>
        <c:ser>
          <c:idx val="1"/>
          <c:order val="1"/>
          <c:tx>
            <c:v>Oljerelatert </c:v>
          </c:tx>
          <c:marker>
            <c:symbol val="none"/>
          </c:marker>
          <c:cat>
            <c:numRef>
              <c:f>'Ark2'!$B$7:$B$47</c:f>
              <c:numCache>
                <c:formatCode>General</c:formatCode>
                <c:ptCount val="4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</c:numCache>
            </c:numRef>
          </c:cat>
          <c:val>
            <c:numRef>
              <c:f>'Ark2'!$N$6:$N$46</c:f>
              <c:numCache>
                <c:formatCode>General</c:formatCode>
                <c:ptCount val="41"/>
                <c:pt idx="0">
                  <c:v>0</c:v>
                </c:pt>
                <c:pt idx="1">
                  <c:v>0</c:v>
                </c:pt>
                <c:pt idx="2">
                  <c:v>0.1</c:v>
                </c:pt>
                <c:pt idx="3">
                  <c:v>0.5</c:v>
                </c:pt>
                <c:pt idx="4">
                  <c:v>1.4</c:v>
                </c:pt>
                <c:pt idx="5">
                  <c:v>1.1000000000000001</c:v>
                </c:pt>
                <c:pt idx="6">
                  <c:v>1.8</c:v>
                </c:pt>
                <c:pt idx="7">
                  <c:v>2.1</c:v>
                </c:pt>
                <c:pt idx="8">
                  <c:v>2.7</c:v>
                </c:pt>
                <c:pt idx="9">
                  <c:v>3.5</c:v>
                </c:pt>
                <c:pt idx="10">
                  <c:v>4.3</c:v>
                </c:pt>
                <c:pt idx="11">
                  <c:v>4.7</c:v>
                </c:pt>
                <c:pt idx="12">
                  <c:v>4.2</c:v>
                </c:pt>
                <c:pt idx="13">
                  <c:v>4.2</c:v>
                </c:pt>
                <c:pt idx="14">
                  <c:v>4.5</c:v>
                </c:pt>
                <c:pt idx="15">
                  <c:v>3.9</c:v>
                </c:pt>
                <c:pt idx="16">
                  <c:v>3.5</c:v>
                </c:pt>
                <c:pt idx="17">
                  <c:v>4.0999999999999996</c:v>
                </c:pt>
                <c:pt idx="18">
                  <c:v>3.5</c:v>
                </c:pt>
                <c:pt idx="19">
                  <c:v>4</c:v>
                </c:pt>
                <c:pt idx="20">
                  <c:v>3.8</c:v>
                </c:pt>
                <c:pt idx="21">
                  <c:v>4</c:v>
                </c:pt>
                <c:pt idx="22">
                  <c:v>3.7</c:v>
                </c:pt>
                <c:pt idx="23">
                  <c:v>4.0999999999999996</c:v>
                </c:pt>
                <c:pt idx="24">
                  <c:v>4.2</c:v>
                </c:pt>
                <c:pt idx="25">
                  <c:v>5.3</c:v>
                </c:pt>
                <c:pt idx="26">
                  <c:v>7.5</c:v>
                </c:pt>
                <c:pt idx="27">
                  <c:v>9.1</c:v>
                </c:pt>
                <c:pt idx="28">
                  <c:v>8.6</c:v>
                </c:pt>
                <c:pt idx="29">
                  <c:v>7.4</c:v>
                </c:pt>
                <c:pt idx="30">
                  <c:v>10.5</c:v>
                </c:pt>
                <c:pt idx="31">
                  <c:v>13.7</c:v>
                </c:pt>
                <c:pt idx="32">
                  <c:v>13.2</c:v>
                </c:pt>
                <c:pt idx="33">
                  <c:v>13.7</c:v>
                </c:pt>
                <c:pt idx="34">
                  <c:v>14.7</c:v>
                </c:pt>
                <c:pt idx="35">
                  <c:v>16.399999999999999</c:v>
                </c:pt>
                <c:pt idx="36">
                  <c:v>22.3</c:v>
                </c:pt>
                <c:pt idx="37">
                  <c:v>23.2</c:v>
                </c:pt>
                <c:pt idx="38">
                  <c:v>24.5</c:v>
                </c:pt>
                <c:pt idx="39">
                  <c:v>25.4</c:v>
                </c:pt>
                <c:pt idx="40">
                  <c:v>26.7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023104"/>
        <c:axId val="57037184"/>
      </c:lineChart>
      <c:catAx>
        <c:axId val="57023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7037184"/>
        <c:crosses val="autoZero"/>
        <c:auto val="1"/>
        <c:lblAlgn val="ctr"/>
        <c:lblOffset val="100"/>
        <c:noMultiLvlLbl val="0"/>
      </c:catAx>
      <c:valAx>
        <c:axId val="57037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702310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38113-F3D9-4297-92EC-EC44B853B791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870F4-6321-4782-8EA8-A2CC2F2E74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6159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B23C1-ED2B-4ED7-B823-FA24A5FB5E1B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D82A5-9C14-48BE-A804-365B346F37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596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D82A5-9C14-48BE-A804-365B346F374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3376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D82A5-9C14-48BE-A804-365B346F374D}" type="slidenum">
              <a:rPr lang="nb-NO" smtClean="0"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8171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9BE2DA4-5F02-4F93-909F-91916F690507}" type="slidenum">
              <a:rPr lang="nb-NO" sz="1200" smtClean="0"/>
              <a:pPr eaLnBrk="1" hangingPunct="1"/>
              <a:t>5</a:t>
            </a:fld>
            <a:endParaRPr lang="nb-NO" sz="1200" dirty="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333" y="4736407"/>
            <a:ext cx="5436235" cy="4457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F617A5D-55FC-4E73-9BE8-5936C5F492BE}" type="slidenum">
              <a:rPr lang="nb-NO" sz="1200" smtClean="0"/>
              <a:pPr eaLnBrk="1" hangingPunct="1"/>
              <a:t>6</a:t>
            </a:fld>
            <a:endParaRPr lang="nb-NO" sz="1200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333" y="4664739"/>
            <a:ext cx="5436235" cy="4457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1B9C3B-9BCF-4291-BAC8-A969AB5B2C8A}" type="slidenum">
              <a:rPr lang="nb-NO" sz="1200" smtClean="0"/>
              <a:pPr eaLnBrk="1" hangingPunct="1"/>
              <a:t>7</a:t>
            </a:fld>
            <a:endParaRPr lang="nb-NO" sz="120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01202EA-2044-4106-8C85-612458349E8B}" type="slidenum">
              <a:rPr lang="nb-NO" sz="1200" smtClean="0"/>
              <a:pPr eaLnBrk="1" hangingPunct="1"/>
              <a:t>8</a:t>
            </a:fld>
            <a:endParaRPr lang="nb-NO" sz="1200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1478056-A840-44EF-9B9D-3ECC9EAB928A}" type="slidenum">
              <a:rPr lang="nb-NO" sz="1200" smtClean="0"/>
              <a:pPr eaLnBrk="1" hangingPunct="1"/>
              <a:t>9</a:t>
            </a:fld>
            <a:endParaRPr lang="nb-NO" sz="120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D82A5-9C14-48BE-A804-365B346F374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406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44CD950-292A-4727-8FF0-D44D3281D6CD}" type="slidenum">
              <a:rPr lang="nb-NO" sz="1200" smtClean="0"/>
              <a:pPr eaLnBrk="1" hangingPunct="1"/>
              <a:t>11</a:t>
            </a:fld>
            <a:endParaRPr lang="nb-NO" sz="120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D82A5-9C14-48BE-A804-365B346F374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1414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B9684E2-69AA-42F7-928E-693C648C853D}" type="slidenum">
              <a:rPr lang="nb-NO" sz="1200" smtClean="0"/>
              <a:pPr eaLnBrk="1" hangingPunct="1"/>
              <a:t>13</a:t>
            </a:fld>
            <a:endParaRPr lang="nb-NO" sz="120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2253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32EF1A9-1550-4663-A52C-E6E89D7F3DCA}" type="slidenum">
              <a:rPr lang="nb-NO" sz="1200" smtClean="0"/>
              <a:pPr eaLnBrk="1" hangingPunct="1"/>
              <a:t>14</a:t>
            </a:fld>
            <a:endParaRPr lang="nb-NO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D82A5-9C14-48BE-A804-365B346F374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6052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2560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9CC7176-3AD6-4EB8-B1A6-087BE40D5176}" type="slidenum">
              <a:rPr lang="nb-NO" sz="1200" smtClean="0"/>
              <a:pPr eaLnBrk="1" hangingPunct="1"/>
              <a:t>16</a:t>
            </a:fld>
            <a:endParaRPr lang="nb-NO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D82A5-9C14-48BE-A804-365B346F374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1932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2662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714F04-700E-4CBA-BA4B-479E5B759AC2}" type="slidenum">
              <a:rPr lang="nb-NO" sz="1200" smtClean="0"/>
              <a:pPr eaLnBrk="1" hangingPunct="1"/>
              <a:t>18</a:t>
            </a:fld>
            <a:endParaRPr lang="nb-NO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53252" name="Plassholder for lysbildenummer 3"/>
          <p:cNvSpPr txBox="1">
            <a:spLocks noGrp="1"/>
          </p:cNvSpPr>
          <p:nvPr/>
        </p:nvSpPr>
        <p:spPr bwMode="auto">
          <a:xfrm>
            <a:off x="3849476" y="9409109"/>
            <a:ext cx="2943438" cy="49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0273F58B-F217-4A28-BF87-627D4F0FAAC5}" type="slidenum">
              <a:rPr lang="nb-NO" sz="1200"/>
              <a:pPr algn="r" eaLnBrk="1" hangingPunct="1"/>
              <a:t>19</a:t>
            </a:fld>
            <a:endParaRPr lang="nb-NO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7AA121-28E7-4080-A5F7-36D154C2A674}" type="slidenum">
              <a:rPr lang="nb-NO" sz="1200" smtClean="0"/>
              <a:pPr eaLnBrk="1" hangingPunct="1"/>
              <a:t>20</a:t>
            </a:fld>
            <a:endParaRPr lang="nb-NO" sz="120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2970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FEE9851-CDD7-418D-8989-6BC45E9CFEF3}" type="slidenum">
              <a:rPr lang="nb-NO" sz="1200" smtClean="0"/>
              <a:pPr eaLnBrk="1" hangingPunct="1"/>
              <a:t>21</a:t>
            </a:fld>
            <a:endParaRPr lang="nb-NO" sz="12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3174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B0429E2-00C5-422A-8C27-4D53A8243DE6}" type="slidenum">
              <a:rPr lang="nb-NO" sz="1200" smtClean="0"/>
              <a:pPr eaLnBrk="1" hangingPunct="1"/>
              <a:t>24</a:t>
            </a:fld>
            <a:endParaRPr lang="nb-NO" sz="12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3277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1D2A05D-1625-49D5-8D12-A287FB2D741B}" type="slidenum">
              <a:rPr lang="nb-NO" sz="1200" smtClean="0"/>
              <a:pPr eaLnBrk="1" hangingPunct="1"/>
              <a:t>25</a:t>
            </a:fld>
            <a:endParaRPr lang="nb-NO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8863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581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34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582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6446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9255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91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4751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3102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69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0087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27B7C-39B1-4621-BA3F-0735A331228D}" type="datetimeFigureOut">
              <a:rPr lang="nb-NO" smtClean="0"/>
              <a:t>08.10.2012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40F04-18E1-4884-ACD7-58582A2D29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937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043608" y="1628800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 smtClean="0"/>
              <a:t>Forelesning 6</a:t>
            </a:r>
          </a:p>
          <a:p>
            <a:pPr algn="ctr"/>
            <a:endParaRPr lang="nb-NO" sz="2800" dirty="0" smtClean="0"/>
          </a:p>
          <a:p>
            <a:pPr algn="ctr"/>
            <a:r>
              <a:rPr lang="nb-NO" sz="2800" dirty="0" smtClean="0"/>
              <a:t>Om lønnsdannelse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457849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971600" y="1052736"/>
            <a:ext cx="74168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Disposisjon for de to neste forelesningene</a:t>
            </a:r>
          </a:p>
          <a:p>
            <a:endParaRPr lang="nb-NO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1. Teorier (og litt empiri) om lønnsdannelse</a:t>
            </a: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1.1	FK –løsningen  </a:t>
            </a: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1.2	Monopsoni</a:t>
            </a: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1.3	Effektivitetslønn</a:t>
            </a:r>
          </a:p>
          <a:p>
            <a:endParaRPr lang="nb-NO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Sentralt pensum:  </a:t>
            </a:r>
            <a:r>
              <a:rPr lang="nb-NO" dirty="0" err="1" smtClean="0">
                <a:latin typeface="Times New Roman" pitchFamily="18" charset="0"/>
                <a:cs typeface="Times New Roman" pitchFamily="18" charset="0"/>
              </a:rPr>
              <a:t>Borjas</a:t>
            </a:r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 kap.4, 11.5</a:t>
            </a:r>
            <a:endParaRPr lang="nb-NO" dirty="0">
              <a:latin typeface="Times New Roman" pitchFamily="18" charset="0"/>
              <a:cs typeface="Times New Roman" pitchFamily="18" charset="0"/>
            </a:endParaRPr>
          </a:p>
          <a:p>
            <a:endParaRPr lang="nb-NO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2. Teorier (og litt empiri) om diskriminering</a:t>
            </a: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2.1 	Statistisk diskriminering </a:t>
            </a: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2.2 	</a:t>
            </a:r>
            <a:r>
              <a:rPr lang="nb-NO" dirty="0" err="1" smtClean="0">
                <a:latin typeface="Times New Roman" pitchFamily="18" charset="0"/>
                <a:cs typeface="Times New Roman" pitchFamily="18" charset="0"/>
              </a:rPr>
              <a:t>Monopsonistisk</a:t>
            </a:r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 diskriminering</a:t>
            </a: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2.3 	Preferanse basert diskriminering</a:t>
            </a:r>
          </a:p>
          <a:p>
            <a:endParaRPr lang="nb-NO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Sentralt pensum </a:t>
            </a:r>
            <a:r>
              <a:rPr lang="nb-NO" dirty="0" err="1" smtClean="0">
                <a:latin typeface="Times New Roman" pitchFamily="18" charset="0"/>
                <a:cs typeface="Times New Roman" pitchFamily="18" charset="0"/>
              </a:rPr>
              <a:t>Borjas</a:t>
            </a:r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 smtClean="0">
                <a:latin typeface="Times New Roman" pitchFamily="18" charset="0"/>
                <a:cs typeface="Times New Roman" pitchFamily="18" charset="0"/>
              </a:rPr>
              <a:t>kap</a:t>
            </a:r>
            <a:r>
              <a:rPr lang="nb-NO" dirty="0" smtClean="0">
                <a:latin typeface="Times New Roman" pitchFamily="18" charset="0"/>
                <a:cs typeface="Times New Roman" pitchFamily="18" charset="0"/>
              </a:rPr>
              <a:t>. 9.1-9.3, 9.6 , 4,9</a:t>
            </a:r>
            <a:endParaRPr lang="nb-NO" dirty="0">
              <a:latin typeface="Times New Roman" pitchFamily="18" charset="0"/>
              <a:cs typeface="Times New Roman" pitchFamily="18" charset="0"/>
            </a:endParaRPr>
          </a:p>
          <a:p>
            <a:endParaRPr lang="nb-NO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4195757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4212" y="332656"/>
            <a:ext cx="7704137" cy="801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smtClean="0"/>
              <a:t>Våre teorier om lønnsdannelse blir bestemt av våre teorier om atferden**til aktørene* på tilbuds og etterspørselssiden i arbeidsmarkedet  (+ vår  teori om likevekt)</a:t>
            </a:r>
          </a:p>
          <a:p>
            <a:pPr>
              <a:spcBef>
                <a:spcPct val="50000"/>
              </a:spcBef>
            </a:pPr>
            <a:r>
              <a:rPr lang="nb-NO" dirty="0" smtClean="0"/>
              <a:t>Atferden  på tilbuds og etterspørselssiden blir bestemt av : </a:t>
            </a:r>
            <a:endParaRPr lang="nb-NO" dirty="0"/>
          </a:p>
          <a:p>
            <a:pPr>
              <a:spcBef>
                <a:spcPct val="50000"/>
              </a:spcBef>
            </a:pPr>
            <a:r>
              <a:rPr lang="nb-NO" sz="1400" b="1" dirty="0" smtClean="0"/>
              <a:t>1</a:t>
            </a:r>
            <a:r>
              <a:rPr lang="nb-NO" sz="1400" b="1" dirty="0"/>
              <a:t>) Priser</a:t>
            </a:r>
          </a:p>
          <a:p>
            <a:pPr>
              <a:spcBef>
                <a:spcPct val="50000"/>
              </a:spcBef>
            </a:pPr>
            <a:r>
              <a:rPr lang="nb-NO" sz="1400" dirty="0" smtClean="0"/>
              <a:t>Bedriften: Prisen på produksjonsfaktorer  og produktet  som framstilles   </a:t>
            </a:r>
          </a:p>
          <a:p>
            <a:pPr>
              <a:spcBef>
                <a:spcPct val="50000"/>
              </a:spcBef>
            </a:pPr>
            <a:r>
              <a:rPr lang="nb-NO" sz="1400" dirty="0" smtClean="0"/>
              <a:t>Individet: Prisen på forbruk og lønn</a:t>
            </a:r>
          </a:p>
          <a:p>
            <a:pPr>
              <a:spcBef>
                <a:spcPct val="50000"/>
              </a:spcBef>
            </a:pPr>
            <a:r>
              <a:rPr lang="nb-NO" sz="1400" b="1" dirty="0" smtClean="0"/>
              <a:t>2) Teknologi  ( sammenhengen mellom  input og output)</a:t>
            </a:r>
          </a:p>
          <a:p>
            <a:pPr>
              <a:spcBef>
                <a:spcPct val="50000"/>
              </a:spcBef>
            </a:pPr>
            <a:r>
              <a:rPr lang="nb-NO" sz="1400" dirty="0" smtClean="0"/>
              <a:t>Bedrift:  produktfunksjonene </a:t>
            </a:r>
          </a:p>
          <a:p>
            <a:pPr>
              <a:spcBef>
                <a:spcPct val="50000"/>
              </a:spcBef>
            </a:pPr>
            <a:r>
              <a:rPr lang="nb-NO" sz="1400" dirty="0" smtClean="0"/>
              <a:t>Individ: nyttefunksjonene</a:t>
            </a:r>
          </a:p>
          <a:p>
            <a:pPr>
              <a:spcBef>
                <a:spcPct val="50000"/>
              </a:spcBef>
            </a:pPr>
            <a:r>
              <a:rPr lang="nb-NO" sz="1400" b="1" dirty="0" smtClean="0"/>
              <a:t>3</a:t>
            </a:r>
            <a:r>
              <a:rPr lang="nb-NO" sz="1400" b="1" dirty="0"/>
              <a:t>) </a:t>
            </a:r>
            <a:r>
              <a:rPr lang="nb-NO" sz="1400" b="1" dirty="0" smtClean="0"/>
              <a:t>Aktørenes motiv</a:t>
            </a:r>
          </a:p>
          <a:p>
            <a:pPr>
              <a:spcBef>
                <a:spcPct val="50000"/>
              </a:spcBef>
            </a:pPr>
            <a:r>
              <a:rPr lang="nb-NO" sz="1400" dirty="0" smtClean="0"/>
              <a:t>Bedriften :  profittmaksimering, kostnadsminimering , nyttemaksimering</a:t>
            </a:r>
          </a:p>
          <a:p>
            <a:pPr>
              <a:spcBef>
                <a:spcPct val="50000"/>
              </a:spcBef>
            </a:pPr>
            <a:r>
              <a:rPr lang="nb-NO" sz="1400" dirty="0"/>
              <a:t>I</a:t>
            </a:r>
            <a:r>
              <a:rPr lang="nb-NO" sz="1400" dirty="0" smtClean="0"/>
              <a:t>ndividet: Nyttemaksimering </a:t>
            </a:r>
            <a:endParaRPr lang="nb-NO" sz="1400" dirty="0"/>
          </a:p>
          <a:p>
            <a:pPr>
              <a:spcBef>
                <a:spcPct val="50000"/>
              </a:spcBef>
            </a:pPr>
            <a:r>
              <a:rPr lang="nb-NO" sz="1400" b="1" dirty="0" smtClean="0"/>
              <a:t>4</a:t>
            </a:r>
            <a:r>
              <a:rPr lang="nb-NO" sz="1400" b="1" dirty="0"/>
              <a:t>) Markedsforholdene i produkt - og </a:t>
            </a:r>
            <a:r>
              <a:rPr lang="nb-NO" sz="1400" b="1" dirty="0" smtClean="0"/>
              <a:t>arbeidsmarkedet</a:t>
            </a:r>
          </a:p>
          <a:p>
            <a:pPr>
              <a:spcBef>
                <a:spcPct val="50000"/>
              </a:spcBef>
            </a:pPr>
            <a:r>
              <a:rPr lang="nb-NO" sz="1400" dirty="0" smtClean="0"/>
              <a:t>Bedriften : PK,  EPK monopolist , </a:t>
            </a:r>
            <a:r>
              <a:rPr lang="nb-NO" sz="1400" dirty="0" err="1" smtClean="0"/>
              <a:t>monopsonist</a:t>
            </a:r>
            <a:r>
              <a:rPr lang="nb-NO" sz="1400" dirty="0" smtClean="0"/>
              <a:t> </a:t>
            </a:r>
          </a:p>
          <a:p>
            <a:pPr>
              <a:spcBef>
                <a:spcPct val="50000"/>
              </a:spcBef>
            </a:pPr>
            <a:r>
              <a:rPr lang="nb-NO" sz="1400" dirty="0" smtClean="0"/>
              <a:t>Individet: PK  , EPK  monopolist</a:t>
            </a:r>
          </a:p>
          <a:p>
            <a:pPr>
              <a:spcBef>
                <a:spcPct val="50000"/>
              </a:spcBef>
            </a:pPr>
            <a:endParaRPr lang="nb-NO" sz="1400" dirty="0"/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nb-NO" sz="1400" dirty="0" smtClean="0"/>
              <a:t>Bedrifter og individuelle arbeidstakere</a:t>
            </a:r>
          </a:p>
          <a:p>
            <a:pPr>
              <a:spcBef>
                <a:spcPct val="50000"/>
              </a:spcBef>
            </a:pPr>
            <a:r>
              <a:rPr lang="nb-NO" sz="1400" dirty="0" smtClean="0"/>
              <a:t>**   For bedriften; hvor mange og hvem som skal ansettes, for individene; om og eventuelt hvor mye det skal jobbes.  </a:t>
            </a:r>
            <a:endParaRPr lang="nb-NO" sz="1400" dirty="0"/>
          </a:p>
          <a:p>
            <a:pPr>
              <a:spcBef>
                <a:spcPct val="50000"/>
              </a:spcBef>
            </a:pPr>
            <a:endParaRPr lang="nb-NO" sz="1400" dirty="0"/>
          </a:p>
          <a:p>
            <a:pPr>
              <a:spcBef>
                <a:spcPct val="50000"/>
              </a:spcBef>
            </a:pPr>
            <a:endParaRPr lang="nb-NO" sz="1400" dirty="0"/>
          </a:p>
          <a:p>
            <a:pPr>
              <a:spcBef>
                <a:spcPct val="50000"/>
              </a:spcBef>
            </a:pPr>
            <a:endParaRPr lang="nb-NO" sz="1400" dirty="0"/>
          </a:p>
          <a:p>
            <a:pPr>
              <a:spcBef>
                <a:spcPct val="50000"/>
              </a:spcBef>
            </a:pPr>
            <a:endParaRPr lang="nb-NO" sz="1400" dirty="0"/>
          </a:p>
          <a:p>
            <a:pPr>
              <a:spcBef>
                <a:spcPct val="50000"/>
              </a:spcBef>
            </a:pP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546744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1187624" y="1403484"/>
            <a:ext cx="698477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Hva er likevekt?</a:t>
            </a:r>
          </a:p>
          <a:p>
            <a:endParaRPr lang="nb-NO" sz="2400" dirty="0"/>
          </a:p>
          <a:p>
            <a:r>
              <a:rPr lang="nb-NO" sz="2400" dirty="0" smtClean="0"/>
              <a:t>I likevekt vil ingen av aktørene  ønsker å endre atferd  </a:t>
            </a:r>
          </a:p>
          <a:p>
            <a:r>
              <a:rPr lang="nb-NO" sz="2400" dirty="0" smtClean="0"/>
              <a:t>- gitt de betingelsene (prisene, motivene,  teknologiene, markedsforholdene)  som gjelder</a:t>
            </a:r>
          </a:p>
          <a:p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277300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755650" y="549275"/>
            <a:ext cx="7561263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1</a:t>
            </a:r>
            <a:r>
              <a:rPr lang="nb-NO" sz="1800" dirty="0"/>
              <a:t>. Teorien om lønnsdannelse ved fullkommen konkurranse (FK</a:t>
            </a:r>
            <a:r>
              <a:rPr lang="nb-NO" sz="1800" dirty="0" smtClean="0"/>
              <a:t>)</a:t>
            </a:r>
            <a:endParaRPr lang="nb-NO" sz="1800" dirty="0"/>
          </a:p>
          <a:p>
            <a:pPr eaLnBrk="1" hangingPunct="1">
              <a:spcBef>
                <a:spcPct val="50000"/>
              </a:spcBef>
            </a:pPr>
            <a:endParaRPr lang="nb-NO" sz="1800" b="1" dirty="0" smtClean="0"/>
          </a:p>
          <a:p>
            <a:pPr eaLnBrk="1" hangingPunct="1">
              <a:spcBef>
                <a:spcPct val="50000"/>
              </a:spcBef>
            </a:pPr>
            <a:r>
              <a:rPr lang="nb-NO" sz="1800" b="1" dirty="0" smtClean="0"/>
              <a:t>Teori </a:t>
            </a:r>
            <a:r>
              <a:rPr lang="nb-NO" sz="1800" b="1" dirty="0"/>
              <a:t>om </a:t>
            </a:r>
            <a:r>
              <a:rPr lang="nb-NO" sz="1800" b="1" dirty="0" smtClean="0"/>
              <a:t>etterspørselssiden  (bedriften)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Motiv: Profittmaksimering 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 dirty="0"/>
              <a:t>M</a:t>
            </a:r>
            <a:r>
              <a:rPr lang="nb-NO" sz="1800" dirty="0" smtClean="0"/>
              <a:t>arkedsforhold:  PK  i  arbeidsmarkedet og produktmarkedet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Teknologi: avtagende marginal produktivitet 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     gir  : L</a:t>
            </a:r>
            <a:r>
              <a:rPr lang="nb-NO" sz="1800" baseline="30000" dirty="0" smtClean="0"/>
              <a:t>E</a:t>
            </a:r>
            <a:r>
              <a:rPr lang="nb-NO" sz="1800" dirty="0" smtClean="0"/>
              <a:t>=E(w/p), E’ &lt;0</a:t>
            </a:r>
            <a:endParaRPr lang="nb-NO" sz="1800" dirty="0"/>
          </a:p>
          <a:p>
            <a:pPr eaLnBrk="1" hangingPunct="1">
              <a:spcBef>
                <a:spcPct val="50000"/>
              </a:spcBef>
            </a:pPr>
            <a:r>
              <a:rPr lang="nb-NO" sz="1800" b="1" dirty="0"/>
              <a:t>Teori om </a:t>
            </a:r>
            <a:r>
              <a:rPr lang="nb-NO" sz="1800" b="1" dirty="0" smtClean="0"/>
              <a:t>tilbudssiden</a:t>
            </a:r>
            <a:r>
              <a:rPr lang="nb-NO" sz="1800" b="1" dirty="0"/>
              <a:t> </a:t>
            </a:r>
            <a:r>
              <a:rPr lang="nb-NO" sz="1800" b="1" dirty="0" smtClean="0"/>
              <a:t>(individet  -arbeidstaker)</a:t>
            </a:r>
            <a:endParaRPr lang="nb-NO" sz="1800" dirty="0" smtClean="0"/>
          </a:p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Motiv: Nyttemaksimering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Markedsforhold:  PK  i arbeidsmarkedet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«Teknologi»: Avtagende grensenytte av konsum og fritid, substitusjonseffekt  (av en lønnsøkning) &gt; inntektseffekt</a:t>
            </a:r>
            <a:endParaRPr lang="nb-NO" sz="1800" dirty="0"/>
          </a:p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      gir </a:t>
            </a:r>
            <a:r>
              <a:rPr lang="nb-NO" sz="1800" dirty="0"/>
              <a:t> </a:t>
            </a:r>
            <a:r>
              <a:rPr lang="nb-NO" sz="1800" dirty="0" smtClean="0"/>
              <a:t>L</a:t>
            </a:r>
            <a:r>
              <a:rPr lang="nb-NO" sz="1800" baseline="30000" dirty="0" smtClean="0"/>
              <a:t>T</a:t>
            </a:r>
            <a:r>
              <a:rPr lang="nb-NO" sz="1800" dirty="0" smtClean="0"/>
              <a:t>=T(w/p), T’&gt;0</a:t>
            </a:r>
            <a:endParaRPr lang="nb-NO" sz="1800" dirty="0"/>
          </a:p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   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42504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4"/>
          <p:cNvSpPr>
            <a:spLocks noChangeShapeType="1"/>
          </p:cNvSpPr>
          <p:nvPr/>
        </p:nvSpPr>
        <p:spPr bwMode="auto">
          <a:xfrm>
            <a:off x="2051050" y="2060575"/>
            <a:ext cx="0" cy="338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3075" name="Line 5"/>
          <p:cNvSpPr>
            <a:spLocks noChangeShapeType="1"/>
          </p:cNvSpPr>
          <p:nvPr/>
        </p:nvSpPr>
        <p:spPr bwMode="auto">
          <a:xfrm>
            <a:off x="2051050" y="5445125"/>
            <a:ext cx="4537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1042988" y="508612"/>
            <a:ext cx="7129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Teorien om lønnsdannelse </a:t>
            </a:r>
            <a:r>
              <a:rPr lang="nb-NO" sz="1800" dirty="0"/>
              <a:t>og realisert </a:t>
            </a:r>
            <a:r>
              <a:rPr lang="nb-NO" sz="1800" dirty="0" smtClean="0"/>
              <a:t>sysselsetting: </a:t>
            </a:r>
            <a:r>
              <a:rPr lang="nb-NO" sz="1800" dirty="0"/>
              <a:t>T=E </a:t>
            </a:r>
          </a:p>
        </p:txBody>
      </p:sp>
      <p:sp>
        <p:nvSpPr>
          <p:cNvPr id="3077" name="Line 7"/>
          <p:cNvSpPr>
            <a:spLocks noChangeShapeType="1"/>
          </p:cNvSpPr>
          <p:nvPr/>
        </p:nvSpPr>
        <p:spPr bwMode="auto">
          <a:xfrm>
            <a:off x="2771775" y="2133600"/>
            <a:ext cx="3095625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5939471" y="4352862"/>
            <a:ext cx="2592015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/>
              <a:t>Teori om etterspørsel g’(L</a:t>
            </a:r>
            <a:r>
              <a:rPr lang="nb-NO" sz="1800" baseline="30000" dirty="0"/>
              <a:t>E</a:t>
            </a:r>
            <a:r>
              <a:rPr lang="nb-NO" sz="1800" dirty="0"/>
              <a:t>)=</a:t>
            </a:r>
            <a:r>
              <a:rPr lang="nb-NO" sz="1800" dirty="0" smtClean="0"/>
              <a:t>w/p =&gt;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L</a:t>
            </a:r>
            <a:r>
              <a:rPr lang="nb-NO" sz="1800" baseline="30000" dirty="0" smtClean="0"/>
              <a:t>E</a:t>
            </a:r>
            <a:r>
              <a:rPr lang="nb-NO" sz="1800" dirty="0" smtClean="0"/>
              <a:t>=E(w/p)</a:t>
            </a:r>
            <a:endParaRPr lang="nb-NO" sz="1800" dirty="0"/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899592" y="3213100"/>
            <a:ext cx="10085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W </a:t>
            </a:r>
            <a:r>
              <a:rPr lang="nb-NO" sz="1800" baseline="30000" dirty="0" smtClean="0"/>
              <a:t>LV</a:t>
            </a:r>
            <a:r>
              <a:rPr lang="nb-NO" sz="1800" dirty="0" smtClean="0"/>
              <a:t>/p</a:t>
            </a:r>
            <a:endParaRPr lang="nb-NO" sz="1800" dirty="0"/>
          </a:p>
        </p:txBody>
      </p:sp>
      <p:sp>
        <p:nvSpPr>
          <p:cNvPr id="3080" name="Text Box 10"/>
          <p:cNvSpPr txBox="1">
            <a:spLocks noChangeArrowheads="1"/>
          </p:cNvSpPr>
          <p:nvPr/>
        </p:nvSpPr>
        <p:spPr bwMode="auto">
          <a:xfrm>
            <a:off x="6530204" y="5515630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/>
              <a:t>Sysselsetting=L</a:t>
            </a:r>
          </a:p>
        </p:txBody>
      </p:sp>
      <p:sp>
        <p:nvSpPr>
          <p:cNvPr id="3081" name="Line 11"/>
          <p:cNvSpPr>
            <a:spLocks noChangeShapeType="1"/>
          </p:cNvSpPr>
          <p:nvPr/>
        </p:nvSpPr>
        <p:spPr bwMode="auto">
          <a:xfrm flipV="1">
            <a:off x="2771775" y="2420938"/>
            <a:ext cx="2879725" cy="208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3082" name="Text Box 12"/>
          <p:cNvSpPr txBox="1">
            <a:spLocks noChangeArrowheads="1"/>
          </p:cNvSpPr>
          <p:nvPr/>
        </p:nvSpPr>
        <p:spPr bwMode="auto">
          <a:xfrm>
            <a:off x="5724525" y="1844675"/>
            <a:ext cx="2447925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/>
              <a:t>Teori om arbeidstilbud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 dirty="0"/>
              <a:t>U</a:t>
            </a:r>
            <a:r>
              <a:rPr lang="nb-NO" sz="1800" baseline="-25000" dirty="0"/>
              <a:t>F</a:t>
            </a:r>
            <a:r>
              <a:rPr lang="nb-NO" sz="1800" dirty="0"/>
              <a:t>/U</a:t>
            </a:r>
            <a:r>
              <a:rPr lang="nb-NO" sz="1800" baseline="-25000" dirty="0"/>
              <a:t>K</a:t>
            </a:r>
            <a:r>
              <a:rPr lang="nb-NO" sz="1800" dirty="0"/>
              <a:t> </a:t>
            </a:r>
            <a:r>
              <a:rPr lang="nb-NO" sz="1800" dirty="0" smtClean="0"/>
              <a:t>=w/p =&gt; L</a:t>
            </a:r>
            <a:r>
              <a:rPr lang="nb-NO" sz="1800" baseline="30000" dirty="0" smtClean="0"/>
              <a:t>T</a:t>
            </a:r>
            <a:r>
              <a:rPr lang="nb-NO" sz="1800" dirty="0" smtClean="0"/>
              <a:t>=T(w/p)</a:t>
            </a:r>
            <a:endParaRPr lang="nb-NO" sz="1800" dirty="0"/>
          </a:p>
        </p:txBody>
      </p:sp>
      <p:sp>
        <p:nvSpPr>
          <p:cNvPr id="3083" name="Line 13"/>
          <p:cNvSpPr>
            <a:spLocks noChangeShapeType="1"/>
          </p:cNvSpPr>
          <p:nvPr/>
        </p:nvSpPr>
        <p:spPr bwMode="auto">
          <a:xfrm>
            <a:off x="2771775" y="2133600"/>
            <a:ext cx="3095625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3084" name="Line 14"/>
          <p:cNvSpPr>
            <a:spLocks noChangeShapeType="1"/>
          </p:cNvSpPr>
          <p:nvPr/>
        </p:nvSpPr>
        <p:spPr bwMode="auto">
          <a:xfrm flipV="1">
            <a:off x="2771775" y="2420938"/>
            <a:ext cx="2879725" cy="208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3085" name="Text Box 16"/>
          <p:cNvSpPr txBox="1">
            <a:spLocks noChangeArrowheads="1"/>
          </p:cNvSpPr>
          <p:nvPr/>
        </p:nvSpPr>
        <p:spPr bwMode="auto">
          <a:xfrm>
            <a:off x="5435600" y="2997200"/>
            <a:ext cx="25923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/>
              <a:t>Teori om sysselsetting og lønnsdannelse L</a:t>
            </a:r>
            <a:r>
              <a:rPr lang="nb-NO" sz="1800" baseline="30000" dirty="0"/>
              <a:t>E</a:t>
            </a:r>
            <a:r>
              <a:rPr lang="nb-NO" sz="1800" dirty="0"/>
              <a:t>=L</a:t>
            </a:r>
            <a:r>
              <a:rPr lang="nb-NO" sz="1800" baseline="30000" dirty="0"/>
              <a:t>T</a:t>
            </a:r>
            <a:r>
              <a:rPr lang="nb-NO" sz="1800" dirty="0"/>
              <a:t>=L</a:t>
            </a:r>
          </a:p>
        </p:txBody>
      </p:sp>
      <p:sp>
        <p:nvSpPr>
          <p:cNvPr id="3086" name="Line 17"/>
          <p:cNvSpPr>
            <a:spLocks noChangeShapeType="1"/>
          </p:cNvSpPr>
          <p:nvPr/>
        </p:nvSpPr>
        <p:spPr bwMode="auto">
          <a:xfrm flipH="1">
            <a:off x="2051050" y="3357563"/>
            <a:ext cx="2233613" cy="71437"/>
          </a:xfrm>
          <a:prstGeom prst="line">
            <a:avLst/>
          </a:prstGeom>
          <a:noFill/>
          <a:ln w="635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3087" name="Text Box 18"/>
          <p:cNvSpPr txBox="1">
            <a:spLocks noChangeArrowheads="1"/>
          </p:cNvSpPr>
          <p:nvPr/>
        </p:nvSpPr>
        <p:spPr bwMode="auto">
          <a:xfrm>
            <a:off x="1403350" y="1916113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/>
              <a:t>w/p</a:t>
            </a:r>
          </a:p>
        </p:txBody>
      </p:sp>
      <p:cxnSp>
        <p:nvCxnSpPr>
          <p:cNvPr id="3" name="Rett linje 2"/>
          <p:cNvCxnSpPr/>
          <p:nvPr/>
        </p:nvCxnSpPr>
        <p:spPr>
          <a:xfrm>
            <a:off x="4319587" y="3429000"/>
            <a:ext cx="0" cy="2016125"/>
          </a:xfrm>
          <a:prstGeom prst="line">
            <a:avLst/>
          </a:prstGeom>
          <a:ln w="63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4067944" y="5603763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L</a:t>
            </a:r>
            <a:r>
              <a:rPr lang="nb-NO" sz="1800" baseline="30000" dirty="0" smtClean="0"/>
              <a:t>LV</a:t>
            </a:r>
            <a:endParaRPr lang="nb-NO" sz="1800" baseline="30000" dirty="0"/>
          </a:p>
        </p:txBody>
      </p:sp>
    </p:spTree>
    <p:extLst>
      <p:ext uri="{BB962C8B-B14F-4D97-AF65-F5344CB8AC3E}">
        <p14:creationId xmlns:p14="http://schemas.microsoft.com/office/powerpoint/2010/main" val="46303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2051050" y="1412875"/>
            <a:ext cx="0" cy="3240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2051050" y="4652963"/>
            <a:ext cx="4537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900113" y="404813"/>
            <a:ext cx="7129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/>
              <a:t>FK-løsningens </a:t>
            </a:r>
            <a:r>
              <a:rPr lang="nb-NO" sz="1800" dirty="0" err="1" smtClean="0"/>
              <a:t>optimalitets</a:t>
            </a:r>
            <a:r>
              <a:rPr lang="nb-NO" sz="1800" dirty="0" smtClean="0"/>
              <a:t> - egenskaper</a:t>
            </a:r>
            <a:endParaRPr lang="nb-NO" sz="1800" dirty="0"/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5364956" y="3357563"/>
            <a:ext cx="23764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L</a:t>
            </a:r>
            <a:r>
              <a:rPr lang="nb-NO" sz="1800" baseline="30000" dirty="0" smtClean="0"/>
              <a:t>E</a:t>
            </a:r>
            <a:r>
              <a:rPr lang="nb-NO" sz="1800" dirty="0" smtClean="0"/>
              <a:t>=g</a:t>
            </a:r>
            <a:r>
              <a:rPr lang="nb-NO" sz="1800" dirty="0"/>
              <a:t>’(L</a:t>
            </a:r>
            <a:r>
              <a:rPr lang="nb-NO" sz="1800" baseline="30000" dirty="0"/>
              <a:t>E</a:t>
            </a:r>
            <a:r>
              <a:rPr lang="nb-NO" sz="1800" dirty="0"/>
              <a:t>)=verdien av grenseproduktiviteten</a:t>
            </a:r>
          </a:p>
        </p:txBody>
      </p:sp>
      <p:sp>
        <p:nvSpPr>
          <p:cNvPr id="4104" name="Text Box 10"/>
          <p:cNvSpPr txBox="1">
            <a:spLocks noChangeArrowheads="1"/>
          </p:cNvSpPr>
          <p:nvPr/>
        </p:nvSpPr>
        <p:spPr bwMode="auto">
          <a:xfrm>
            <a:off x="5419414" y="1628775"/>
            <a:ext cx="244792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L</a:t>
            </a:r>
            <a:r>
              <a:rPr lang="nb-NO" sz="1800" baseline="30000" dirty="0" smtClean="0"/>
              <a:t>T</a:t>
            </a:r>
            <a:r>
              <a:rPr lang="nb-NO" sz="1800" dirty="0" smtClean="0"/>
              <a:t>=U</a:t>
            </a:r>
            <a:r>
              <a:rPr lang="nb-NO" sz="1800" baseline="-25000" dirty="0" smtClean="0"/>
              <a:t>F</a:t>
            </a:r>
            <a:r>
              <a:rPr lang="nb-NO" sz="1800" dirty="0" smtClean="0"/>
              <a:t>/U</a:t>
            </a:r>
            <a:r>
              <a:rPr lang="nb-NO" sz="1800" baseline="-25000" dirty="0" smtClean="0"/>
              <a:t>K</a:t>
            </a:r>
            <a:r>
              <a:rPr lang="nb-NO" sz="1800" dirty="0" smtClean="0"/>
              <a:t> </a:t>
            </a:r>
            <a:r>
              <a:rPr lang="nb-NO" sz="1800" dirty="0"/>
              <a:t>(L</a:t>
            </a:r>
            <a:r>
              <a:rPr lang="nb-NO" sz="1800" baseline="30000" dirty="0"/>
              <a:t>T</a:t>
            </a:r>
            <a:r>
              <a:rPr lang="nb-NO" sz="1800" dirty="0"/>
              <a:t>) = arbeidstakernes marginale offer </a:t>
            </a:r>
          </a:p>
        </p:txBody>
      </p:sp>
      <p:sp>
        <p:nvSpPr>
          <p:cNvPr id="4105" name="Line 11"/>
          <p:cNvSpPr>
            <a:spLocks noChangeShapeType="1"/>
          </p:cNvSpPr>
          <p:nvPr/>
        </p:nvSpPr>
        <p:spPr bwMode="auto">
          <a:xfrm>
            <a:off x="2484438" y="1773238"/>
            <a:ext cx="3095625" cy="2519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106" name="Line 12"/>
          <p:cNvSpPr>
            <a:spLocks noChangeShapeType="1"/>
          </p:cNvSpPr>
          <p:nvPr/>
        </p:nvSpPr>
        <p:spPr bwMode="auto">
          <a:xfrm flipV="1">
            <a:off x="2555875" y="1989138"/>
            <a:ext cx="2879725" cy="208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107" name="Text Box 14"/>
          <p:cNvSpPr txBox="1">
            <a:spLocks noChangeArrowheads="1"/>
          </p:cNvSpPr>
          <p:nvPr/>
        </p:nvSpPr>
        <p:spPr bwMode="auto">
          <a:xfrm>
            <a:off x="1331913" y="5013325"/>
            <a:ext cx="6553200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400" dirty="0"/>
              <a:t>Arealet under </a:t>
            </a:r>
            <a:r>
              <a:rPr lang="nb-NO" sz="1400" dirty="0" smtClean="0"/>
              <a:t>L</a:t>
            </a:r>
            <a:r>
              <a:rPr lang="nb-NO" sz="1400" baseline="30000" dirty="0" smtClean="0"/>
              <a:t>E </a:t>
            </a:r>
            <a:r>
              <a:rPr lang="nb-NO" sz="1400" dirty="0"/>
              <a:t>er verdien av det som produseres, arealet under </a:t>
            </a:r>
            <a:r>
              <a:rPr lang="nb-NO" sz="1400" dirty="0" smtClean="0"/>
              <a:t>L</a:t>
            </a:r>
            <a:r>
              <a:rPr lang="nb-NO" sz="1400" baseline="30000" dirty="0" smtClean="0"/>
              <a:t>T </a:t>
            </a:r>
            <a:r>
              <a:rPr lang="nb-NO" sz="1400" dirty="0"/>
              <a:t>er </a:t>
            </a:r>
            <a:r>
              <a:rPr lang="nb-NO" sz="1400" dirty="0" smtClean="0"/>
              <a:t>verdien </a:t>
            </a:r>
            <a:r>
              <a:rPr lang="nb-NO" sz="1400" dirty="0"/>
              <a:t>av </a:t>
            </a:r>
            <a:r>
              <a:rPr lang="nb-NO" sz="1400" dirty="0" smtClean="0"/>
              <a:t>kostnadene </a:t>
            </a:r>
            <a:r>
              <a:rPr lang="nb-NO" sz="1400" dirty="0"/>
              <a:t>ved å produsere. </a:t>
            </a:r>
          </a:p>
          <a:p>
            <a:pPr eaLnBrk="1" hangingPunct="1">
              <a:spcBef>
                <a:spcPct val="50000"/>
              </a:spcBef>
            </a:pPr>
            <a:r>
              <a:rPr lang="nb-NO" sz="1400" dirty="0"/>
              <a:t>Etter </a:t>
            </a:r>
            <a:r>
              <a:rPr lang="nb-NO" sz="1400" dirty="0" smtClean="0"/>
              <a:t>L</a:t>
            </a:r>
            <a:r>
              <a:rPr lang="nb-NO" sz="1400" baseline="30000" dirty="0" smtClean="0"/>
              <a:t>LV</a:t>
            </a:r>
            <a:r>
              <a:rPr lang="nb-NO" sz="1400" dirty="0" smtClean="0"/>
              <a:t> </a:t>
            </a:r>
            <a:r>
              <a:rPr lang="nb-NO" sz="1400" dirty="0"/>
              <a:t>ligger T over E. Alle verdier av </a:t>
            </a:r>
            <a:r>
              <a:rPr lang="nb-NO" sz="1400" dirty="0" smtClean="0"/>
              <a:t>L&gt;L</a:t>
            </a:r>
            <a:r>
              <a:rPr lang="nb-NO" sz="1400" baseline="30000" dirty="0" smtClean="0"/>
              <a:t>LV</a:t>
            </a:r>
            <a:r>
              <a:rPr lang="nb-NO" sz="1400" dirty="0" smtClean="0"/>
              <a:t> </a:t>
            </a:r>
            <a:r>
              <a:rPr lang="nb-NO" sz="1400" dirty="0"/>
              <a:t>bidrar til å redusere det økonomiske overskuddet av produksjonen. Alle verdier av </a:t>
            </a:r>
            <a:r>
              <a:rPr lang="nb-NO" sz="1400" dirty="0" smtClean="0"/>
              <a:t>L&lt;L</a:t>
            </a:r>
            <a:r>
              <a:rPr lang="nb-NO" sz="1400" baseline="30000" dirty="0" smtClean="0"/>
              <a:t>LV</a:t>
            </a:r>
            <a:r>
              <a:rPr lang="nb-NO" sz="1400" dirty="0" smtClean="0"/>
              <a:t> </a:t>
            </a:r>
            <a:r>
              <a:rPr lang="nb-NO" sz="1400" dirty="0"/>
              <a:t>gjør det økonomiske overskuddet mindre enn det kunne vært.</a:t>
            </a:r>
          </a:p>
        </p:txBody>
      </p:sp>
      <p:sp>
        <p:nvSpPr>
          <p:cNvPr id="4108" name="Line 15"/>
          <p:cNvSpPr>
            <a:spLocks noChangeShapeType="1"/>
          </p:cNvSpPr>
          <p:nvPr/>
        </p:nvSpPr>
        <p:spPr bwMode="auto">
          <a:xfrm>
            <a:off x="3995738" y="29972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109" name="Line 16"/>
          <p:cNvSpPr>
            <a:spLocks noChangeShapeType="1"/>
          </p:cNvSpPr>
          <p:nvPr/>
        </p:nvSpPr>
        <p:spPr bwMode="auto">
          <a:xfrm flipH="1">
            <a:off x="2051050" y="2997200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110" name="Text Box 17"/>
          <p:cNvSpPr txBox="1">
            <a:spLocks noChangeArrowheads="1"/>
          </p:cNvSpPr>
          <p:nvPr/>
        </p:nvSpPr>
        <p:spPr bwMode="auto">
          <a:xfrm>
            <a:off x="3779838" y="4652963"/>
            <a:ext cx="577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L</a:t>
            </a:r>
            <a:r>
              <a:rPr lang="nb-NO" sz="1800" baseline="30000" dirty="0" smtClean="0"/>
              <a:t>LV</a:t>
            </a:r>
            <a:endParaRPr lang="nb-NO" sz="1800" baseline="30000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042467" y="2812534"/>
            <a:ext cx="10085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W </a:t>
            </a:r>
            <a:r>
              <a:rPr lang="nb-NO" sz="1800" baseline="30000" dirty="0" smtClean="0"/>
              <a:t>LV</a:t>
            </a:r>
            <a:r>
              <a:rPr lang="nb-NO" sz="1800" dirty="0" smtClean="0"/>
              <a:t>/p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13052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4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71" name="Line 5"/>
          <p:cNvSpPr>
            <a:spLocks noChangeShapeType="1"/>
          </p:cNvSpPr>
          <p:nvPr/>
        </p:nvSpPr>
        <p:spPr bwMode="auto">
          <a:xfrm>
            <a:off x="1187450" y="52292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72" name="Line 7"/>
          <p:cNvSpPr>
            <a:spLocks noChangeShapeType="1"/>
          </p:cNvSpPr>
          <p:nvPr/>
        </p:nvSpPr>
        <p:spPr bwMode="auto">
          <a:xfrm>
            <a:off x="1476375" y="3284538"/>
            <a:ext cx="2735263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827088" y="2349500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174" name="Text Box 9"/>
          <p:cNvSpPr txBox="1">
            <a:spLocks noChangeArrowheads="1"/>
          </p:cNvSpPr>
          <p:nvPr/>
        </p:nvSpPr>
        <p:spPr bwMode="auto">
          <a:xfrm>
            <a:off x="3563938" y="53006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175" name="Line 10"/>
          <p:cNvSpPr>
            <a:spLocks noChangeShapeType="1"/>
          </p:cNvSpPr>
          <p:nvPr/>
        </p:nvSpPr>
        <p:spPr bwMode="auto">
          <a:xfrm flipV="1">
            <a:off x="1547813" y="2781300"/>
            <a:ext cx="1871662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76" name="Line 11"/>
          <p:cNvSpPr>
            <a:spLocks noChangeShapeType="1"/>
          </p:cNvSpPr>
          <p:nvPr/>
        </p:nvSpPr>
        <p:spPr bwMode="auto">
          <a:xfrm flipV="1">
            <a:off x="1908175" y="3068638"/>
            <a:ext cx="1871663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77" name="Text Box 12"/>
          <p:cNvSpPr txBox="1">
            <a:spLocks noChangeArrowheads="1"/>
          </p:cNvSpPr>
          <p:nvPr/>
        </p:nvSpPr>
        <p:spPr bwMode="auto">
          <a:xfrm>
            <a:off x="3132138" y="2492375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T1</a:t>
            </a:r>
          </a:p>
        </p:txBody>
      </p:sp>
      <p:sp>
        <p:nvSpPr>
          <p:cNvPr id="7178" name="Line 14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79" name="Line 15"/>
          <p:cNvSpPr>
            <a:spLocks noChangeShapeType="1"/>
          </p:cNvSpPr>
          <p:nvPr/>
        </p:nvSpPr>
        <p:spPr bwMode="auto">
          <a:xfrm>
            <a:off x="1187450" y="52292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80" name="Line 16"/>
          <p:cNvSpPr>
            <a:spLocks noChangeShapeType="1"/>
          </p:cNvSpPr>
          <p:nvPr/>
        </p:nvSpPr>
        <p:spPr bwMode="auto">
          <a:xfrm>
            <a:off x="1476375" y="3284538"/>
            <a:ext cx="2735263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827088" y="2349500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182" name="Text Box 18"/>
          <p:cNvSpPr txBox="1">
            <a:spLocks noChangeArrowheads="1"/>
          </p:cNvSpPr>
          <p:nvPr/>
        </p:nvSpPr>
        <p:spPr bwMode="auto">
          <a:xfrm>
            <a:off x="3563938" y="53006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183" name="Line 19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84" name="Line 20"/>
          <p:cNvSpPr>
            <a:spLocks noChangeShapeType="1"/>
          </p:cNvSpPr>
          <p:nvPr/>
        </p:nvSpPr>
        <p:spPr bwMode="auto">
          <a:xfrm>
            <a:off x="1187450" y="52292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85" name="Line 22"/>
          <p:cNvSpPr>
            <a:spLocks noChangeShapeType="1"/>
          </p:cNvSpPr>
          <p:nvPr/>
        </p:nvSpPr>
        <p:spPr bwMode="auto">
          <a:xfrm>
            <a:off x="1476375" y="3284538"/>
            <a:ext cx="2735263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86" name="Text Box 23"/>
          <p:cNvSpPr txBox="1">
            <a:spLocks noChangeArrowheads="1"/>
          </p:cNvSpPr>
          <p:nvPr/>
        </p:nvSpPr>
        <p:spPr bwMode="auto">
          <a:xfrm>
            <a:off x="827088" y="2349500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187" name="Text Box 24"/>
          <p:cNvSpPr txBox="1">
            <a:spLocks noChangeArrowheads="1"/>
          </p:cNvSpPr>
          <p:nvPr/>
        </p:nvSpPr>
        <p:spPr bwMode="auto">
          <a:xfrm>
            <a:off x="3563938" y="53006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188" name="Line 25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89" name="Line 26"/>
          <p:cNvSpPr>
            <a:spLocks noChangeShapeType="1"/>
          </p:cNvSpPr>
          <p:nvPr/>
        </p:nvSpPr>
        <p:spPr bwMode="auto">
          <a:xfrm>
            <a:off x="1187450" y="52292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90" name="Line 27"/>
          <p:cNvSpPr>
            <a:spLocks noChangeShapeType="1"/>
          </p:cNvSpPr>
          <p:nvPr/>
        </p:nvSpPr>
        <p:spPr bwMode="auto">
          <a:xfrm flipV="1">
            <a:off x="1908175" y="3068638"/>
            <a:ext cx="1871663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91" name="Line 29"/>
          <p:cNvSpPr>
            <a:spLocks noChangeShapeType="1"/>
          </p:cNvSpPr>
          <p:nvPr/>
        </p:nvSpPr>
        <p:spPr bwMode="auto">
          <a:xfrm>
            <a:off x="1476375" y="3284538"/>
            <a:ext cx="2735263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92" name="Text Box 30"/>
          <p:cNvSpPr txBox="1">
            <a:spLocks noChangeArrowheads="1"/>
          </p:cNvSpPr>
          <p:nvPr/>
        </p:nvSpPr>
        <p:spPr bwMode="auto">
          <a:xfrm>
            <a:off x="827088" y="2349500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193" name="Text Box 31"/>
          <p:cNvSpPr txBox="1">
            <a:spLocks noChangeArrowheads="1"/>
          </p:cNvSpPr>
          <p:nvPr/>
        </p:nvSpPr>
        <p:spPr bwMode="auto">
          <a:xfrm>
            <a:off x="3563938" y="53006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194" name="Line 32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95" name="Line 33"/>
          <p:cNvSpPr>
            <a:spLocks noChangeShapeType="1"/>
          </p:cNvSpPr>
          <p:nvPr/>
        </p:nvSpPr>
        <p:spPr bwMode="auto">
          <a:xfrm>
            <a:off x="1187450" y="52292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96" name="Line 34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97" name="Line 35"/>
          <p:cNvSpPr>
            <a:spLocks noChangeShapeType="1"/>
          </p:cNvSpPr>
          <p:nvPr/>
        </p:nvSpPr>
        <p:spPr bwMode="auto">
          <a:xfrm>
            <a:off x="1187450" y="52292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98" name="Line 36"/>
          <p:cNvSpPr>
            <a:spLocks noChangeShapeType="1"/>
          </p:cNvSpPr>
          <p:nvPr/>
        </p:nvSpPr>
        <p:spPr bwMode="auto">
          <a:xfrm>
            <a:off x="1476375" y="3284538"/>
            <a:ext cx="2735263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199" name="Line 37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00" name="Line 38"/>
          <p:cNvSpPr>
            <a:spLocks noChangeShapeType="1"/>
          </p:cNvSpPr>
          <p:nvPr/>
        </p:nvSpPr>
        <p:spPr bwMode="auto">
          <a:xfrm>
            <a:off x="1187450" y="52292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01" name="Text Box 39"/>
          <p:cNvSpPr txBox="1">
            <a:spLocks noChangeArrowheads="1"/>
          </p:cNvSpPr>
          <p:nvPr/>
        </p:nvSpPr>
        <p:spPr bwMode="auto">
          <a:xfrm>
            <a:off x="3132138" y="2492375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T1</a:t>
            </a:r>
          </a:p>
        </p:txBody>
      </p:sp>
      <p:sp>
        <p:nvSpPr>
          <p:cNvPr id="7202" name="Line 42"/>
          <p:cNvSpPr>
            <a:spLocks noChangeShapeType="1"/>
          </p:cNvSpPr>
          <p:nvPr/>
        </p:nvSpPr>
        <p:spPr bwMode="auto">
          <a:xfrm>
            <a:off x="1476375" y="3284538"/>
            <a:ext cx="2735263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03" name="Line 43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04" name="Line 44"/>
          <p:cNvSpPr>
            <a:spLocks noChangeShapeType="1"/>
          </p:cNvSpPr>
          <p:nvPr/>
        </p:nvSpPr>
        <p:spPr bwMode="auto">
          <a:xfrm>
            <a:off x="1187450" y="52292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05" name="Line 45"/>
          <p:cNvSpPr>
            <a:spLocks noChangeShapeType="1"/>
          </p:cNvSpPr>
          <p:nvPr/>
        </p:nvSpPr>
        <p:spPr bwMode="auto">
          <a:xfrm flipV="1">
            <a:off x="1908175" y="3068638"/>
            <a:ext cx="1871663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06" name="Text Box 46"/>
          <p:cNvSpPr txBox="1">
            <a:spLocks noChangeArrowheads="1"/>
          </p:cNvSpPr>
          <p:nvPr/>
        </p:nvSpPr>
        <p:spPr bwMode="auto">
          <a:xfrm>
            <a:off x="3132138" y="2492375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T1</a:t>
            </a:r>
          </a:p>
        </p:txBody>
      </p:sp>
      <p:sp>
        <p:nvSpPr>
          <p:cNvPr id="7207" name="Line 49"/>
          <p:cNvSpPr>
            <a:spLocks noChangeShapeType="1"/>
          </p:cNvSpPr>
          <p:nvPr/>
        </p:nvSpPr>
        <p:spPr bwMode="auto">
          <a:xfrm>
            <a:off x="1476375" y="3284538"/>
            <a:ext cx="2735263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08" name="Line 50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09" name="Line 51"/>
          <p:cNvSpPr>
            <a:spLocks noChangeShapeType="1"/>
          </p:cNvSpPr>
          <p:nvPr/>
        </p:nvSpPr>
        <p:spPr bwMode="auto">
          <a:xfrm>
            <a:off x="1187450" y="52292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10" name="Line 52"/>
          <p:cNvSpPr>
            <a:spLocks noChangeShapeType="1"/>
          </p:cNvSpPr>
          <p:nvPr/>
        </p:nvSpPr>
        <p:spPr bwMode="auto">
          <a:xfrm flipV="1">
            <a:off x="1547813" y="2781300"/>
            <a:ext cx="1871662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11" name="Line 53"/>
          <p:cNvSpPr>
            <a:spLocks noChangeShapeType="1"/>
          </p:cNvSpPr>
          <p:nvPr/>
        </p:nvSpPr>
        <p:spPr bwMode="auto">
          <a:xfrm flipV="1">
            <a:off x="1908175" y="3068638"/>
            <a:ext cx="1871663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12" name="Line 54"/>
          <p:cNvSpPr>
            <a:spLocks noChangeShapeType="1"/>
          </p:cNvSpPr>
          <p:nvPr/>
        </p:nvSpPr>
        <p:spPr bwMode="auto">
          <a:xfrm flipV="1">
            <a:off x="1547813" y="2781300"/>
            <a:ext cx="1871662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13" name="Line 56"/>
          <p:cNvSpPr>
            <a:spLocks noChangeShapeType="1"/>
          </p:cNvSpPr>
          <p:nvPr/>
        </p:nvSpPr>
        <p:spPr bwMode="auto">
          <a:xfrm flipV="1">
            <a:off x="1908175" y="3068638"/>
            <a:ext cx="1871663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14" name="Line 57"/>
          <p:cNvSpPr>
            <a:spLocks noChangeShapeType="1"/>
          </p:cNvSpPr>
          <p:nvPr/>
        </p:nvSpPr>
        <p:spPr bwMode="auto">
          <a:xfrm flipV="1">
            <a:off x="1547813" y="2781300"/>
            <a:ext cx="1871662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15" name="Line 60"/>
          <p:cNvSpPr>
            <a:spLocks noChangeShapeType="1"/>
          </p:cNvSpPr>
          <p:nvPr/>
        </p:nvSpPr>
        <p:spPr bwMode="auto">
          <a:xfrm flipV="1">
            <a:off x="1908175" y="3068638"/>
            <a:ext cx="1871663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16" name="Line 61"/>
          <p:cNvSpPr>
            <a:spLocks noChangeShapeType="1"/>
          </p:cNvSpPr>
          <p:nvPr/>
        </p:nvSpPr>
        <p:spPr bwMode="auto">
          <a:xfrm flipV="1">
            <a:off x="1547813" y="2781300"/>
            <a:ext cx="1871662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17" name="Text Box 62"/>
          <p:cNvSpPr txBox="1">
            <a:spLocks noChangeArrowheads="1"/>
          </p:cNvSpPr>
          <p:nvPr/>
        </p:nvSpPr>
        <p:spPr bwMode="auto">
          <a:xfrm>
            <a:off x="827088" y="2349500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218" name="Text Box 63"/>
          <p:cNvSpPr txBox="1">
            <a:spLocks noChangeArrowheads="1"/>
          </p:cNvSpPr>
          <p:nvPr/>
        </p:nvSpPr>
        <p:spPr bwMode="auto">
          <a:xfrm>
            <a:off x="3563938" y="53006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219" name="Text Box 64"/>
          <p:cNvSpPr txBox="1">
            <a:spLocks noChangeArrowheads="1"/>
          </p:cNvSpPr>
          <p:nvPr/>
        </p:nvSpPr>
        <p:spPr bwMode="auto">
          <a:xfrm>
            <a:off x="3132138" y="2492375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T1</a:t>
            </a:r>
          </a:p>
        </p:txBody>
      </p:sp>
      <p:sp>
        <p:nvSpPr>
          <p:cNvPr id="7220" name="Line 66"/>
          <p:cNvSpPr>
            <a:spLocks noChangeShapeType="1"/>
          </p:cNvSpPr>
          <p:nvPr/>
        </p:nvSpPr>
        <p:spPr bwMode="auto">
          <a:xfrm>
            <a:off x="1187450" y="2349500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21" name="Line 69"/>
          <p:cNvSpPr>
            <a:spLocks noChangeShapeType="1"/>
          </p:cNvSpPr>
          <p:nvPr/>
        </p:nvSpPr>
        <p:spPr bwMode="auto">
          <a:xfrm flipV="1">
            <a:off x="1908175" y="3068638"/>
            <a:ext cx="1871663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22" name="Line 70"/>
          <p:cNvSpPr>
            <a:spLocks noChangeShapeType="1"/>
          </p:cNvSpPr>
          <p:nvPr/>
        </p:nvSpPr>
        <p:spPr bwMode="auto">
          <a:xfrm flipV="1">
            <a:off x="1547813" y="2781300"/>
            <a:ext cx="1871662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23" name="Line 73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24" name="Line 74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25" name="Text Box 77"/>
          <p:cNvSpPr txBox="1">
            <a:spLocks noChangeArrowheads="1"/>
          </p:cNvSpPr>
          <p:nvPr/>
        </p:nvSpPr>
        <p:spPr bwMode="auto">
          <a:xfrm>
            <a:off x="4643438" y="22780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226" name="Text Box 78"/>
          <p:cNvSpPr txBox="1">
            <a:spLocks noChangeArrowheads="1"/>
          </p:cNvSpPr>
          <p:nvPr/>
        </p:nvSpPr>
        <p:spPr bwMode="auto">
          <a:xfrm>
            <a:off x="7380288" y="5229225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227" name="Line 79"/>
          <p:cNvSpPr>
            <a:spLocks noChangeShapeType="1"/>
          </p:cNvSpPr>
          <p:nvPr/>
        </p:nvSpPr>
        <p:spPr bwMode="auto">
          <a:xfrm flipV="1">
            <a:off x="5364163" y="2709863"/>
            <a:ext cx="1871662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28" name="Line 80"/>
          <p:cNvSpPr>
            <a:spLocks noChangeShapeType="1"/>
          </p:cNvSpPr>
          <p:nvPr/>
        </p:nvSpPr>
        <p:spPr bwMode="auto">
          <a:xfrm flipV="1">
            <a:off x="5724525" y="2997200"/>
            <a:ext cx="1871663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29" name="Text Box 81"/>
          <p:cNvSpPr txBox="1">
            <a:spLocks noChangeArrowheads="1"/>
          </p:cNvSpPr>
          <p:nvPr/>
        </p:nvSpPr>
        <p:spPr bwMode="auto">
          <a:xfrm>
            <a:off x="6948488" y="24209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T1</a:t>
            </a:r>
          </a:p>
        </p:txBody>
      </p:sp>
      <p:sp>
        <p:nvSpPr>
          <p:cNvPr id="7230" name="Line 83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31" name="Line 84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32" name="Text Box 86"/>
          <p:cNvSpPr txBox="1">
            <a:spLocks noChangeArrowheads="1"/>
          </p:cNvSpPr>
          <p:nvPr/>
        </p:nvSpPr>
        <p:spPr bwMode="auto">
          <a:xfrm>
            <a:off x="4643438" y="22780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233" name="Text Box 87"/>
          <p:cNvSpPr txBox="1">
            <a:spLocks noChangeArrowheads="1"/>
          </p:cNvSpPr>
          <p:nvPr/>
        </p:nvSpPr>
        <p:spPr bwMode="auto">
          <a:xfrm>
            <a:off x="7380288" y="5229225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234" name="Line 88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35" name="Line 89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36" name="Text Box 92"/>
          <p:cNvSpPr txBox="1">
            <a:spLocks noChangeArrowheads="1"/>
          </p:cNvSpPr>
          <p:nvPr/>
        </p:nvSpPr>
        <p:spPr bwMode="auto">
          <a:xfrm>
            <a:off x="4643438" y="22780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237" name="Text Box 93"/>
          <p:cNvSpPr txBox="1">
            <a:spLocks noChangeArrowheads="1"/>
          </p:cNvSpPr>
          <p:nvPr/>
        </p:nvSpPr>
        <p:spPr bwMode="auto">
          <a:xfrm>
            <a:off x="7380288" y="5229225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238" name="Line 94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39" name="Line 95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40" name="Line 96"/>
          <p:cNvSpPr>
            <a:spLocks noChangeShapeType="1"/>
          </p:cNvSpPr>
          <p:nvPr/>
        </p:nvSpPr>
        <p:spPr bwMode="auto">
          <a:xfrm flipV="1">
            <a:off x="5724525" y="2997200"/>
            <a:ext cx="1871663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41" name="Text Box 99"/>
          <p:cNvSpPr txBox="1">
            <a:spLocks noChangeArrowheads="1"/>
          </p:cNvSpPr>
          <p:nvPr/>
        </p:nvSpPr>
        <p:spPr bwMode="auto">
          <a:xfrm>
            <a:off x="4643438" y="22780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242" name="Text Box 100"/>
          <p:cNvSpPr txBox="1">
            <a:spLocks noChangeArrowheads="1"/>
          </p:cNvSpPr>
          <p:nvPr/>
        </p:nvSpPr>
        <p:spPr bwMode="auto">
          <a:xfrm>
            <a:off x="7380288" y="5229225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243" name="Line 101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44" name="Line 102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45" name="Line 103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46" name="Line 104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47" name="Line 106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48" name="Line 107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49" name="Text Box 108"/>
          <p:cNvSpPr txBox="1">
            <a:spLocks noChangeArrowheads="1"/>
          </p:cNvSpPr>
          <p:nvPr/>
        </p:nvSpPr>
        <p:spPr bwMode="auto">
          <a:xfrm>
            <a:off x="6948488" y="24209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T1</a:t>
            </a:r>
          </a:p>
        </p:txBody>
      </p:sp>
      <p:sp>
        <p:nvSpPr>
          <p:cNvPr id="7250" name="Line 112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51" name="Line 113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52" name="Line 114"/>
          <p:cNvSpPr>
            <a:spLocks noChangeShapeType="1"/>
          </p:cNvSpPr>
          <p:nvPr/>
        </p:nvSpPr>
        <p:spPr bwMode="auto">
          <a:xfrm flipV="1">
            <a:off x="5724525" y="2997200"/>
            <a:ext cx="1871663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53" name="Text Box 115"/>
          <p:cNvSpPr txBox="1">
            <a:spLocks noChangeArrowheads="1"/>
          </p:cNvSpPr>
          <p:nvPr/>
        </p:nvSpPr>
        <p:spPr bwMode="auto">
          <a:xfrm>
            <a:off x="6948488" y="24209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T1</a:t>
            </a:r>
          </a:p>
        </p:txBody>
      </p:sp>
      <p:sp>
        <p:nvSpPr>
          <p:cNvPr id="7254" name="Line 117"/>
          <p:cNvSpPr>
            <a:spLocks noChangeShapeType="1"/>
          </p:cNvSpPr>
          <p:nvPr/>
        </p:nvSpPr>
        <p:spPr bwMode="auto">
          <a:xfrm>
            <a:off x="5580063" y="2565400"/>
            <a:ext cx="1728787" cy="215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55" name="Line 119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56" name="Line 120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57" name="Line 121"/>
          <p:cNvSpPr>
            <a:spLocks noChangeShapeType="1"/>
          </p:cNvSpPr>
          <p:nvPr/>
        </p:nvSpPr>
        <p:spPr bwMode="auto">
          <a:xfrm flipV="1">
            <a:off x="5364163" y="2709863"/>
            <a:ext cx="1871662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58" name="Line 122"/>
          <p:cNvSpPr>
            <a:spLocks noChangeShapeType="1"/>
          </p:cNvSpPr>
          <p:nvPr/>
        </p:nvSpPr>
        <p:spPr bwMode="auto">
          <a:xfrm flipV="1">
            <a:off x="5724525" y="2997200"/>
            <a:ext cx="1871663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59" name="Line 123"/>
          <p:cNvSpPr>
            <a:spLocks noChangeShapeType="1"/>
          </p:cNvSpPr>
          <p:nvPr/>
        </p:nvSpPr>
        <p:spPr bwMode="auto">
          <a:xfrm flipV="1">
            <a:off x="5364163" y="2709863"/>
            <a:ext cx="1871662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60" name="Line 125"/>
          <p:cNvSpPr>
            <a:spLocks noChangeShapeType="1"/>
          </p:cNvSpPr>
          <p:nvPr/>
        </p:nvSpPr>
        <p:spPr bwMode="auto">
          <a:xfrm flipV="1">
            <a:off x="5724525" y="2997200"/>
            <a:ext cx="1871663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61" name="Line 126"/>
          <p:cNvSpPr>
            <a:spLocks noChangeShapeType="1"/>
          </p:cNvSpPr>
          <p:nvPr/>
        </p:nvSpPr>
        <p:spPr bwMode="auto">
          <a:xfrm flipV="1">
            <a:off x="5364163" y="2709863"/>
            <a:ext cx="1871662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62" name="Line 129"/>
          <p:cNvSpPr>
            <a:spLocks noChangeShapeType="1"/>
          </p:cNvSpPr>
          <p:nvPr/>
        </p:nvSpPr>
        <p:spPr bwMode="auto">
          <a:xfrm flipV="1">
            <a:off x="5724525" y="2997200"/>
            <a:ext cx="1871663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63" name="Line 130"/>
          <p:cNvSpPr>
            <a:spLocks noChangeShapeType="1"/>
          </p:cNvSpPr>
          <p:nvPr/>
        </p:nvSpPr>
        <p:spPr bwMode="auto">
          <a:xfrm flipV="1">
            <a:off x="5364163" y="2709863"/>
            <a:ext cx="1871662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64" name="Text Box 131"/>
          <p:cNvSpPr txBox="1">
            <a:spLocks noChangeArrowheads="1"/>
          </p:cNvSpPr>
          <p:nvPr/>
        </p:nvSpPr>
        <p:spPr bwMode="auto">
          <a:xfrm>
            <a:off x="4643438" y="22780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7265" name="Text Box 132"/>
          <p:cNvSpPr txBox="1">
            <a:spLocks noChangeArrowheads="1"/>
          </p:cNvSpPr>
          <p:nvPr/>
        </p:nvSpPr>
        <p:spPr bwMode="auto">
          <a:xfrm>
            <a:off x="7380288" y="5229225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7266" name="Text Box 133"/>
          <p:cNvSpPr txBox="1">
            <a:spLocks noChangeArrowheads="1"/>
          </p:cNvSpPr>
          <p:nvPr/>
        </p:nvSpPr>
        <p:spPr bwMode="auto">
          <a:xfrm>
            <a:off x="6948488" y="24209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T1</a:t>
            </a:r>
          </a:p>
        </p:txBody>
      </p:sp>
      <p:sp>
        <p:nvSpPr>
          <p:cNvPr id="7267" name="Text Box 134"/>
          <p:cNvSpPr txBox="1">
            <a:spLocks noChangeArrowheads="1"/>
          </p:cNvSpPr>
          <p:nvPr/>
        </p:nvSpPr>
        <p:spPr bwMode="auto">
          <a:xfrm>
            <a:off x="7524750" y="3068638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T2</a:t>
            </a:r>
          </a:p>
        </p:txBody>
      </p:sp>
      <p:sp>
        <p:nvSpPr>
          <p:cNvPr id="7268" name="Line 135"/>
          <p:cNvSpPr>
            <a:spLocks noChangeShapeType="1"/>
          </p:cNvSpPr>
          <p:nvPr/>
        </p:nvSpPr>
        <p:spPr bwMode="auto">
          <a:xfrm>
            <a:off x="5003800" y="2278063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69" name="Line 138"/>
          <p:cNvSpPr>
            <a:spLocks noChangeShapeType="1"/>
          </p:cNvSpPr>
          <p:nvPr/>
        </p:nvSpPr>
        <p:spPr bwMode="auto">
          <a:xfrm flipV="1">
            <a:off x="5724525" y="2997200"/>
            <a:ext cx="1871663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70" name="Line 139"/>
          <p:cNvSpPr>
            <a:spLocks noChangeShapeType="1"/>
          </p:cNvSpPr>
          <p:nvPr/>
        </p:nvSpPr>
        <p:spPr bwMode="auto">
          <a:xfrm flipV="1">
            <a:off x="5364163" y="2709863"/>
            <a:ext cx="1871662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71" name="Line 140"/>
          <p:cNvSpPr>
            <a:spLocks noChangeShapeType="1"/>
          </p:cNvSpPr>
          <p:nvPr/>
        </p:nvSpPr>
        <p:spPr bwMode="auto">
          <a:xfrm>
            <a:off x="5003800" y="5157788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72" name="Text Box 141"/>
          <p:cNvSpPr txBox="1">
            <a:spLocks noChangeArrowheads="1"/>
          </p:cNvSpPr>
          <p:nvPr/>
        </p:nvSpPr>
        <p:spPr bwMode="auto">
          <a:xfrm>
            <a:off x="1258888" y="1557338"/>
            <a:ext cx="33115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/>
              <a:t>Sterkt lønnsfølsom (priselastisk) etterspørsel =&gt; stor kvantumseffekt</a:t>
            </a:r>
          </a:p>
        </p:txBody>
      </p:sp>
      <p:sp>
        <p:nvSpPr>
          <p:cNvPr id="7273" name="Text Box 142"/>
          <p:cNvSpPr txBox="1">
            <a:spLocks noChangeArrowheads="1"/>
          </p:cNvSpPr>
          <p:nvPr/>
        </p:nvSpPr>
        <p:spPr bwMode="auto">
          <a:xfrm>
            <a:off x="5508625" y="1484313"/>
            <a:ext cx="33115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/>
              <a:t>Svakt lønnsfølsom etterspørsel =&gt; stor priseeffekt</a:t>
            </a:r>
          </a:p>
        </p:txBody>
      </p:sp>
      <p:sp>
        <p:nvSpPr>
          <p:cNvPr id="7274" name="Line 143"/>
          <p:cNvSpPr>
            <a:spLocks noChangeShapeType="1"/>
          </p:cNvSpPr>
          <p:nvPr/>
        </p:nvSpPr>
        <p:spPr bwMode="auto">
          <a:xfrm>
            <a:off x="2555875" y="3573463"/>
            <a:ext cx="0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75" name="Line 144"/>
          <p:cNvSpPr>
            <a:spLocks noChangeShapeType="1"/>
          </p:cNvSpPr>
          <p:nvPr/>
        </p:nvSpPr>
        <p:spPr bwMode="auto">
          <a:xfrm>
            <a:off x="3132138" y="3644900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76" name="Text Box 145"/>
          <p:cNvSpPr txBox="1">
            <a:spLocks noChangeArrowheads="1"/>
          </p:cNvSpPr>
          <p:nvPr/>
        </p:nvSpPr>
        <p:spPr bwMode="auto">
          <a:xfrm>
            <a:off x="2700338" y="53006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dL</a:t>
            </a:r>
          </a:p>
        </p:txBody>
      </p:sp>
      <p:sp>
        <p:nvSpPr>
          <p:cNvPr id="7277" name="Text Box 146"/>
          <p:cNvSpPr txBox="1">
            <a:spLocks noChangeArrowheads="1"/>
          </p:cNvSpPr>
          <p:nvPr/>
        </p:nvSpPr>
        <p:spPr bwMode="auto">
          <a:xfrm>
            <a:off x="1042988" y="476250"/>
            <a:ext cx="7129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/>
              <a:t>Skift i tilbudskurven gir en pris(lønn)  og en kvantums (sysselsettings) effekt</a:t>
            </a:r>
          </a:p>
        </p:txBody>
      </p:sp>
      <p:sp>
        <p:nvSpPr>
          <p:cNvPr id="7278" name="Line 147"/>
          <p:cNvSpPr>
            <a:spLocks noChangeShapeType="1"/>
          </p:cNvSpPr>
          <p:nvPr/>
        </p:nvSpPr>
        <p:spPr bwMode="auto">
          <a:xfrm flipH="1">
            <a:off x="1187450" y="3644900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79" name="Line 148"/>
          <p:cNvSpPr>
            <a:spLocks noChangeShapeType="1"/>
          </p:cNvSpPr>
          <p:nvPr/>
        </p:nvSpPr>
        <p:spPr bwMode="auto">
          <a:xfrm flipH="1">
            <a:off x="1258888" y="3500438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80" name="Text Box 149"/>
          <p:cNvSpPr txBox="1">
            <a:spLocks noChangeArrowheads="1"/>
          </p:cNvSpPr>
          <p:nvPr/>
        </p:nvSpPr>
        <p:spPr bwMode="auto">
          <a:xfrm>
            <a:off x="755650" y="3357563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dw</a:t>
            </a:r>
          </a:p>
        </p:txBody>
      </p:sp>
      <p:sp>
        <p:nvSpPr>
          <p:cNvPr id="7281" name="Line 150"/>
          <p:cNvSpPr>
            <a:spLocks noChangeShapeType="1"/>
          </p:cNvSpPr>
          <p:nvPr/>
        </p:nvSpPr>
        <p:spPr bwMode="auto">
          <a:xfrm>
            <a:off x="6300788" y="3573463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82" name="Line 151"/>
          <p:cNvSpPr>
            <a:spLocks noChangeShapeType="1"/>
          </p:cNvSpPr>
          <p:nvPr/>
        </p:nvSpPr>
        <p:spPr bwMode="auto">
          <a:xfrm>
            <a:off x="6588125" y="3789363"/>
            <a:ext cx="0" cy="1368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83" name="Text Box 152"/>
          <p:cNvSpPr txBox="1">
            <a:spLocks noChangeArrowheads="1"/>
          </p:cNvSpPr>
          <p:nvPr/>
        </p:nvSpPr>
        <p:spPr bwMode="auto">
          <a:xfrm>
            <a:off x="6300788" y="515778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dL</a:t>
            </a:r>
          </a:p>
        </p:txBody>
      </p:sp>
      <p:sp>
        <p:nvSpPr>
          <p:cNvPr id="7284" name="Text Box 153"/>
          <p:cNvSpPr txBox="1">
            <a:spLocks noChangeArrowheads="1"/>
          </p:cNvSpPr>
          <p:nvPr/>
        </p:nvSpPr>
        <p:spPr bwMode="auto">
          <a:xfrm>
            <a:off x="4356100" y="3429000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dw</a:t>
            </a:r>
          </a:p>
        </p:txBody>
      </p:sp>
      <p:sp>
        <p:nvSpPr>
          <p:cNvPr id="7285" name="Line 154"/>
          <p:cNvSpPr>
            <a:spLocks noChangeShapeType="1"/>
          </p:cNvSpPr>
          <p:nvPr/>
        </p:nvSpPr>
        <p:spPr bwMode="auto">
          <a:xfrm flipH="1">
            <a:off x="5003800" y="3860800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86" name="Line 155"/>
          <p:cNvSpPr>
            <a:spLocks noChangeShapeType="1"/>
          </p:cNvSpPr>
          <p:nvPr/>
        </p:nvSpPr>
        <p:spPr bwMode="auto">
          <a:xfrm flipH="1">
            <a:off x="5003800" y="3500438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287" name="Text Box 156"/>
          <p:cNvSpPr txBox="1">
            <a:spLocks noChangeArrowheads="1"/>
          </p:cNvSpPr>
          <p:nvPr/>
        </p:nvSpPr>
        <p:spPr bwMode="auto">
          <a:xfrm>
            <a:off x="3635375" y="3213100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T2</a:t>
            </a:r>
          </a:p>
        </p:txBody>
      </p:sp>
    </p:spTree>
    <p:extLst>
      <p:ext uri="{BB962C8B-B14F-4D97-AF65-F5344CB8AC3E}">
        <p14:creationId xmlns:p14="http://schemas.microsoft.com/office/powerpoint/2010/main" val="107082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4"/>
          <p:cNvSpPr>
            <a:spLocks noChangeShapeType="1"/>
          </p:cNvSpPr>
          <p:nvPr/>
        </p:nvSpPr>
        <p:spPr bwMode="auto">
          <a:xfrm>
            <a:off x="1042988" y="2636838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195" name="Line 5"/>
          <p:cNvSpPr>
            <a:spLocks noChangeShapeType="1"/>
          </p:cNvSpPr>
          <p:nvPr/>
        </p:nvSpPr>
        <p:spPr bwMode="auto">
          <a:xfrm>
            <a:off x="1042988" y="5157788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196" name="Line 6"/>
          <p:cNvSpPr>
            <a:spLocks noChangeShapeType="1"/>
          </p:cNvSpPr>
          <p:nvPr/>
        </p:nvSpPr>
        <p:spPr bwMode="auto">
          <a:xfrm>
            <a:off x="1476375" y="3068638"/>
            <a:ext cx="1727200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197" name="Line 7"/>
          <p:cNvSpPr>
            <a:spLocks noChangeShapeType="1"/>
          </p:cNvSpPr>
          <p:nvPr/>
        </p:nvSpPr>
        <p:spPr bwMode="auto">
          <a:xfrm>
            <a:off x="1979613" y="2852738"/>
            <a:ext cx="1727200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198" name="Line 8"/>
          <p:cNvSpPr>
            <a:spLocks noChangeShapeType="1"/>
          </p:cNvSpPr>
          <p:nvPr/>
        </p:nvSpPr>
        <p:spPr bwMode="auto">
          <a:xfrm flipV="1">
            <a:off x="1403350" y="3644900"/>
            <a:ext cx="22320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199" name="Text Box 10"/>
          <p:cNvSpPr txBox="1">
            <a:spLocks noChangeArrowheads="1"/>
          </p:cNvSpPr>
          <p:nvPr/>
        </p:nvSpPr>
        <p:spPr bwMode="auto">
          <a:xfrm>
            <a:off x="611188" y="24209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8200" name="Text Box 11"/>
          <p:cNvSpPr txBox="1">
            <a:spLocks noChangeArrowheads="1"/>
          </p:cNvSpPr>
          <p:nvPr/>
        </p:nvSpPr>
        <p:spPr bwMode="auto">
          <a:xfrm>
            <a:off x="1042988" y="24209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8201" name="Text Box 12"/>
          <p:cNvSpPr txBox="1">
            <a:spLocks noChangeArrowheads="1"/>
          </p:cNvSpPr>
          <p:nvPr/>
        </p:nvSpPr>
        <p:spPr bwMode="auto">
          <a:xfrm>
            <a:off x="3779838" y="515778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8202" name="Text Box 13"/>
          <p:cNvSpPr txBox="1">
            <a:spLocks noChangeArrowheads="1"/>
          </p:cNvSpPr>
          <p:nvPr/>
        </p:nvSpPr>
        <p:spPr bwMode="auto">
          <a:xfrm>
            <a:off x="2555875" y="5229225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dL</a:t>
            </a:r>
          </a:p>
        </p:txBody>
      </p:sp>
      <p:sp>
        <p:nvSpPr>
          <p:cNvPr id="8203" name="Text Box 15"/>
          <p:cNvSpPr txBox="1">
            <a:spLocks noChangeArrowheads="1"/>
          </p:cNvSpPr>
          <p:nvPr/>
        </p:nvSpPr>
        <p:spPr bwMode="auto">
          <a:xfrm>
            <a:off x="539750" y="3429000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dw</a:t>
            </a:r>
          </a:p>
        </p:txBody>
      </p:sp>
      <p:sp>
        <p:nvSpPr>
          <p:cNvPr id="8204" name="Line 27"/>
          <p:cNvSpPr>
            <a:spLocks noChangeShapeType="1"/>
          </p:cNvSpPr>
          <p:nvPr/>
        </p:nvSpPr>
        <p:spPr bwMode="auto">
          <a:xfrm>
            <a:off x="4500563" y="2636838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05" name="Line 28"/>
          <p:cNvSpPr>
            <a:spLocks noChangeShapeType="1"/>
          </p:cNvSpPr>
          <p:nvPr/>
        </p:nvSpPr>
        <p:spPr bwMode="auto">
          <a:xfrm>
            <a:off x="4500563" y="5157788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06" name="Line 29"/>
          <p:cNvSpPr>
            <a:spLocks noChangeShapeType="1"/>
          </p:cNvSpPr>
          <p:nvPr/>
        </p:nvSpPr>
        <p:spPr bwMode="auto">
          <a:xfrm>
            <a:off x="4932363" y="3068638"/>
            <a:ext cx="1727200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07" name="Line 30"/>
          <p:cNvSpPr>
            <a:spLocks noChangeShapeType="1"/>
          </p:cNvSpPr>
          <p:nvPr/>
        </p:nvSpPr>
        <p:spPr bwMode="auto">
          <a:xfrm>
            <a:off x="5437188" y="2852738"/>
            <a:ext cx="1727200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08" name="Line 32"/>
          <p:cNvSpPr>
            <a:spLocks noChangeShapeType="1"/>
          </p:cNvSpPr>
          <p:nvPr/>
        </p:nvSpPr>
        <p:spPr bwMode="auto">
          <a:xfrm flipV="1">
            <a:off x="5581650" y="2781300"/>
            <a:ext cx="719138" cy="1871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09" name="Text Box 33"/>
          <p:cNvSpPr txBox="1">
            <a:spLocks noChangeArrowheads="1"/>
          </p:cNvSpPr>
          <p:nvPr/>
        </p:nvSpPr>
        <p:spPr bwMode="auto">
          <a:xfrm>
            <a:off x="4068763" y="24209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8210" name="Text Box 34"/>
          <p:cNvSpPr txBox="1">
            <a:spLocks noChangeArrowheads="1"/>
          </p:cNvSpPr>
          <p:nvPr/>
        </p:nvSpPr>
        <p:spPr bwMode="auto">
          <a:xfrm>
            <a:off x="4500563" y="24209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8211" name="Text Box 35"/>
          <p:cNvSpPr txBox="1">
            <a:spLocks noChangeArrowheads="1"/>
          </p:cNvSpPr>
          <p:nvPr/>
        </p:nvSpPr>
        <p:spPr bwMode="auto">
          <a:xfrm>
            <a:off x="7237413" y="515778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L</a:t>
            </a:r>
          </a:p>
        </p:txBody>
      </p:sp>
      <p:sp>
        <p:nvSpPr>
          <p:cNvPr id="8212" name="Text Box 36"/>
          <p:cNvSpPr txBox="1">
            <a:spLocks noChangeArrowheads="1"/>
          </p:cNvSpPr>
          <p:nvPr/>
        </p:nvSpPr>
        <p:spPr bwMode="auto">
          <a:xfrm>
            <a:off x="5867400" y="5229225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dL</a:t>
            </a:r>
          </a:p>
        </p:txBody>
      </p:sp>
      <p:sp>
        <p:nvSpPr>
          <p:cNvPr id="8213" name="Text Box 37"/>
          <p:cNvSpPr txBox="1">
            <a:spLocks noChangeArrowheads="1"/>
          </p:cNvSpPr>
          <p:nvPr/>
        </p:nvSpPr>
        <p:spPr bwMode="auto">
          <a:xfrm>
            <a:off x="3997325" y="3429000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dw</a:t>
            </a:r>
          </a:p>
        </p:txBody>
      </p:sp>
      <p:sp>
        <p:nvSpPr>
          <p:cNvPr id="8214" name="Text Box 38"/>
          <p:cNvSpPr txBox="1">
            <a:spLocks noChangeArrowheads="1"/>
          </p:cNvSpPr>
          <p:nvPr/>
        </p:nvSpPr>
        <p:spPr bwMode="auto">
          <a:xfrm>
            <a:off x="900113" y="1557338"/>
            <a:ext cx="33115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/>
              <a:t>Sterkt lønnsfølsomt arbeidstilbud =&gt; stor kvantumseffekt</a:t>
            </a:r>
          </a:p>
        </p:txBody>
      </p:sp>
      <p:sp>
        <p:nvSpPr>
          <p:cNvPr id="8215" name="Text Box 39"/>
          <p:cNvSpPr txBox="1">
            <a:spLocks noChangeArrowheads="1"/>
          </p:cNvSpPr>
          <p:nvPr/>
        </p:nvSpPr>
        <p:spPr bwMode="auto">
          <a:xfrm>
            <a:off x="4859338" y="1557338"/>
            <a:ext cx="33115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/>
              <a:t>Svakt lønnsfølsomt arbeidstilbud =&gt; stor priseffekt</a:t>
            </a:r>
          </a:p>
        </p:txBody>
      </p:sp>
      <p:sp>
        <p:nvSpPr>
          <p:cNvPr id="8216" name="Text Box 40"/>
          <p:cNvSpPr txBox="1">
            <a:spLocks noChangeArrowheads="1"/>
          </p:cNvSpPr>
          <p:nvPr/>
        </p:nvSpPr>
        <p:spPr bwMode="auto">
          <a:xfrm>
            <a:off x="1042988" y="476250"/>
            <a:ext cx="7129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/>
              <a:t>Skift i  etterspørselskurven gir en pris(lønn)  og en kvantums (sysselsettings) effekt</a:t>
            </a:r>
          </a:p>
        </p:txBody>
      </p:sp>
      <p:sp>
        <p:nvSpPr>
          <p:cNvPr id="8217" name="Line 41"/>
          <p:cNvSpPr>
            <a:spLocks noChangeShapeType="1"/>
          </p:cNvSpPr>
          <p:nvPr/>
        </p:nvSpPr>
        <p:spPr bwMode="auto">
          <a:xfrm>
            <a:off x="2411413" y="3933825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18" name="Line 42"/>
          <p:cNvSpPr>
            <a:spLocks noChangeShapeType="1"/>
          </p:cNvSpPr>
          <p:nvPr/>
        </p:nvSpPr>
        <p:spPr bwMode="auto">
          <a:xfrm>
            <a:off x="2987675" y="38608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19" name="Line 43"/>
          <p:cNvSpPr>
            <a:spLocks noChangeShapeType="1"/>
          </p:cNvSpPr>
          <p:nvPr/>
        </p:nvSpPr>
        <p:spPr bwMode="auto">
          <a:xfrm flipH="1">
            <a:off x="5867400" y="4005263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20" name="Line 44"/>
          <p:cNvSpPr>
            <a:spLocks noChangeShapeType="1"/>
          </p:cNvSpPr>
          <p:nvPr/>
        </p:nvSpPr>
        <p:spPr bwMode="auto">
          <a:xfrm flipH="1">
            <a:off x="6084888" y="3500438"/>
            <a:ext cx="0" cy="16573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21" name="Line 45"/>
          <p:cNvSpPr>
            <a:spLocks noChangeShapeType="1"/>
          </p:cNvSpPr>
          <p:nvPr/>
        </p:nvSpPr>
        <p:spPr bwMode="auto">
          <a:xfrm flipH="1">
            <a:off x="4427538" y="3933825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222" name="Line 46"/>
          <p:cNvSpPr>
            <a:spLocks noChangeShapeType="1"/>
          </p:cNvSpPr>
          <p:nvPr/>
        </p:nvSpPr>
        <p:spPr bwMode="auto">
          <a:xfrm flipH="1">
            <a:off x="4500563" y="3429000"/>
            <a:ext cx="15113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26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7279347"/>
              </p:ext>
            </p:extLst>
          </p:nvPr>
        </p:nvGraphicFramePr>
        <p:xfrm>
          <a:off x="1907704" y="2132856"/>
          <a:ext cx="511256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kstSylinder 2"/>
          <p:cNvSpPr txBox="1"/>
          <p:nvPr/>
        </p:nvSpPr>
        <p:spPr>
          <a:xfrm>
            <a:off x="899592" y="692696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Realveksten i Norges handel med Kina: verdien av eksport og import , 1989=1 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234905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000" dirty="0" smtClean="0"/>
              <a:t>Utvikling over tide – alle næringer</a:t>
            </a:r>
          </a:p>
        </p:txBody>
      </p:sp>
      <p:sp>
        <p:nvSpPr>
          <p:cNvPr id="11269" name="Text Box 9"/>
          <p:cNvSpPr txBox="1">
            <a:spLocks noChangeArrowheads="1"/>
          </p:cNvSpPr>
          <p:nvPr/>
        </p:nvSpPr>
        <p:spPr bwMode="auto">
          <a:xfrm>
            <a:off x="539750" y="1628775"/>
            <a:ext cx="3529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dirty="0"/>
              <a:t>Reallønnsindeks </a:t>
            </a:r>
            <a:r>
              <a:rPr lang="nb-NO" dirty="0" smtClean="0"/>
              <a:t>1971=100</a:t>
            </a:r>
            <a:endParaRPr lang="nb-NO" dirty="0"/>
          </a:p>
        </p:txBody>
      </p:sp>
      <p:sp>
        <p:nvSpPr>
          <p:cNvPr id="11270" name="Text Box 10"/>
          <p:cNvSpPr txBox="1">
            <a:spLocks noChangeArrowheads="1"/>
          </p:cNvSpPr>
          <p:nvPr/>
        </p:nvSpPr>
        <p:spPr bwMode="auto">
          <a:xfrm>
            <a:off x="5148263" y="1412875"/>
            <a:ext cx="28082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/>
              <a:t>1000 personer i arbeidsstyrken</a:t>
            </a:r>
          </a:p>
        </p:txBody>
      </p:sp>
      <p:sp>
        <p:nvSpPr>
          <p:cNvPr id="11271" name="Text Box 11"/>
          <p:cNvSpPr txBox="1">
            <a:spLocks noChangeArrowheads="1"/>
          </p:cNvSpPr>
          <p:nvPr/>
        </p:nvSpPr>
        <p:spPr bwMode="auto">
          <a:xfrm>
            <a:off x="827088" y="5373688"/>
            <a:ext cx="7705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dirty="0"/>
              <a:t>Både lønnsnivået og </a:t>
            </a:r>
            <a:r>
              <a:rPr lang="nb-NO" dirty="0" smtClean="0"/>
              <a:t>sysselsetting har </a:t>
            </a:r>
            <a:r>
              <a:rPr lang="nb-NO" dirty="0"/>
              <a:t>økt. Dermed har vi hatt sterkere positive skift i etterspørselskurven enn i tilbudskurven</a:t>
            </a: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553390"/>
              </p:ext>
            </p:extLst>
          </p:nvPr>
        </p:nvGraphicFramePr>
        <p:xfrm>
          <a:off x="180243" y="2204864"/>
          <a:ext cx="4248026" cy="2580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580914"/>
              </p:ext>
            </p:extLst>
          </p:nvPr>
        </p:nvGraphicFramePr>
        <p:xfrm>
          <a:off x="4499992" y="2204864"/>
          <a:ext cx="4268553" cy="2652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0031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069026"/>
              </p:ext>
            </p:extLst>
          </p:nvPr>
        </p:nvGraphicFramePr>
        <p:xfrm>
          <a:off x="2627784" y="8367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3670022"/>
              </p:ext>
            </p:extLst>
          </p:nvPr>
        </p:nvGraphicFramePr>
        <p:xfrm>
          <a:off x="2843808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kstSylinder 6"/>
          <p:cNvSpPr txBox="1"/>
          <p:nvPr/>
        </p:nvSpPr>
        <p:spPr>
          <a:xfrm>
            <a:off x="611560" y="134076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Reallønnsindeks</a:t>
            </a:r>
          </a:p>
          <a:p>
            <a:r>
              <a:rPr lang="nb-NO" dirty="0" smtClean="0"/>
              <a:t>1973=1</a:t>
            </a:r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755576" y="400506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Sysselsetting</a:t>
            </a:r>
          </a:p>
          <a:p>
            <a:r>
              <a:rPr lang="nb-NO" dirty="0" smtClean="0"/>
              <a:t>1000 årsverk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0968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smtClean="0"/>
              <a:t>Markedsmekanismen – hva skjer ? </a:t>
            </a:r>
          </a:p>
        </p:txBody>
      </p:sp>
      <p:sp>
        <p:nvSpPr>
          <p:cNvPr id="5123" name="Line 4"/>
          <p:cNvSpPr>
            <a:spLocks noChangeShapeType="1"/>
          </p:cNvSpPr>
          <p:nvPr/>
        </p:nvSpPr>
        <p:spPr bwMode="auto">
          <a:xfrm>
            <a:off x="2124075" y="2205038"/>
            <a:ext cx="0" cy="295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>
            <a:off x="2124075" y="5157788"/>
            <a:ext cx="3455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25" name="Line 6"/>
          <p:cNvSpPr>
            <a:spLocks noChangeShapeType="1"/>
          </p:cNvSpPr>
          <p:nvPr/>
        </p:nvSpPr>
        <p:spPr bwMode="auto">
          <a:xfrm>
            <a:off x="3059113" y="51577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26" name="Line 7"/>
          <p:cNvSpPr>
            <a:spLocks noChangeShapeType="1"/>
          </p:cNvSpPr>
          <p:nvPr/>
        </p:nvSpPr>
        <p:spPr bwMode="auto">
          <a:xfrm flipV="1">
            <a:off x="2555875" y="2781300"/>
            <a:ext cx="2663825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27" name="Line 8"/>
          <p:cNvSpPr>
            <a:spLocks noChangeShapeType="1"/>
          </p:cNvSpPr>
          <p:nvPr/>
        </p:nvSpPr>
        <p:spPr bwMode="auto">
          <a:xfrm>
            <a:off x="2484438" y="2565400"/>
            <a:ext cx="3012433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1547813" y="2133600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</a:t>
            </a:r>
          </a:p>
        </p:txBody>
      </p:sp>
      <p:sp>
        <p:nvSpPr>
          <p:cNvPr id="5129" name="Text Box 10"/>
          <p:cNvSpPr txBox="1">
            <a:spLocks noChangeArrowheads="1"/>
          </p:cNvSpPr>
          <p:nvPr/>
        </p:nvSpPr>
        <p:spPr bwMode="auto">
          <a:xfrm>
            <a:off x="5651500" y="5157788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/>
              <a:t>L</a:t>
            </a:r>
          </a:p>
        </p:txBody>
      </p:sp>
      <p:sp>
        <p:nvSpPr>
          <p:cNvPr id="5130" name="Line 11"/>
          <p:cNvSpPr>
            <a:spLocks noChangeShapeType="1"/>
          </p:cNvSpPr>
          <p:nvPr/>
        </p:nvSpPr>
        <p:spPr bwMode="auto">
          <a:xfrm>
            <a:off x="2124074" y="2924175"/>
            <a:ext cx="288004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31" name="Line 12"/>
          <p:cNvSpPr>
            <a:spLocks noChangeShapeType="1"/>
          </p:cNvSpPr>
          <p:nvPr/>
        </p:nvSpPr>
        <p:spPr bwMode="auto">
          <a:xfrm>
            <a:off x="3059113" y="2997200"/>
            <a:ext cx="0" cy="2160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33" name="Text Box 14"/>
          <p:cNvSpPr txBox="1">
            <a:spLocks noChangeArrowheads="1"/>
          </p:cNvSpPr>
          <p:nvPr/>
        </p:nvSpPr>
        <p:spPr bwMode="auto">
          <a:xfrm>
            <a:off x="1547813" y="26368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w1</a:t>
            </a:r>
          </a:p>
        </p:txBody>
      </p:sp>
      <p:sp>
        <p:nvSpPr>
          <p:cNvPr id="5134" name="Text Box 15"/>
          <p:cNvSpPr txBox="1">
            <a:spLocks noChangeArrowheads="1"/>
          </p:cNvSpPr>
          <p:nvPr/>
        </p:nvSpPr>
        <p:spPr bwMode="auto">
          <a:xfrm>
            <a:off x="5975350" y="1700213"/>
            <a:ext cx="3168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A: T&gt;E: Arbeidsløse tilbyr seg å jobbe til lavere lønn enn w1</a:t>
            </a:r>
          </a:p>
        </p:txBody>
      </p:sp>
      <p:sp>
        <p:nvSpPr>
          <p:cNvPr id="5135" name="Text Box 16"/>
          <p:cNvSpPr txBox="1">
            <a:spLocks noChangeArrowheads="1"/>
          </p:cNvSpPr>
          <p:nvPr/>
        </p:nvSpPr>
        <p:spPr bwMode="auto">
          <a:xfrm>
            <a:off x="2987675" y="25654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A</a:t>
            </a:r>
          </a:p>
        </p:txBody>
      </p:sp>
      <p:sp>
        <p:nvSpPr>
          <p:cNvPr id="5136" name="Text Box 17"/>
          <p:cNvSpPr txBox="1">
            <a:spLocks noChangeArrowheads="1"/>
          </p:cNvSpPr>
          <p:nvPr/>
        </p:nvSpPr>
        <p:spPr bwMode="auto">
          <a:xfrm>
            <a:off x="1547813" y="4076700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w2</a:t>
            </a:r>
          </a:p>
        </p:txBody>
      </p:sp>
      <p:sp>
        <p:nvSpPr>
          <p:cNvPr id="5137" name="Line 19"/>
          <p:cNvSpPr>
            <a:spLocks noChangeShapeType="1"/>
          </p:cNvSpPr>
          <p:nvPr/>
        </p:nvSpPr>
        <p:spPr bwMode="auto">
          <a:xfrm>
            <a:off x="2124075" y="4292600"/>
            <a:ext cx="288004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38" name="Text Box 21"/>
          <p:cNvSpPr txBox="1">
            <a:spLocks noChangeArrowheads="1"/>
          </p:cNvSpPr>
          <p:nvPr/>
        </p:nvSpPr>
        <p:spPr bwMode="auto">
          <a:xfrm>
            <a:off x="3059113" y="4221163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B</a:t>
            </a:r>
          </a:p>
        </p:txBody>
      </p:sp>
      <p:sp>
        <p:nvSpPr>
          <p:cNvPr id="5139" name="Text Box 23"/>
          <p:cNvSpPr txBox="1">
            <a:spLocks noChangeArrowheads="1"/>
          </p:cNvSpPr>
          <p:nvPr/>
        </p:nvSpPr>
        <p:spPr bwMode="auto">
          <a:xfrm>
            <a:off x="5975350" y="2781300"/>
            <a:ext cx="3168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B: T&lt;E: Bedrifter tilbyr høyere lønn enn  w2</a:t>
            </a:r>
          </a:p>
        </p:txBody>
      </p:sp>
      <p:sp>
        <p:nvSpPr>
          <p:cNvPr id="5140" name="Text Box 25"/>
          <p:cNvSpPr txBox="1">
            <a:spLocks noChangeArrowheads="1"/>
          </p:cNvSpPr>
          <p:nvPr/>
        </p:nvSpPr>
        <p:spPr bwMode="auto">
          <a:xfrm>
            <a:off x="2987675" y="2133600"/>
            <a:ext cx="21605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ARBEIDSLØSHET</a:t>
            </a:r>
          </a:p>
        </p:txBody>
      </p:sp>
      <p:sp>
        <p:nvSpPr>
          <p:cNvPr id="5141" name="Text Box 26"/>
          <p:cNvSpPr txBox="1">
            <a:spLocks noChangeArrowheads="1"/>
          </p:cNvSpPr>
          <p:nvPr/>
        </p:nvSpPr>
        <p:spPr bwMode="auto">
          <a:xfrm>
            <a:off x="3132138" y="4652963"/>
            <a:ext cx="360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MANGEL PÅ ARBEIDSKRAFT</a:t>
            </a:r>
          </a:p>
        </p:txBody>
      </p:sp>
      <p:sp>
        <p:nvSpPr>
          <p:cNvPr id="5142" name="Text Box 27"/>
          <p:cNvSpPr txBox="1">
            <a:spLocks noChangeArrowheads="1"/>
          </p:cNvSpPr>
          <p:nvPr/>
        </p:nvSpPr>
        <p:spPr bwMode="auto">
          <a:xfrm>
            <a:off x="4356100" y="34290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C</a:t>
            </a:r>
          </a:p>
        </p:txBody>
      </p:sp>
      <p:sp>
        <p:nvSpPr>
          <p:cNvPr id="5143" name="Text Box 28"/>
          <p:cNvSpPr txBox="1">
            <a:spLocks noChangeArrowheads="1"/>
          </p:cNvSpPr>
          <p:nvPr/>
        </p:nvSpPr>
        <p:spPr bwMode="auto">
          <a:xfrm>
            <a:off x="5975350" y="3644900"/>
            <a:ext cx="31686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/>
              <a:t>C: T=E: Likevektsløsning  - fordi ingen aktører vil endre lønna eller sysselsettingen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547813" y="5805264"/>
            <a:ext cx="6912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A: Arbeidsløsheten=L2-L1, B: Mangel på arbeidskraft=L2-L1 </a:t>
            </a:r>
            <a:endParaRPr lang="nb-NO" dirty="0"/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2770981" y="5184776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L1</a:t>
            </a:r>
            <a:endParaRPr lang="nb-NO" sz="1800" dirty="0"/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4920608" y="5184776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1800" dirty="0" smtClean="0"/>
              <a:t>L2</a:t>
            </a:r>
            <a:endParaRPr lang="nb-NO" sz="1800" dirty="0"/>
          </a:p>
        </p:txBody>
      </p:sp>
      <p:cxnSp>
        <p:nvCxnSpPr>
          <p:cNvPr id="4" name="Rett linje 3"/>
          <p:cNvCxnSpPr/>
          <p:nvPr/>
        </p:nvCxnSpPr>
        <p:spPr>
          <a:xfrm>
            <a:off x="5004122" y="3003550"/>
            <a:ext cx="0" cy="2154238"/>
          </a:xfrm>
          <a:prstGeom prst="line">
            <a:avLst/>
          </a:prstGeom>
          <a:ln w="63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2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nb-NO" sz="2400" dirty="0" smtClean="0"/>
              <a:t>Når markedsmekanismen er treg :</a:t>
            </a:r>
            <a:br>
              <a:rPr lang="nb-NO" sz="2400" dirty="0" smtClean="0"/>
            </a:br>
            <a:r>
              <a:rPr lang="nb-NO" sz="2400" dirty="0" smtClean="0"/>
              <a:t>EDDERKOPPNETTET </a:t>
            </a:r>
            <a:br>
              <a:rPr lang="nb-NO" sz="2400" dirty="0" smtClean="0"/>
            </a:br>
            <a:r>
              <a:rPr lang="nb-NO" sz="2000" dirty="0" smtClean="0"/>
              <a:t>(Richard Freeman, American </a:t>
            </a:r>
            <a:r>
              <a:rPr lang="nb-NO" sz="2000" dirty="0" err="1" smtClean="0"/>
              <a:t>Economic</a:t>
            </a:r>
            <a:r>
              <a:rPr lang="nb-NO" sz="2000" dirty="0" smtClean="0"/>
              <a:t> </a:t>
            </a:r>
            <a:r>
              <a:rPr lang="nb-NO" sz="2000" dirty="0" err="1" smtClean="0"/>
              <a:t>Review</a:t>
            </a:r>
            <a:r>
              <a:rPr lang="nb-NO" sz="2000" dirty="0" smtClean="0"/>
              <a:t> 1975)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468313" y="1916113"/>
            <a:ext cx="7632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68313" y="1412776"/>
            <a:ext cx="7561263" cy="420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dirty="0"/>
              <a:t>Denne modellen passer på et arbeidsmarked der tilbyderne har  lang utdanning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/>
              <a:t>Antar: 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nb-NO" dirty="0"/>
              <a:t>På kort sikt er arbeidstilbudet til en yrkesgruppe, f.eks. ingeniører, uelastisk (gitt)</a:t>
            </a:r>
          </a:p>
          <a:p>
            <a:pPr lvl="1" eaLnBrk="1" hangingPunct="1">
              <a:spcBef>
                <a:spcPct val="50000"/>
              </a:spcBef>
            </a:pPr>
            <a:r>
              <a:rPr lang="nb-NO" dirty="0"/>
              <a:t>	</a:t>
            </a:r>
            <a:r>
              <a:rPr lang="nb-NO" sz="1600" dirty="0"/>
              <a:t>Det tar tid å endre tilbudet av  yrkesgruppen, </a:t>
            </a:r>
          </a:p>
          <a:p>
            <a:pPr lvl="1" eaLnBrk="1" hangingPunct="1">
              <a:spcBef>
                <a:spcPct val="50000"/>
              </a:spcBef>
            </a:pPr>
            <a:r>
              <a:rPr lang="nb-NO" sz="1600" dirty="0"/>
              <a:t>	Ikke lett å finne annet arbeid - uten å gå kraftig ned i lønn, 	yrkesgruppen kan ikke erstattes  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nb-NO" dirty="0"/>
              <a:t>Nye studenter velger utdanning basert på tilstanden i arbeidsmarkedet når de velger </a:t>
            </a:r>
            <a:r>
              <a:rPr lang="nb-NO" dirty="0" smtClean="0"/>
              <a:t>(naive forventninger)</a:t>
            </a:r>
            <a:endParaRPr lang="nb-NO" dirty="0"/>
          </a:p>
          <a:p>
            <a:pPr eaLnBrk="1" hangingPunct="1">
              <a:spcBef>
                <a:spcPct val="50000"/>
              </a:spcBef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182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72858" y="916135"/>
            <a:ext cx="825963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Helt ledige ved utg. av desember 2010.  Antall og i prosent av arbeidsstyrken.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Fordelt på utdanningsgrupper og kjønn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7" name="Tabell 6"/>
          <p:cNvGraphicFramePr>
            <a:graphicFrameLocks noGrp="1"/>
          </p:cNvGraphicFramePr>
          <p:nvPr/>
        </p:nvGraphicFramePr>
        <p:xfrm>
          <a:off x="457200" y="2016855"/>
          <a:ext cx="8229599" cy="35937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nb-NO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100">
                          <a:effectLst/>
                        </a:rPr>
                        <a:t>Alle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100">
                          <a:effectLst/>
                        </a:rPr>
                        <a:t>Kvinner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100">
                          <a:effectLst/>
                        </a:rPr>
                        <a:t>Menn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100">
                          <a:effectLst/>
                        </a:rPr>
                        <a:t>Antall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100">
                          <a:effectLst/>
                        </a:rPr>
                        <a:t>%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100">
                          <a:effectLst/>
                        </a:rPr>
                        <a:t>Antall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100">
                          <a:effectLst/>
                        </a:rPr>
                        <a:t>%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100">
                          <a:effectLst/>
                        </a:rPr>
                        <a:t>Antall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100">
                          <a:effectLst/>
                        </a:rPr>
                        <a:t>%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I alt alle utdanninger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69365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2,8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26745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2,3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42620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3,2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Inntil grunnskole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25472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4,9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9286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4,0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16186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5,7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Videregående skole i alt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20835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2,0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8230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1,8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12605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2,2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Universitet- og høyskoleutdanning lavere nivå 1-4 år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7131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1,2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3407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1,0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3724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1,5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Universitet- og høyskoleutdanning utover 4 år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1903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1,0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816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1,0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>
                          <a:effectLst/>
                        </a:rPr>
                        <a:t>1087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2280"/>
                        </a:spcAft>
                      </a:pPr>
                      <a:r>
                        <a:rPr lang="nb-NO" sz="1200" dirty="0">
                          <a:effectLst/>
                        </a:rPr>
                        <a:t>0,9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47625" marB="47625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1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97614" y="0"/>
            <a:ext cx="8229600" cy="11430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Offentlig inngrep: skatt (t) på arbeid eller arbeidsgiver</a:t>
            </a:r>
          </a:p>
        </p:txBody>
      </p:sp>
      <p:cxnSp>
        <p:nvCxnSpPr>
          <p:cNvPr id="9" name="Rett linje 8"/>
          <p:cNvCxnSpPr/>
          <p:nvPr/>
        </p:nvCxnSpPr>
        <p:spPr>
          <a:xfrm rot="5400000">
            <a:off x="-333435" y="3892347"/>
            <a:ext cx="25003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>
            <a:off x="916721" y="5142503"/>
            <a:ext cx="25717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 rot="5400000">
            <a:off x="3809940" y="3892347"/>
            <a:ext cx="25003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/>
          <p:cNvCxnSpPr/>
          <p:nvPr/>
        </p:nvCxnSpPr>
        <p:spPr>
          <a:xfrm flipV="1">
            <a:off x="5060096" y="5071066"/>
            <a:ext cx="2643187" cy="71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linje 33"/>
          <p:cNvCxnSpPr/>
          <p:nvPr/>
        </p:nvCxnSpPr>
        <p:spPr>
          <a:xfrm flipV="1">
            <a:off x="1416783" y="2985091"/>
            <a:ext cx="2152650" cy="1728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tt linje 42"/>
          <p:cNvCxnSpPr/>
          <p:nvPr/>
        </p:nvCxnSpPr>
        <p:spPr>
          <a:xfrm flipV="1">
            <a:off x="5703033" y="2785066"/>
            <a:ext cx="2152650" cy="1728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linje 43"/>
          <p:cNvCxnSpPr/>
          <p:nvPr/>
        </p:nvCxnSpPr>
        <p:spPr>
          <a:xfrm flipV="1">
            <a:off x="5412521" y="2313579"/>
            <a:ext cx="2152650" cy="1728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tt linje 46"/>
          <p:cNvCxnSpPr/>
          <p:nvPr/>
        </p:nvCxnSpPr>
        <p:spPr>
          <a:xfrm>
            <a:off x="1702533" y="2285003"/>
            <a:ext cx="2000250" cy="171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linje 48"/>
          <p:cNvCxnSpPr/>
          <p:nvPr/>
        </p:nvCxnSpPr>
        <p:spPr>
          <a:xfrm>
            <a:off x="1345346" y="2713628"/>
            <a:ext cx="2000250" cy="1714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linje 50"/>
          <p:cNvCxnSpPr/>
          <p:nvPr/>
        </p:nvCxnSpPr>
        <p:spPr>
          <a:xfrm>
            <a:off x="5988783" y="2785066"/>
            <a:ext cx="2143125" cy="1785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0" name="TekstSylinder 55"/>
          <p:cNvSpPr txBox="1">
            <a:spLocks noChangeArrowheads="1"/>
          </p:cNvSpPr>
          <p:nvPr/>
        </p:nvSpPr>
        <p:spPr bwMode="auto">
          <a:xfrm>
            <a:off x="2845533" y="3070816"/>
            <a:ext cx="298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a</a:t>
            </a:r>
          </a:p>
        </p:txBody>
      </p:sp>
      <p:sp>
        <p:nvSpPr>
          <p:cNvPr id="9231" name="TekstSylinder 56"/>
          <p:cNvSpPr txBox="1">
            <a:spLocks noChangeArrowheads="1"/>
          </p:cNvSpPr>
          <p:nvPr/>
        </p:nvSpPr>
        <p:spPr bwMode="auto">
          <a:xfrm rot="10800000" flipV="1">
            <a:off x="2845533" y="5142503"/>
            <a:ext cx="428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L1</a:t>
            </a:r>
          </a:p>
        </p:txBody>
      </p:sp>
      <p:cxnSp>
        <p:nvCxnSpPr>
          <p:cNvPr id="59" name="Rett linje 58"/>
          <p:cNvCxnSpPr/>
          <p:nvPr/>
        </p:nvCxnSpPr>
        <p:spPr>
          <a:xfrm rot="10800000">
            <a:off x="888146" y="3353391"/>
            <a:ext cx="6000750" cy="187325"/>
          </a:xfrm>
          <a:prstGeom prst="line">
            <a:avLst/>
          </a:prstGeom>
          <a:ln w="63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3" name="TekstSylinder 60"/>
          <p:cNvSpPr txBox="1">
            <a:spLocks noChangeArrowheads="1"/>
          </p:cNvSpPr>
          <p:nvPr/>
        </p:nvSpPr>
        <p:spPr bwMode="auto">
          <a:xfrm rot="10800000" flipV="1">
            <a:off x="345221" y="3213691"/>
            <a:ext cx="571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W1</a:t>
            </a:r>
          </a:p>
        </p:txBody>
      </p:sp>
      <p:sp>
        <p:nvSpPr>
          <p:cNvPr id="9234" name="TekstSylinder 61"/>
          <p:cNvSpPr txBox="1">
            <a:spLocks noChangeArrowheads="1"/>
          </p:cNvSpPr>
          <p:nvPr/>
        </p:nvSpPr>
        <p:spPr bwMode="auto">
          <a:xfrm rot="10800000" flipV="1">
            <a:off x="6846033" y="5213941"/>
            <a:ext cx="428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L1</a:t>
            </a:r>
          </a:p>
        </p:txBody>
      </p:sp>
      <p:sp>
        <p:nvSpPr>
          <p:cNvPr id="9237" name="TekstSylinder 69"/>
          <p:cNvSpPr txBox="1">
            <a:spLocks noChangeArrowheads="1"/>
          </p:cNvSpPr>
          <p:nvPr/>
        </p:nvSpPr>
        <p:spPr bwMode="auto">
          <a:xfrm>
            <a:off x="2416908" y="3428003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b</a:t>
            </a:r>
          </a:p>
        </p:txBody>
      </p:sp>
      <p:cxnSp>
        <p:nvCxnSpPr>
          <p:cNvPr id="72" name="Rett linje 71"/>
          <p:cNvCxnSpPr/>
          <p:nvPr/>
        </p:nvCxnSpPr>
        <p:spPr>
          <a:xfrm>
            <a:off x="888146" y="3785191"/>
            <a:ext cx="5643562" cy="71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9" name="TekstSylinder 73"/>
          <p:cNvSpPr txBox="1">
            <a:spLocks noChangeArrowheads="1"/>
          </p:cNvSpPr>
          <p:nvPr/>
        </p:nvSpPr>
        <p:spPr bwMode="auto">
          <a:xfrm rot="10800000" flipV="1">
            <a:off x="273783" y="3642316"/>
            <a:ext cx="571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W2</a:t>
            </a:r>
          </a:p>
        </p:txBody>
      </p:sp>
      <p:cxnSp>
        <p:nvCxnSpPr>
          <p:cNvPr id="80" name="Rett linje 79"/>
          <p:cNvCxnSpPr/>
          <p:nvPr/>
        </p:nvCxnSpPr>
        <p:spPr>
          <a:xfrm rot="10800000">
            <a:off x="916721" y="2999378"/>
            <a:ext cx="164306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3" name="TekstSylinder 80"/>
          <p:cNvSpPr txBox="1">
            <a:spLocks noChangeArrowheads="1"/>
          </p:cNvSpPr>
          <p:nvPr/>
        </p:nvSpPr>
        <p:spPr bwMode="auto">
          <a:xfrm rot="10800000" flipV="1">
            <a:off x="130908" y="2785066"/>
            <a:ext cx="857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 dirty="0"/>
              <a:t>W2+t</a:t>
            </a:r>
          </a:p>
        </p:txBody>
      </p:sp>
      <p:sp>
        <p:nvSpPr>
          <p:cNvPr id="9244" name="TekstSylinder 81"/>
          <p:cNvSpPr txBox="1">
            <a:spLocks noChangeArrowheads="1"/>
          </p:cNvSpPr>
          <p:nvPr/>
        </p:nvSpPr>
        <p:spPr bwMode="auto">
          <a:xfrm>
            <a:off x="6789104" y="3616122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 dirty="0"/>
              <a:t>a</a:t>
            </a:r>
          </a:p>
        </p:txBody>
      </p:sp>
      <p:cxnSp>
        <p:nvCxnSpPr>
          <p:cNvPr id="89" name="Rett linje 88"/>
          <p:cNvCxnSpPr/>
          <p:nvPr/>
        </p:nvCxnSpPr>
        <p:spPr>
          <a:xfrm rot="10800000">
            <a:off x="5060096" y="3177972"/>
            <a:ext cx="1428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7" name="TekstSylinder 89"/>
          <p:cNvSpPr txBox="1">
            <a:spLocks noChangeArrowheads="1"/>
          </p:cNvSpPr>
          <p:nvPr/>
        </p:nvSpPr>
        <p:spPr bwMode="auto">
          <a:xfrm>
            <a:off x="6345971" y="2785066"/>
            <a:ext cx="298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b</a:t>
            </a:r>
          </a:p>
        </p:txBody>
      </p:sp>
      <p:sp>
        <p:nvSpPr>
          <p:cNvPr id="9249" name="TekstSylinder 105"/>
          <p:cNvSpPr txBox="1">
            <a:spLocks noChangeArrowheads="1"/>
          </p:cNvSpPr>
          <p:nvPr/>
        </p:nvSpPr>
        <p:spPr bwMode="auto">
          <a:xfrm rot="10800000" flipV="1">
            <a:off x="6203096" y="5213941"/>
            <a:ext cx="428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L2</a:t>
            </a:r>
          </a:p>
        </p:txBody>
      </p:sp>
      <p:sp>
        <p:nvSpPr>
          <p:cNvPr id="9250" name="TekstSylinder 106"/>
          <p:cNvSpPr txBox="1">
            <a:spLocks noChangeArrowheads="1"/>
          </p:cNvSpPr>
          <p:nvPr/>
        </p:nvSpPr>
        <p:spPr bwMode="auto">
          <a:xfrm rot="10800000" flipV="1">
            <a:off x="2202596" y="5142503"/>
            <a:ext cx="428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L2</a:t>
            </a:r>
          </a:p>
        </p:txBody>
      </p:sp>
      <p:sp>
        <p:nvSpPr>
          <p:cNvPr id="9251" name="TekstSylinder 107"/>
          <p:cNvSpPr txBox="1">
            <a:spLocks noChangeArrowheads="1"/>
          </p:cNvSpPr>
          <p:nvPr/>
        </p:nvSpPr>
        <p:spPr bwMode="auto">
          <a:xfrm rot="10800000" flipV="1">
            <a:off x="4488596" y="2999378"/>
            <a:ext cx="5000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W2</a:t>
            </a:r>
          </a:p>
        </p:txBody>
      </p:sp>
      <p:sp>
        <p:nvSpPr>
          <p:cNvPr id="9252" name="TekstSylinder 108"/>
          <p:cNvSpPr txBox="1">
            <a:spLocks noChangeArrowheads="1"/>
          </p:cNvSpPr>
          <p:nvPr/>
        </p:nvSpPr>
        <p:spPr bwMode="auto">
          <a:xfrm rot="10800000" flipV="1">
            <a:off x="4345721" y="3713753"/>
            <a:ext cx="714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W2- t</a:t>
            </a:r>
          </a:p>
        </p:txBody>
      </p:sp>
      <p:sp>
        <p:nvSpPr>
          <p:cNvPr id="9255" name="TekstSylinder 111"/>
          <p:cNvSpPr txBox="1">
            <a:spLocks noChangeArrowheads="1"/>
          </p:cNvSpPr>
          <p:nvPr/>
        </p:nvSpPr>
        <p:spPr bwMode="auto">
          <a:xfrm>
            <a:off x="5117777" y="1196752"/>
            <a:ext cx="33426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 dirty="0"/>
              <a:t>Skatt på </a:t>
            </a:r>
            <a:r>
              <a:rPr lang="nb-NO" sz="1600" dirty="0" smtClean="0"/>
              <a:t>lønn: arbeidstaker  (AT) </a:t>
            </a:r>
            <a:r>
              <a:rPr lang="nb-NO" sz="1600" dirty="0"/>
              <a:t>får w-t pr time</a:t>
            </a:r>
          </a:p>
        </p:txBody>
      </p:sp>
      <p:sp>
        <p:nvSpPr>
          <p:cNvPr id="9256" name="TekstSylinder 112"/>
          <p:cNvSpPr txBox="1">
            <a:spLocks noChangeArrowheads="1"/>
          </p:cNvSpPr>
          <p:nvPr/>
        </p:nvSpPr>
        <p:spPr bwMode="auto">
          <a:xfrm>
            <a:off x="357188" y="1267092"/>
            <a:ext cx="4000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 dirty="0" smtClean="0"/>
              <a:t>Arbeidsgiveravgift: arbeidsgiver (AG) </a:t>
            </a:r>
            <a:r>
              <a:rPr lang="nb-NO" sz="1600" dirty="0"/>
              <a:t>betaler </a:t>
            </a:r>
            <a:r>
              <a:rPr lang="nb-NO" sz="1600" dirty="0" err="1"/>
              <a:t>w+t</a:t>
            </a:r>
            <a:r>
              <a:rPr lang="nb-NO" sz="1600" dirty="0"/>
              <a:t> pr time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32130" y="4229100"/>
            <a:ext cx="80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smtClean="0">
                <a:solidFill>
                  <a:srgbClr val="FF0000"/>
                </a:solidFill>
              </a:rPr>
              <a:t>AT får</a:t>
            </a:r>
            <a:endParaRPr lang="nb-NO" sz="1800" dirty="0">
              <a:solidFill>
                <a:srgbClr val="FF0000"/>
              </a:solidFill>
            </a:endParaRPr>
          </a:p>
        </p:txBody>
      </p:sp>
      <p:sp>
        <p:nvSpPr>
          <p:cNvPr id="37" name="TekstSylinder 36"/>
          <p:cNvSpPr txBox="1"/>
          <p:nvPr/>
        </p:nvSpPr>
        <p:spPr>
          <a:xfrm>
            <a:off x="4488596" y="4388027"/>
            <a:ext cx="80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smtClean="0">
                <a:solidFill>
                  <a:srgbClr val="FF0000"/>
                </a:solidFill>
              </a:rPr>
              <a:t>AT får</a:t>
            </a:r>
            <a:endParaRPr lang="nb-NO" sz="1800" dirty="0">
              <a:solidFill>
                <a:srgbClr val="FF0000"/>
              </a:solidFill>
            </a:endParaRPr>
          </a:p>
        </p:txBody>
      </p:sp>
      <p:sp>
        <p:nvSpPr>
          <p:cNvPr id="38" name="TekstSylinder 37"/>
          <p:cNvSpPr txBox="1"/>
          <p:nvPr/>
        </p:nvSpPr>
        <p:spPr>
          <a:xfrm>
            <a:off x="230898" y="2212039"/>
            <a:ext cx="1167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smtClean="0">
                <a:solidFill>
                  <a:srgbClr val="0070C0"/>
                </a:solidFill>
              </a:rPr>
              <a:t>AG bet</a:t>
            </a:r>
            <a:endParaRPr lang="nb-NO" sz="1800" dirty="0">
              <a:solidFill>
                <a:srgbClr val="0070C0"/>
              </a:solidFill>
            </a:endParaRPr>
          </a:p>
        </p:txBody>
      </p:sp>
      <p:sp>
        <p:nvSpPr>
          <p:cNvPr id="39" name="TekstSylinder 38"/>
          <p:cNvSpPr txBox="1"/>
          <p:nvPr/>
        </p:nvSpPr>
        <p:spPr>
          <a:xfrm>
            <a:off x="4262154" y="2274157"/>
            <a:ext cx="1167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AG bet</a:t>
            </a:r>
            <a:endParaRPr lang="nb-NO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" name="Rett pil 3"/>
          <p:cNvCxnSpPr/>
          <p:nvPr/>
        </p:nvCxnSpPr>
        <p:spPr>
          <a:xfrm flipH="1">
            <a:off x="559533" y="2485790"/>
            <a:ext cx="71438" cy="3153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 5"/>
          <p:cNvCxnSpPr/>
          <p:nvPr/>
        </p:nvCxnSpPr>
        <p:spPr>
          <a:xfrm>
            <a:off x="525117" y="438802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 7"/>
          <p:cNvCxnSpPr/>
          <p:nvPr/>
        </p:nvCxnSpPr>
        <p:spPr>
          <a:xfrm flipH="1" flipV="1">
            <a:off x="525117" y="4051893"/>
            <a:ext cx="105854" cy="3361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 flipH="1">
            <a:off x="4701094" y="2581761"/>
            <a:ext cx="71438" cy="3153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tt pil 49"/>
          <p:cNvCxnSpPr/>
          <p:nvPr/>
        </p:nvCxnSpPr>
        <p:spPr>
          <a:xfrm flipH="1" flipV="1">
            <a:off x="4719605" y="4091994"/>
            <a:ext cx="105854" cy="3361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 14"/>
          <p:cNvCxnSpPr/>
          <p:nvPr/>
        </p:nvCxnSpPr>
        <p:spPr>
          <a:xfrm flipH="1" flipV="1">
            <a:off x="6846032" y="2897158"/>
            <a:ext cx="82984" cy="667281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pil 22"/>
          <p:cNvCxnSpPr>
            <a:stCxn id="9230" idx="2"/>
          </p:cNvCxnSpPr>
          <p:nvPr/>
        </p:nvCxnSpPr>
        <p:spPr>
          <a:xfrm>
            <a:off x="2994758" y="3408953"/>
            <a:ext cx="3365" cy="717344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/>
          <p:cNvSpPr txBox="1"/>
          <p:nvPr/>
        </p:nvSpPr>
        <p:spPr>
          <a:xfrm>
            <a:off x="3795098" y="3890781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E1</a:t>
            </a:r>
            <a:endParaRPr lang="nb-NO" dirty="0"/>
          </a:p>
        </p:txBody>
      </p:sp>
      <p:sp>
        <p:nvSpPr>
          <p:cNvPr id="61" name="TekstSylinder 60"/>
          <p:cNvSpPr txBox="1"/>
          <p:nvPr/>
        </p:nvSpPr>
        <p:spPr>
          <a:xfrm>
            <a:off x="3427184" y="4329187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E2</a:t>
            </a:r>
            <a:endParaRPr lang="nb-NO" dirty="0"/>
          </a:p>
        </p:txBody>
      </p:sp>
      <p:sp>
        <p:nvSpPr>
          <p:cNvPr id="27" name="TekstSylinder 26"/>
          <p:cNvSpPr txBox="1"/>
          <p:nvPr/>
        </p:nvSpPr>
        <p:spPr>
          <a:xfrm>
            <a:off x="8028384" y="2785066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T1</a:t>
            </a:r>
            <a:endParaRPr lang="nb-NO" dirty="0"/>
          </a:p>
        </p:txBody>
      </p:sp>
      <p:sp>
        <p:nvSpPr>
          <p:cNvPr id="63" name="TekstSylinder 62"/>
          <p:cNvSpPr txBox="1"/>
          <p:nvPr/>
        </p:nvSpPr>
        <p:spPr>
          <a:xfrm>
            <a:off x="7648735" y="2100337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643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2"/>
          <p:cNvCxnSpPr/>
          <p:nvPr/>
        </p:nvCxnSpPr>
        <p:spPr>
          <a:xfrm>
            <a:off x="155450" y="1736812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tt linje 4"/>
          <p:cNvCxnSpPr/>
          <p:nvPr/>
        </p:nvCxnSpPr>
        <p:spPr>
          <a:xfrm>
            <a:off x="155450" y="5265204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 flipV="1">
            <a:off x="1000169" y="2452391"/>
            <a:ext cx="3132348" cy="2007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993129" y="2195863"/>
            <a:ext cx="2808312" cy="2232248"/>
          </a:xfrm>
          <a:prstGeom prst="line">
            <a:avLst/>
          </a:prstGeom>
          <a:ln w="2540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/>
          <p:cNvCxnSpPr/>
          <p:nvPr/>
        </p:nvCxnSpPr>
        <p:spPr>
          <a:xfrm flipV="1">
            <a:off x="702219" y="2018103"/>
            <a:ext cx="3298950" cy="212423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/>
          <p:cNvCxnSpPr/>
          <p:nvPr/>
        </p:nvCxnSpPr>
        <p:spPr>
          <a:xfrm flipV="1">
            <a:off x="2171674" y="3284984"/>
            <a:ext cx="0" cy="46805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/>
          <p:cNvCxnSpPr/>
          <p:nvPr/>
        </p:nvCxnSpPr>
        <p:spPr>
          <a:xfrm flipH="1">
            <a:off x="155450" y="3176972"/>
            <a:ext cx="2016224" cy="18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>
            <a:off x="2171674" y="3194974"/>
            <a:ext cx="0" cy="2070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26"/>
          <p:cNvCxnSpPr/>
          <p:nvPr/>
        </p:nvCxnSpPr>
        <p:spPr>
          <a:xfrm flipH="1">
            <a:off x="155450" y="3708031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/>
          <p:cNvCxnSpPr/>
          <p:nvPr/>
        </p:nvCxnSpPr>
        <p:spPr>
          <a:xfrm>
            <a:off x="4780767" y="1763815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/>
          <p:cNvCxnSpPr/>
          <p:nvPr/>
        </p:nvCxnSpPr>
        <p:spPr>
          <a:xfrm>
            <a:off x="4780767" y="5292207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/>
          <p:nvPr/>
        </p:nvCxnSpPr>
        <p:spPr>
          <a:xfrm>
            <a:off x="5572855" y="2195863"/>
            <a:ext cx="2808312" cy="2232248"/>
          </a:xfrm>
          <a:prstGeom prst="line">
            <a:avLst/>
          </a:prstGeom>
          <a:ln w="2540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/>
          <p:cNvCxnSpPr/>
          <p:nvPr/>
        </p:nvCxnSpPr>
        <p:spPr>
          <a:xfrm flipV="1">
            <a:off x="5428839" y="3203975"/>
            <a:ext cx="3456384" cy="504056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linje 25"/>
          <p:cNvCxnSpPr/>
          <p:nvPr/>
        </p:nvCxnSpPr>
        <p:spPr>
          <a:xfrm flipV="1">
            <a:off x="7157031" y="2987951"/>
            <a:ext cx="0" cy="46805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linje 33"/>
          <p:cNvCxnSpPr/>
          <p:nvPr/>
        </p:nvCxnSpPr>
        <p:spPr>
          <a:xfrm flipV="1">
            <a:off x="5565598" y="2735923"/>
            <a:ext cx="3456384" cy="50405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linje 35"/>
          <p:cNvCxnSpPr/>
          <p:nvPr/>
        </p:nvCxnSpPr>
        <p:spPr>
          <a:xfrm>
            <a:off x="6666711" y="3003594"/>
            <a:ext cx="24870" cy="230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 flipH="1">
            <a:off x="4780767" y="3080221"/>
            <a:ext cx="1885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/>
          <p:cNvCxnSpPr/>
          <p:nvPr/>
        </p:nvCxnSpPr>
        <p:spPr>
          <a:xfrm flipH="1">
            <a:off x="4780767" y="3528011"/>
            <a:ext cx="1885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ett linje 3"/>
          <p:cNvCxnSpPr/>
          <p:nvPr/>
        </p:nvCxnSpPr>
        <p:spPr>
          <a:xfrm flipH="1" flipV="1">
            <a:off x="4780767" y="3429000"/>
            <a:ext cx="2376264" cy="270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 flipH="1">
            <a:off x="190079" y="3465004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linje 41"/>
          <p:cNvCxnSpPr/>
          <p:nvPr/>
        </p:nvCxnSpPr>
        <p:spPr>
          <a:xfrm flipV="1">
            <a:off x="6677707" y="3090245"/>
            <a:ext cx="0" cy="46805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tt linje 42"/>
          <p:cNvCxnSpPr/>
          <p:nvPr/>
        </p:nvCxnSpPr>
        <p:spPr>
          <a:xfrm flipV="1">
            <a:off x="2566343" y="2976839"/>
            <a:ext cx="0" cy="46805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ktangel 43"/>
          <p:cNvSpPr/>
          <p:nvPr/>
        </p:nvSpPr>
        <p:spPr>
          <a:xfrm>
            <a:off x="4780767" y="3444891"/>
            <a:ext cx="1910814" cy="113406"/>
          </a:xfrm>
          <a:prstGeom prst="rect">
            <a:avLst/>
          </a:prstGeom>
          <a:solidFill>
            <a:srgbClr val="FF0000">
              <a:alpha val="45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Rektangel 44"/>
          <p:cNvSpPr/>
          <p:nvPr/>
        </p:nvSpPr>
        <p:spPr>
          <a:xfrm>
            <a:off x="190079" y="3465004"/>
            <a:ext cx="1981595" cy="243027"/>
          </a:xfrm>
          <a:prstGeom prst="rect">
            <a:avLst/>
          </a:prstGeom>
          <a:solidFill>
            <a:srgbClr val="FF0000">
              <a:alpha val="51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ktangel 45"/>
          <p:cNvSpPr/>
          <p:nvPr/>
        </p:nvSpPr>
        <p:spPr>
          <a:xfrm>
            <a:off x="196179" y="3172424"/>
            <a:ext cx="1975495" cy="272468"/>
          </a:xfrm>
          <a:prstGeom prst="rect">
            <a:avLst/>
          </a:prstGeom>
          <a:solidFill>
            <a:schemeClr val="accent1">
              <a:alpha val="29000"/>
            </a:schemeClr>
          </a:solidFill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ktangel 46"/>
          <p:cNvSpPr/>
          <p:nvPr/>
        </p:nvSpPr>
        <p:spPr>
          <a:xfrm>
            <a:off x="4780767" y="3090245"/>
            <a:ext cx="1910814" cy="338755"/>
          </a:xfrm>
          <a:prstGeom prst="rect">
            <a:avLst/>
          </a:prstGeom>
          <a:solidFill>
            <a:schemeClr val="accent1">
              <a:alpha val="4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9" name="Rett linje 48"/>
          <p:cNvCxnSpPr/>
          <p:nvPr/>
        </p:nvCxnSpPr>
        <p:spPr>
          <a:xfrm>
            <a:off x="7157031" y="3528011"/>
            <a:ext cx="0" cy="1764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linje 50"/>
          <p:cNvCxnSpPr/>
          <p:nvPr/>
        </p:nvCxnSpPr>
        <p:spPr>
          <a:xfrm>
            <a:off x="2566343" y="3519010"/>
            <a:ext cx="0" cy="17731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kstSylinder 51"/>
          <p:cNvSpPr txBox="1"/>
          <p:nvPr/>
        </p:nvSpPr>
        <p:spPr>
          <a:xfrm>
            <a:off x="1763688" y="764704"/>
            <a:ext cx="5213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Hvem får den største skattebyrden ?</a:t>
            </a:r>
            <a:endParaRPr lang="nb-NO" sz="2400" dirty="0"/>
          </a:p>
        </p:txBody>
      </p:sp>
      <p:sp>
        <p:nvSpPr>
          <p:cNvPr id="53" name="TekstSylinder 52"/>
          <p:cNvSpPr txBox="1"/>
          <p:nvPr/>
        </p:nvSpPr>
        <p:spPr>
          <a:xfrm>
            <a:off x="702219" y="5579948"/>
            <a:ext cx="3596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Relativt svakt lønnsfølsomt arbeidstilbud</a:t>
            </a:r>
            <a:endParaRPr lang="nb-NO" dirty="0"/>
          </a:p>
        </p:txBody>
      </p:sp>
      <p:sp>
        <p:nvSpPr>
          <p:cNvPr id="54" name="TekstSylinder 53"/>
          <p:cNvSpPr txBox="1"/>
          <p:nvPr/>
        </p:nvSpPr>
        <p:spPr>
          <a:xfrm>
            <a:off x="4910118" y="5579948"/>
            <a:ext cx="3596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Relativt  sterkt lønnsfølsomt arbeidstilbud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061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400" smtClean="0"/>
              <a:t>Dødvekttap  og skattekile</a:t>
            </a:r>
          </a:p>
        </p:txBody>
      </p:sp>
      <p:cxnSp>
        <p:nvCxnSpPr>
          <p:cNvPr id="4" name="Rett linje 3"/>
          <p:cNvCxnSpPr/>
          <p:nvPr/>
        </p:nvCxnSpPr>
        <p:spPr>
          <a:xfrm rot="16200000" flipH="1">
            <a:off x="500062" y="3500438"/>
            <a:ext cx="3071813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/>
          <p:cNvCxnSpPr/>
          <p:nvPr/>
        </p:nvCxnSpPr>
        <p:spPr>
          <a:xfrm flipV="1">
            <a:off x="2143125" y="5029200"/>
            <a:ext cx="3441700" cy="42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/>
          <p:nvPr/>
        </p:nvCxnSpPr>
        <p:spPr>
          <a:xfrm flipV="1">
            <a:off x="2286000" y="2428875"/>
            <a:ext cx="3143250" cy="2071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/>
          <p:cNvCxnSpPr/>
          <p:nvPr/>
        </p:nvCxnSpPr>
        <p:spPr>
          <a:xfrm>
            <a:off x="2411413" y="2133600"/>
            <a:ext cx="3384550" cy="2159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7" name="TekstSylinder 39"/>
          <p:cNvSpPr txBox="1">
            <a:spLocks noChangeArrowheads="1"/>
          </p:cNvSpPr>
          <p:nvPr/>
        </p:nvSpPr>
        <p:spPr bwMode="auto">
          <a:xfrm rot="10800000" flipV="1">
            <a:off x="4000500" y="5143500"/>
            <a:ext cx="428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L1</a:t>
            </a:r>
          </a:p>
        </p:txBody>
      </p:sp>
      <p:sp>
        <p:nvSpPr>
          <p:cNvPr id="10248" name="TekstSylinder 40"/>
          <p:cNvSpPr txBox="1">
            <a:spLocks noChangeArrowheads="1"/>
          </p:cNvSpPr>
          <p:nvPr/>
        </p:nvSpPr>
        <p:spPr bwMode="auto">
          <a:xfrm rot="10800000" flipV="1">
            <a:off x="3214688" y="5143500"/>
            <a:ext cx="428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L2</a:t>
            </a:r>
          </a:p>
        </p:txBody>
      </p:sp>
      <p:cxnSp>
        <p:nvCxnSpPr>
          <p:cNvPr id="43" name="Rett linje 42"/>
          <p:cNvCxnSpPr/>
          <p:nvPr/>
        </p:nvCxnSpPr>
        <p:spPr>
          <a:xfrm rot="5400000">
            <a:off x="2705100" y="3279775"/>
            <a:ext cx="11430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/>
          <p:cNvCxnSpPr/>
          <p:nvPr/>
        </p:nvCxnSpPr>
        <p:spPr>
          <a:xfrm rot="10800000">
            <a:off x="2051050" y="3860800"/>
            <a:ext cx="1214438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tt linje 49"/>
          <p:cNvCxnSpPr/>
          <p:nvPr/>
        </p:nvCxnSpPr>
        <p:spPr>
          <a:xfrm rot="10800000">
            <a:off x="2071688" y="2714625"/>
            <a:ext cx="1214437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2" name="TekstSylinder 51"/>
          <p:cNvSpPr txBox="1">
            <a:spLocks noChangeArrowheads="1"/>
          </p:cNvSpPr>
          <p:nvPr/>
        </p:nvSpPr>
        <p:spPr bwMode="auto">
          <a:xfrm rot="10800000" flipV="1">
            <a:off x="1214438" y="3714750"/>
            <a:ext cx="714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W2- t</a:t>
            </a:r>
          </a:p>
        </p:txBody>
      </p:sp>
      <p:sp>
        <p:nvSpPr>
          <p:cNvPr id="10253" name="TekstSylinder 52"/>
          <p:cNvSpPr txBox="1">
            <a:spLocks noChangeArrowheads="1"/>
          </p:cNvSpPr>
          <p:nvPr/>
        </p:nvSpPr>
        <p:spPr bwMode="auto">
          <a:xfrm rot="10800000" flipV="1">
            <a:off x="1285875" y="2571750"/>
            <a:ext cx="714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W2</a:t>
            </a:r>
          </a:p>
        </p:txBody>
      </p:sp>
      <p:sp>
        <p:nvSpPr>
          <p:cNvPr id="10254" name="TekstSylinder 53"/>
          <p:cNvSpPr txBox="1">
            <a:spLocks noChangeArrowheads="1"/>
          </p:cNvSpPr>
          <p:nvPr/>
        </p:nvSpPr>
        <p:spPr bwMode="auto">
          <a:xfrm>
            <a:off x="3276600" y="3068638"/>
            <a:ext cx="857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DVT</a:t>
            </a:r>
          </a:p>
        </p:txBody>
      </p:sp>
      <p:sp>
        <p:nvSpPr>
          <p:cNvPr id="10255" name="TekstSylinder 56"/>
          <p:cNvSpPr txBox="1">
            <a:spLocks noChangeArrowheads="1"/>
          </p:cNvSpPr>
          <p:nvPr/>
        </p:nvSpPr>
        <p:spPr bwMode="auto">
          <a:xfrm>
            <a:off x="2286000" y="3000375"/>
            <a:ext cx="619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skatt</a:t>
            </a:r>
          </a:p>
        </p:txBody>
      </p:sp>
      <p:sp>
        <p:nvSpPr>
          <p:cNvPr id="10256" name="TekstSylinder 59"/>
          <p:cNvSpPr txBox="1">
            <a:spLocks noChangeArrowheads="1"/>
          </p:cNvSpPr>
          <p:nvPr/>
        </p:nvSpPr>
        <p:spPr bwMode="auto">
          <a:xfrm>
            <a:off x="2357438" y="2214563"/>
            <a:ext cx="2463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Overskudd til Kapitaleier </a:t>
            </a:r>
          </a:p>
        </p:txBody>
      </p:sp>
      <p:sp>
        <p:nvSpPr>
          <p:cNvPr id="10257" name="TekstSylinder 60"/>
          <p:cNvSpPr txBox="1">
            <a:spLocks noChangeArrowheads="1"/>
          </p:cNvSpPr>
          <p:nvPr/>
        </p:nvSpPr>
        <p:spPr bwMode="auto">
          <a:xfrm>
            <a:off x="2428875" y="4000500"/>
            <a:ext cx="22494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Overskudd til arbeider </a:t>
            </a:r>
          </a:p>
        </p:txBody>
      </p:sp>
    </p:spTree>
    <p:extLst>
      <p:ext uri="{BB962C8B-B14F-4D97-AF65-F5344CB8AC3E}">
        <p14:creationId xmlns:p14="http://schemas.microsoft.com/office/powerpoint/2010/main" val="280709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sz="2400" dirty="0" smtClean="0"/>
              <a:t>Dødvekttap  og </a:t>
            </a:r>
            <a:r>
              <a:rPr lang="nb-NO" sz="2400" dirty="0" err="1" smtClean="0"/>
              <a:t>skattekile</a:t>
            </a:r>
            <a:r>
              <a:rPr lang="nb-NO" sz="2400" dirty="0" smtClean="0"/>
              <a:t> </a:t>
            </a:r>
            <a:br>
              <a:rPr lang="nb-NO" sz="2400" dirty="0" smtClean="0"/>
            </a:br>
            <a:r>
              <a:rPr lang="nb-NO" sz="1800" dirty="0" smtClean="0"/>
              <a:t>– hvor stort blir tapet?</a:t>
            </a:r>
          </a:p>
        </p:txBody>
      </p:sp>
      <p:cxnSp>
        <p:nvCxnSpPr>
          <p:cNvPr id="4" name="Rett linje 3"/>
          <p:cNvCxnSpPr/>
          <p:nvPr/>
        </p:nvCxnSpPr>
        <p:spPr>
          <a:xfrm rot="16200000" flipH="1">
            <a:off x="500062" y="3500438"/>
            <a:ext cx="3071813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/>
          <p:cNvCxnSpPr/>
          <p:nvPr/>
        </p:nvCxnSpPr>
        <p:spPr>
          <a:xfrm flipV="1">
            <a:off x="2143125" y="5029200"/>
            <a:ext cx="3441700" cy="42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>
            <a:cxnSpLocks noChangeShapeType="1"/>
          </p:cNvCxnSpPr>
          <p:nvPr/>
        </p:nvCxnSpPr>
        <p:spPr bwMode="auto">
          <a:xfrm flipV="1">
            <a:off x="2316209" y="2909889"/>
            <a:ext cx="3623943" cy="804861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Rett linje 37"/>
          <p:cNvCxnSpPr>
            <a:cxnSpLocks noChangeShapeType="1"/>
          </p:cNvCxnSpPr>
          <p:nvPr/>
        </p:nvCxnSpPr>
        <p:spPr bwMode="auto">
          <a:xfrm>
            <a:off x="2316209" y="2276872"/>
            <a:ext cx="3623943" cy="1944291"/>
          </a:xfrm>
          <a:prstGeom prst="line">
            <a:avLst/>
          </a:prstGeom>
          <a:noFill/>
          <a:ln w="9525" cap="rnd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36" name="TekstSylinder 51"/>
          <p:cNvSpPr txBox="1">
            <a:spLocks noChangeArrowheads="1"/>
          </p:cNvSpPr>
          <p:nvPr/>
        </p:nvSpPr>
        <p:spPr bwMode="auto">
          <a:xfrm rot="10800000" flipV="1">
            <a:off x="1214438" y="3714750"/>
            <a:ext cx="714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W2- t</a:t>
            </a:r>
          </a:p>
        </p:txBody>
      </p:sp>
      <p:sp>
        <p:nvSpPr>
          <p:cNvPr id="52237" name="TekstSylinder 52"/>
          <p:cNvSpPr txBox="1">
            <a:spLocks noChangeArrowheads="1"/>
          </p:cNvSpPr>
          <p:nvPr/>
        </p:nvSpPr>
        <p:spPr bwMode="auto">
          <a:xfrm rot="10800000" flipV="1">
            <a:off x="1285875" y="2571750"/>
            <a:ext cx="714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W2</a:t>
            </a:r>
          </a:p>
        </p:txBody>
      </p:sp>
      <p:sp>
        <p:nvSpPr>
          <p:cNvPr id="52245" name="Line 21"/>
          <p:cNvSpPr>
            <a:spLocks noChangeShapeType="1"/>
          </p:cNvSpPr>
          <p:nvPr/>
        </p:nvSpPr>
        <p:spPr bwMode="auto">
          <a:xfrm>
            <a:off x="3635375" y="1989138"/>
            <a:ext cx="1008063" cy="2447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2246" name="Line 22"/>
          <p:cNvSpPr>
            <a:spLocks noChangeShapeType="1"/>
          </p:cNvSpPr>
          <p:nvPr/>
        </p:nvSpPr>
        <p:spPr bwMode="auto">
          <a:xfrm flipV="1">
            <a:off x="3682251" y="2132806"/>
            <a:ext cx="1008063" cy="2160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cxnSp>
        <p:nvCxnSpPr>
          <p:cNvPr id="2" name="Rett linje 42"/>
          <p:cNvCxnSpPr>
            <a:cxnSpLocks noChangeShapeType="1"/>
          </p:cNvCxnSpPr>
          <p:nvPr/>
        </p:nvCxnSpPr>
        <p:spPr bwMode="auto">
          <a:xfrm rot="5400000">
            <a:off x="3316333" y="3312319"/>
            <a:ext cx="1143000" cy="0"/>
          </a:xfrm>
          <a:prstGeom prst="line">
            <a:avLst/>
          </a:prstGeom>
          <a:noFill/>
          <a:ln w="25400" algn="ctr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Rett linje 42"/>
          <p:cNvCxnSpPr>
            <a:cxnSpLocks noChangeShapeType="1"/>
          </p:cNvCxnSpPr>
          <p:nvPr/>
        </p:nvCxnSpPr>
        <p:spPr bwMode="auto">
          <a:xfrm rot="5400000">
            <a:off x="2128292" y="3079025"/>
            <a:ext cx="1143000" cy="0"/>
          </a:xfrm>
          <a:prstGeom prst="line">
            <a:avLst/>
          </a:prstGeom>
          <a:noFill/>
          <a:ln w="25400" algn="ctr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6267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400" smtClean="0"/>
              <a:t>Endring i næringsstrukturen</a:t>
            </a:r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684213" y="1628775"/>
            <a:ext cx="7272337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838200" indent="-38100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295400" indent="-3810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752600" indent="-3810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209800" indent="-3810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6670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31242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5814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40386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dirty="0"/>
              <a:t>To sektorer som der </a:t>
            </a:r>
            <a:r>
              <a:rPr lang="nb-NO" dirty="0" err="1"/>
              <a:t>pk</a:t>
            </a:r>
            <a:r>
              <a:rPr lang="nb-NO" dirty="0"/>
              <a:t>, </a:t>
            </a:r>
            <a:r>
              <a:rPr lang="nb-NO" dirty="0" err="1"/>
              <a:t>pm</a:t>
            </a:r>
            <a:r>
              <a:rPr lang="nb-NO" dirty="0"/>
              <a:t> bedrifter fremstiller produktene 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 err="1"/>
              <a:t>X</a:t>
            </a:r>
            <a:r>
              <a:rPr lang="nb-NO" dirty="0"/>
              <a:t> =f(L</a:t>
            </a:r>
            <a:r>
              <a:rPr lang="nb-NO" baseline="-25000" dirty="0"/>
              <a:t>1</a:t>
            </a:r>
            <a:r>
              <a:rPr lang="nb-NO" dirty="0"/>
              <a:t>) og Y=g(L</a:t>
            </a:r>
            <a:r>
              <a:rPr lang="nb-NO" baseline="-25000" dirty="0"/>
              <a:t>2</a:t>
            </a:r>
            <a:r>
              <a:rPr lang="nb-NO" dirty="0"/>
              <a:t>) med en type arbeidskraft L.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/>
              <a:t>Sysselsetting og lønn blir bestemt i </a:t>
            </a:r>
            <a:r>
              <a:rPr lang="nb-NO" dirty="0" smtClean="0"/>
              <a:t>ligningssystemet</a:t>
            </a:r>
            <a:r>
              <a:rPr lang="nb-NO" dirty="0"/>
              <a:t>: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nb-NO" dirty="0"/>
              <a:t>P</a:t>
            </a:r>
            <a:r>
              <a:rPr lang="nb-NO" baseline="-25000" dirty="0"/>
              <a:t>1</a:t>
            </a:r>
            <a:r>
              <a:rPr lang="nb-NO" dirty="0"/>
              <a:t>f ’(L</a:t>
            </a:r>
            <a:r>
              <a:rPr lang="nb-NO" baseline="-25000" dirty="0"/>
              <a:t>1</a:t>
            </a:r>
            <a:r>
              <a:rPr lang="nb-NO" dirty="0"/>
              <a:t>)=w, 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nb-NO" dirty="0"/>
              <a:t>P</a:t>
            </a:r>
            <a:r>
              <a:rPr lang="nb-NO" baseline="-25000" dirty="0"/>
              <a:t>2</a:t>
            </a:r>
            <a:r>
              <a:rPr lang="nb-NO" dirty="0"/>
              <a:t>g’(L</a:t>
            </a:r>
            <a:r>
              <a:rPr lang="nb-NO" baseline="-25000" dirty="0"/>
              <a:t>2</a:t>
            </a:r>
            <a:r>
              <a:rPr lang="nb-NO" dirty="0"/>
              <a:t>)=w,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/>
              <a:t>3)  L</a:t>
            </a:r>
            <a:r>
              <a:rPr lang="nb-NO" baseline="-25000" dirty="0"/>
              <a:t>1</a:t>
            </a:r>
            <a:r>
              <a:rPr lang="nb-NO" dirty="0"/>
              <a:t>+L</a:t>
            </a:r>
            <a:r>
              <a:rPr lang="nb-NO" baseline="-25000" dirty="0"/>
              <a:t>2</a:t>
            </a:r>
            <a:r>
              <a:rPr lang="nb-NO" dirty="0"/>
              <a:t>=L,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/>
              <a:t>3 uavhengige ligninger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/>
              <a:t>Endogene: L</a:t>
            </a:r>
            <a:r>
              <a:rPr lang="nb-NO" baseline="-25000" dirty="0"/>
              <a:t>1</a:t>
            </a:r>
            <a:r>
              <a:rPr lang="nb-NO" dirty="0"/>
              <a:t>,L</a:t>
            </a:r>
            <a:r>
              <a:rPr lang="nb-NO" baseline="-25000" dirty="0"/>
              <a:t>2</a:t>
            </a:r>
            <a:r>
              <a:rPr lang="nb-NO" dirty="0"/>
              <a:t> og w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/>
              <a:t>Eksogene P</a:t>
            </a:r>
            <a:r>
              <a:rPr lang="nb-NO" baseline="-25000" dirty="0"/>
              <a:t>1</a:t>
            </a:r>
            <a:r>
              <a:rPr lang="nb-NO" dirty="0"/>
              <a:t>, P</a:t>
            </a:r>
            <a:r>
              <a:rPr lang="nb-NO" baseline="-25000" dirty="0"/>
              <a:t>2</a:t>
            </a:r>
            <a:r>
              <a:rPr lang="nb-NO" dirty="0"/>
              <a:t> og L</a:t>
            </a:r>
          </a:p>
          <a:p>
            <a:pPr eaLnBrk="1" hangingPunct="1">
              <a:spcBef>
                <a:spcPct val="50000"/>
              </a:spcBef>
            </a:pPr>
            <a:endParaRPr lang="nb-NO" dirty="0"/>
          </a:p>
          <a:p>
            <a:pPr eaLnBrk="1" hangingPunct="1">
              <a:spcBef>
                <a:spcPct val="50000"/>
              </a:spcBef>
            </a:pPr>
            <a:endParaRPr lang="nb-NO" dirty="0"/>
          </a:p>
          <a:p>
            <a:pPr eaLnBrk="1" hangingPunct="1">
              <a:spcBef>
                <a:spcPct val="50000"/>
              </a:spcBef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6984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400" smtClean="0"/>
              <a:t>FK- løsningens optimalitet egenskaper  - to sektorer</a:t>
            </a:r>
          </a:p>
        </p:txBody>
      </p:sp>
      <p:cxnSp>
        <p:nvCxnSpPr>
          <p:cNvPr id="7" name="Rett linje 6"/>
          <p:cNvCxnSpPr/>
          <p:nvPr/>
        </p:nvCxnSpPr>
        <p:spPr>
          <a:xfrm rot="5400000">
            <a:off x="1393031" y="2607469"/>
            <a:ext cx="714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 rot="5400000">
            <a:off x="571500" y="3500438"/>
            <a:ext cx="2500313" cy="714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>
            <a:off x="1785938" y="4786313"/>
            <a:ext cx="53578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 rot="5400000" flipH="1" flipV="1">
            <a:off x="5786437" y="3571876"/>
            <a:ext cx="2428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9" name="TekstSylinder 17"/>
          <p:cNvSpPr txBox="1">
            <a:spLocks noChangeArrowheads="1"/>
          </p:cNvSpPr>
          <p:nvPr/>
        </p:nvSpPr>
        <p:spPr bwMode="auto">
          <a:xfrm>
            <a:off x="1285875" y="2500313"/>
            <a:ext cx="446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w1</a:t>
            </a:r>
          </a:p>
        </p:txBody>
      </p:sp>
      <p:sp>
        <p:nvSpPr>
          <p:cNvPr id="13320" name="TekstSylinder 18"/>
          <p:cNvSpPr txBox="1">
            <a:spLocks noChangeArrowheads="1"/>
          </p:cNvSpPr>
          <p:nvPr/>
        </p:nvSpPr>
        <p:spPr bwMode="auto">
          <a:xfrm>
            <a:off x="7072313" y="3714750"/>
            <a:ext cx="4460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w2</a:t>
            </a:r>
          </a:p>
        </p:txBody>
      </p:sp>
      <p:cxnSp>
        <p:nvCxnSpPr>
          <p:cNvPr id="21" name="Rett linje 20"/>
          <p:cNvCxnSpPr/>
          <p:nvPr/>
        </p:nvCxnSpPr>
        <p:spPr>
          <a:xfrm>
            <a:off x="2286000" y="2286000"/>
            <a:ext cx="4071938" cy="1714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2" name="TekstSylinder 21"/>
          <p:cNvSpPr txBox="1">
            <a:spLocks noChangeArrowheads="1"/>
          </p:cNvSpPr>
          <p:nvPr/>
        </p:nvSpPr>
        <p:spPr bwMode="auto">
          <a:xfrm>
            <a:off x="5715000" y="4071938"/>
            <a:ext cx="6334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E1</a:t>
            </a:r>
          </a:p>
        </p:txBody>
      </p:sp>
      <p:cxnSp>
        <p:nvCxnSpPr>
          <p:cNvPr id="24" name="Rett linje 23"/>
          <p:cNvCxnSpPr/>
          <p:nvPr/>
        </p:nvCxnSpPr>
        <p:spPr>
          <a:xfrm flipV="1">
            <a:off x="2643188" y="2428875"/>
            <a:ext cx="3643312" cy="1571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4" name="TekstSylinder 24"/>
          <p:cNvSpPr txBox="1">
            <a:spLocks noChangeArrowheads="1"/>
          </p:cNvSpPr>
          <p:nvPr/>
        </p:nvSpPr>
        <p:spPr bwMode="auto">
          <a:xfrm>
            <a:off x="2500313" y="4000500"/>
            <a:ext cx="6334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E2</a:t>
            </a:r>
          </a:p>
        </p:txBody>
      </p:sp>
      <p:cxnSp>
        <p:nvCxnSpPr>
          <p:cNvPr id="27" name="Rett linje 26"/>
          <p:cNvCxnSpPr/>
          <p:nvPr/>
        </p:nvCxnSpPr>
        <p:spPr>
          <a:xfrm flipV="1">
            <a:off x="1857375" y="2643188"/>
            <a:ext cx="1285875" cy="7143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8"/>
          <p:cNvCxnSpPr/>
          <p:nvPr/>
        </p:nvCxnSpPr>
        <p:spPr>
          <a:xfrm rot="16200000" flipH="1">
            <a:off x="1928813" y="3857625"/>
            <a:ext cx="2500312" cy="7143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tt linje 49"/>
          <p:cNvCxnSpPr/>
          <p:nvPr/>
        </p:nvCxnSpPr>
        <p:spPr>
          <a:xfrm>
            <a:off x="3214688" y="3786188"/>
            <a:ext cx="3786187" cy="7143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8" name="TekstSylinder 51"/>
          <p:cNvSpPr txBox="1">
            <a:spLocks noChangeArrowheads="1"/>
          </p:cNvSpPr>
          <p:nvPr/>
        </p:nvSpPr>
        <p:spPr bwMode="auto">
          <a:xfrm>
            <a:off x="1714500" y="4929188"/>
            <a:ext cx="446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L1</a:t>
            </a:r>
          </a:p>
        </p:txBody>
      </p:sp>
      <p:cxnSp>
        <p:nvCxnSpPr>
          <p:cNvPr id="54" name="Rett pil 53"/>
          <p:cNvCxnSpPr/>
          <p:nvPr/>
        </p:nvCxnSpPr>
        <p:spPr>
          <a:xfrm>
            <a:off x="2214563" y="5143500"/>
            <a:ext cx="50006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0" name="TekstSylinder 54"/>
          <p:cNvSpPr txBox="1">
            <a:spLocks noChangeArrowheads="1"/>
          </p:cNvSpPr>
          <p:nvPr/>
        </p:nvSpPr>
        <p:spPr bwMode="auto">
          <a:xfrm>
            <a:off x="6715125" y="4929188"/>
            <a:ext cx="446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L2</a:t>
            </a:r>
          </a:p>
        </p:txBody>
      </p:sp>
      <p:cxnSp>
        <p:nvCxnSpPr>
          <p:cNvPr id="57" name="Rett pil 56"/>
          <p:cNvCxnSpPr/>
          <p:nvPr/>
        </p:nvCxnSpPr>
        <p:spPr>
          <a:xfrm rot="10800000">
            <a:off x="5929313" y="5143500"/>
            <a:ext cx="642937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2" name="TekstSylinder 60"/>
          <p:cNvSpPr txBox="1">
            <a:spLocks noChangeArrowheads="1"/>
          </p:cNvSpPr>
          <p:nvPr/>
        </p:nvSpPr>
        <p:spPr bwMode="auto">
          <a:xfrm>
            <a:off x="2643188" y="2071688"/>
            <a:ext cx="43957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Tap  pga ulik lønn for samme type arbeidskraft</a:t>
            </a:r>
          </a:p>
        </p:txBody>
      </p:sp>
      <p:sp>
        <p:nvSpPr>
          <p:cNvPr id="13333" name="TekstSylinder 61"/>
          <p:cNvSpPr txBox="1">
            <a:spLocks noChangeArrowheads="1"/>
          </p:cNvSpPr>
          <p:nvPr/>
        </p:nvSpPr>
        <p:spPr bwMode="auto">
          <a:xfrm>
            <a:off x="4214813" y="2786063"/>
            <a:ext cx="446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FK</a:t>
            </a:r>
          </a:p>
        </p:txBody>
      </p:sp>
      <p:cxnSp>
        <p:nvCxnSpPr>
          <p:cNvPr id="64" name="Rett linje 63"/>
          <p:cNvCxnSpPr/>
          <p:nvPr/>
        </p:nvCxnSpPr>
        <p:spPr>
          <a:xfrm rot="5400000">
            <a:off x="3536157" y="4179094"/>
            <a:ext cx="1928812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ett pil 66"/>
          <p:cNvCxnSpPr>
            <a:stCxn id="13332" idx="2"/>
          </p:cNvCxnSpPr>
          <p:nvPr/>
        </p:nvCxnSpPr>
        <p:spPr>
          <a:xfrm rot="5400000">
            <a:off x="3803650" y="2106613"/>
            <a:ext cx="733425" cy="13398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ett linje 70"/>
          <p:cNvCxnSpPr/>
          <p:nvPr/>
        </p:nvCxnSpPr>
        <p:spPr>
          <a:xfrm flipV="1">
            <a:off x="1857375" y="3143250"/>
            <a:ext cx="5143500" cy="7143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7" name="TekstSylinder 71"/>
          <p:cNvSpPr txBox="1">
            <a:spLocks noChangeArrowheads="1"/>
          </p:cNvSpPr>
          <p:nvPr/>
        </p:nvSpPr>
        <p:spPr bwMode="auto">
          <a:xfrm>
            <a:off x="7072313" y="3000375"/>
            <a:ext cx="571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z="1600"/>
              <a:t>w</a:t>
            </a:r>
            <a:r>
              <a:rPr lang="nb-NO" sz="1600" baseline="-25000"/>
              <a:t>fk</a:t>
            </a:r>
          </a:p>
        </p:txBody>
      </p:sp>
    </p:spTree>
    <p:extLst>
      <p:ext uri="{BB962C8B-B14F-4D97-AF65-F5344CB8AC3E}">
        <p14:creationId xmlns:p14="http://schemas.microsoft.com/office/powerpoint/2010/main" val="1506893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827088" y="765175"/>
            <a:ext cx="77057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dirty="0" smtClean="0"/>
              <a:t>1.2  </a:t>
            </a:r>
            <a:r>
              <a:rPr lang="nb-NO" sz="2400" dirty="0"/>
              <a:t>Monopsoni: teori om lønnsdannelse når arbeidsgiveren har markedsmakt i arbeidsmarkedet 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900113" y="1773238"/>
            <a:ext cx="7345362" cy="660180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 smtClean="0"/>
              <a:t>M.h.t.</a:t>
            </a:r>
            <a:r>
              <a:rPr lang="nb-NO" dirty="0" smtClean="0"/>
              <a:t> forutsetningene  i skjemaet ;  </a:t>
            </a:r>
            <a:r>
              <a:rPr lang="nb-NO" b="1" dirty="0" smtClean="0"/>
              <a:t>Pris-Teknologi- Motiv- Marked </a:t>
            </a:r>
            <a:r>
              <a:rPr lang="nb-NO" dirty="0" smtClean="0"/>
              <a:t>, endrer vi nå på  en forutsetningen om bedriftens markedsforhold: </a:t>
            </a:r>
          </a:p>
          <a:p>
            <a:pPr algn="ctr">
              <a:spcBef>
                <a:spcPct val="50000"/>
              </a:spcBef>
            </a:pPr>
            <a:r>
              <a:rPr lang="nb-NO" dirty="0" smtClean="0"/>
              <a:t>PK (en av mange kjøpere)           EPK (en av få kjøpere) i arbeidsmarkedet.</a:t>
            </a:r>
          </a:p>
          <a:p>
            <a:pPr>
              <a:spcBef>
                <a:spcPct val="50000"/>
              </a:spcBef>
            </a:pPr>
            <a:r>
              <a:rPr lang="nb-NO" dirty="0" smtClean="0"/>
              <a:t>Maksimerer profitt funksjonen:</a:t>
            </a:r>
            <a:endParaRPr lang="nb-NO" dirty="0"/>
          </a:p>
          <a:p>
            <a:pPr>
              <a:spcBef>
                <a:spcPct val="50000"/>
              </a:spcBef>
            </a:pPr>
            <a:r>
              <a:rPr lang="el-GR" dirty="0"/>
              <a:t>Π</a:t>
            </a:r>
            <a:r>
              <a:rPr lang="nb-NO" dirty="0"/>
              <a:t>=</a:t>
            </a:r>
            <a:r>
              <a:rPr lang="nb-NO" dirty="0" err="1"/>
              <a:t>px-wL</a:t>
            </a:r>
            <a:r>
              <a:rPr lang="nb-NO" dirty="0"/>
              <a:t>, der  x=f(L) og </a:t>
            </a:r>
            <a:r>
              <a:rPr lang="nb-NO" dirty="0" smtClean="0"/>
              <a:t>L=T(w</a:t>
            </a:r>
            <a:r>
              <a:rPr lang="nb-NO" dirty="0"/>
              <a:t>), T’&gt;0</a:t>
            </a:r>
          </a:p>
          <a:p>
            <a:pPr>
              <a:spcBef>
                <a:spcPct val="50000"/>
              </a:spcBef>
            </a:pPr>
            <a:r>
              <a:rPr lang="nb-NO" dirty="0" err="1"/>
              <a:t>m.h.p</a:t>
            </a:r>
            <a:r>
              <a:rPr lang="nb-NO" dirty="0"/>
              <a:t> w </a:t>
            </a:r>
            <a:r>
              <a:rPr lang="nb-NO" dirty="0" smtClean="0"/>
              <a:t> =&gt;  1.o.b </a:t>
            </a:r>
            <a:r>
              <a:rPr lang="nb-NO" dirty="0"/>
              <a:t>for profittmaksimum</a:t>
            </a:r>
          </a:p>
          <a:p>
            <a:pPr>
              <a:spcBef>
                <a:spcPct val="50000"/>
              </a:spcBef>
            </a:pPr>
            <a:r>
              <a:rPr lang="nb-NO" dirty="0"/>
              <a:t>Pf ’(L)=w(1+1/e) der e=</a:t>
            </a:r>
            <a:r>
              <a:rPr lang="nb-NO" dirty="0" err="1"/>
              <a:t>El</a:t>
            </a:r>
            <a:r>
              <a:rPr lang="nb-NO" baseline="-25000" dirty="0" err="1"/>
              <a:t>w</a:t>
            </a:r>
            <a:r>
              <a:rPr lang="nb-NO" dirty="0" err="1"/>
              <a:t>T</a:t>
            </a:r>
            <a:r>
              <a:rPr lang="nb-NO" dirty="0"/>
              <a:t> </a:t>
            </a:r>
          </a:p>
          <a:p>
            <a:pPr>
              <a:spcBef>
                <a:spcPct val="50000"/>
              </a:spcBef>
            </a:pPr>
            <a:r>
              <a:rPr lang="nb-NO" dirty="0"/>
              <a:t>w(1+1/e) er arbeidsgiverens marginale </a:t>
            </a:r>
            <a:r>
              <a:rPr lang="nb-NO" dirty="0" smtClean="0"/>
              <a:t>kostnad </a:t>
            </a:r>
            <a:r>
              <a:rPr lang="nb-NO" dirty="0"/>
              <a:t>(MK)ved å ansette en til</a:t>
            </a:r>
          </a:p>
          <a:p>
            <a:pPr>
              <a:spcBef>
                <a:spcPct val="50000"/>
              </a:spcBef>
            </a:pPr>
            <a:r>
              <a:rPr lang="nb-NO" dirty="0"/>
              <a:t>I FK-tilfellet er e = ∞</a:t>
            </a:r>
          </a:p>
          <a:p>
            <a:pPr>
              <a:spcBef>
                <a:spcPct val="50000"/>
              </a:spcBef>
            </a:pPr>
            <a:r>
              <a:rPr lang="nb-NO" dirty="0"/>
              <a:t>Jo mindre elastisk arbeidstilbudet er med hensyn på lønn (jo mindre e) desto mer avviker  bedriftens tilpasning fra den samfunnsøkonomisk optimale FK løsningen.</a:t>
            </a:r>
          </a:p>
          <a:p>
            <a:pPr>
              <a:spcBef>
                <a:spcPct val="50000"/>
              </a:spcBef>
            </a:pPr>
            <a:endParaRPr lang="nb-NO" dirty="0"/>
          </a:p>
          <a:p>
            <a:pPr>
              <a:spcBef>
                <a:spcPct val="50000"/>
              </a:spcBef>
            </a:pPr>
            <a:endParaRPr lang="nb-NO" dirty="0"/>
          </a:p>
          <a:p>
            <a:pPr>
              <a:spcBef>
                <a:spcPct val="50000"/>
              </a:spcBef>
            </a:pPr>
            <a:endParaRPr lang="nb-NO" dirty="0"/>
          </a:p>
          <a:p>
            <a:pPr>
              <a:spcBef>
                <a:spcPct val="50000"/>
              </a:spcBef>
            </a:pPr>
            <a:endParaRPr lang="nb-NO" dirty="0"/>
          </a:p>
          <a:p>
            <a:pPr>
              <a:spcBef>
                <a:spcPct val="50000"/>
              </a:spcBef>
            </a:pPr>
            <a:endParaRPr lang="el-GR" dirty="0"/>
          </a:p>
        </p:txBody>
      </p:sp>
      <p:cxnSp>
        <p:nvCxnSpPr>
          <p:cNvPr id="5" name="Rett pil 4"/>
          <p:cNvCxnSpPr/>
          <p:nvPr/>
        </p:nvCxnSpPr>
        <p:spPr>
          <a:xfrm>
            <a:off x="3635896" y="2650543"/>
            <a:ext cx="360040" cy="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037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539750" y="765175"/>
            <a:ext cx="8135938" cy="521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Hva </a:t>
            </a:r>
            <a:r>
              <a:rPr lang="nb-NO" dirty="0" smtClean="0"/>
              <a:t>gjør </a:t>
            </a:r>
            <a:r>
              <a:rPr lang="nb-NO" dirty="0"/>
              <a:t>arbeidstilbudet lite lønns elastisk  ?</a:t>
            </a:r>
          </a:p>
          <a:p>
            <a:pPr>
              <a:spcBef>
                <a:spcPct val="50000"/>
              </a:spcBef>
            </a:pPr>
            <a:endParaRPr lang="nb-NO" dirty="0" smtClean="0"/>
          </a:p>
          <a:p>
            <a:pPr>
              <a:spcBef>
                <a:spcPct val="50000"/>
              </a:spcBef>
            </a:pPr>
            <a:r>
              <a:rPr lang="nb-NO" dirty="0" smtClean="0"/>
              <a:t>VIKTIGST</a:t>
            </a:r>
          </a:p>
          <a:p>
            <a:pPr>
              <a:spcBef>
                <a:spcPct val="50000"/>
              </a:spcBef>
            </a:pPr>
            <a:r>
              <a:rPr lang="nb-NO" dirty="0" smtClean="0"/>
              <a:t>Jo </a:t>
            </a:r>
            <a:r>
              <a:rPr lang="nb-NO" dirty="0"/>
              <a:t>færre alternativer arbeidstakerne har </a:t>
            </a:r>
            <a:r>
              <a:rPr lang="nb-NO" dirty="0" smtClean="0"/>
              <a:t>desto mindre reagerer de på at lønna endres </a:t>
            </a:r>
            <a:endParaRPr lang="nb-NO" dirty="0"/>
          </a:p>
          <a:p>
            <a:pPr>
              <a:spcBef>
                <a:spcPct val="50000"/>
              </a:spcBef>
            </a:pPr>
            <a:r>
              <a:rPr lang="nb-NO" dirty="0"/>
              <a:t>Arbeiderne har færre alternativer </a:t>
            </a:r>
            <a:endParaRPr lang="nb-NO" dirty="0" smtClean="0"/>
          </a:p>
          <a:p>
            <a:pPr>
              <a:spcBef>
                <a:spcPct val="50000"/>
              </a:spcBef>
            </a:pPr>
            <a:r>
              <a:rPr lang="nb-NO" dirty="0" smtClean="0"/>
              <a:t>- desto </a:t>
            </a:r>
            <a:r>
              <a:rPr lang="nb-NO" dirty="0"/>
              <a:t>færre arbeidsgivere de har å velge mellom i det markedet de befinner </a:t>
            </a:r>
            <a:endParaRPr lang="nb-NO" dirty="0" smtClean="0"/>
          </a:p>
          <a:p>
            <a:pPr>
              <a:spcBef>
                <a:spcPct val="50000"/>
              </a:spcBef>
            </a:pPr>
            <a:r>
              <a:rPr lang="nb-NO" dirty="0" smtClean="0"/>
              <a:t>- desto </a:t>
            </a:r>
            <a:r>
              <a:rPr lang="nb-NO" dirty="0"/>
              <a:t>mindre mobile de er mellom geografiske og yrkesmessig definerte arbeidsmarkeder.</a:t>
            </a:r>
          </a:p>
          <a:p>
            <a:pPr>
              <a:spcBef>
                <a:spcPct val="50000"/>
              </a:spcBef>
            </a:pPr>
            <a:endParaRPr lang="nb-NO" dirty="0" smtClean="0"/>
          </a:p>
          <a:p>
            <a:pPr>
              <a:spcBef>
                <a:spcPct val="50000"/>
              </a:spcBef>
            </a:pPr>
            <a:r>
              <a:rPr lang="nb-NO" dirty="0" smtClean="0"/>
              <a:t>Skal snakke mere om senere</a:t>
            </a:r>
          </a:p>
          <a:p>
            <a:pPr>
              <a:spcBef>
                <a:spcPct val="50000"/>
              </a:spcBef>
            </a:pPr>
            <a:r>
              <a:rPr lang="nb-NO" dirty="0" smtClean="0"/>
              <a:t>Forskjellige grupper av </a:t>
            </a:r>
            <a:r>
              <a:rPr lang="nb-NO" dirty="0"/>
              <a:t>arbeidstakere har forskjellige tilbudselastisiteter (altså e-er)</a:t>
            </a:r>
          </a:p>
          <a:p>
            <a:pPr>
              <a:spcBef>
                <a:spcPct val="50000"/>
              </a:spcBef>
            </a:pPr>
            <a:endParaRPr lang="nb-NO" dirty="0"/>
          </a:p>
          <a:p>
            <a:pPr>
              <a:spcBef>
                <a:spcPct val="50000"/>
              </a:spcBef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7270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755650" y="765175"/>
            <a:ext cx="7488238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sz="2400" dirty="0"/>
              <a:t>Bedriftens tilpasning med effektivitetslønn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/>
              <a:t>- n identiske </a:t>
            </a:r>
            <a:r>
              <a:rPr lang="nb-NO" dirty="0" err="1"/>
              <a:t>pm</a:t>
            </a:r>
            <a:r>
              <a:rPr lang="nb-NO" dirty="0"/>
              <a:t> arbeidsgiverne bestemmer lønnen  i egen bedrift </a:t>
            </a:r>
            <a:r>
              <a:rPr lang="nb-NO" dirty="0" smtClean="0"/>
              <a:t>(ikke </a:t>
            </a:r>
            <a:r>
              <a:rPr lang="nb-NO" dirty="0" err="1" smtClean="0"/>
              <a:t>pk</a:t>
            </a:r>
            <a:r>
              <a:rPr lang="nb-NO" dirty="0" smtClean="0"/>
              <a:t>)</a:t>
            </a:r>
            <a:endParaRPr lang="nb-NO" dirty="0"/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nb-NO" dirty="0"/>
              <a:t>effektivitetslønnsmekanismen: Arbeidernes produktivitet øker med differansen mellom deres egen lønn (</a:t>
            </a:r>
            <a:r>
              <a:rPr lang="nb-NO" dirty="0" err="1"/>
              <a:t>wi</a:t>
            </a:r>
            <a:r>
              <a:rPr lang="nb-NO" dirty="0"/>
              <a:t>) og den inntekten de alternativt (A) kan oppnå: 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/>
              <a:t>A= </a:t>
            </a:r>
            <a:r>
              <a:rPr lang="nb-NO" dirty="0" err="1"/>
              <a:t>ubW</a:t>
            </a:r>
            <a:r>
              <a:rPr lang="nb-NO" dirty="0"/>
              <a:t>+(1-u)W, u= ledighetsraten, W =</a:t>
            </a:r>
            <a:r>
              <a:rPr lang="nb-NO" dirty="0" err="1"/>
              <a:t>gjennomsnittelig</a:t>
            </a:r>
            <a:r>
              <a:rPr lang="nb-NO" dirty="0"/>
              <a:t> lønnsnivå, </a:t>
            </a:r>
            <a:r>
              <a:rPr lang="nb-NO" dirty="0" err="1"/>
              <a:t>bW</a:t>
            </a:r>
            <a:r>
              <a:rPr lang="nb-NO" dirty="0"/>
              <a:t>= ledighetstrygd 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 err="1"/>
              <a:t>Wi</a:t>
            </a:r>
            <a:r>
              <a:rPr lang="nb-NO" dirty="0"/>
              <a:t>=(1+</a:t>
            </a:r>
            <a:r>
              <a:rPr lang="el-GR" dirty="0"/>
              <a:t>σ</a:t>
            </a:r>
            <a:r>
              <a:rPr lang="nb-NO" dirty="0"/>
              <a:t>)A =(1+</a:t>
            </a:r>
            <a:r>
              <a:rPr lang="el-GR" dirty="0"/>
              <a:t>σ</a:t>
            </a:r>
            <a:r>
              <a:rPr lang="nb-NO" dirty="0"/>
              <a:t>)(1-(1-b)u)W, 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 err="1"/>
              <a:t>X</a:t>
            </a:r>
            <a:r>
              <a:rPr lang="nb-NO" dirty="0"/>
              <a:t>=f(</a:t>
            </a:r>
            <a:r>
              <a:rPr lang="nb-NO" dirty="0" err="1"/>
              <a:t>eL</a:t>
            </a:r>
            <a:r>
              <a:rPr lang="nb-NO" dirty="0"/>
              <a:t>), e=e(</a:t>
            </a:r>
            <a:r>
              <a:rPr lang="nb-NO" dirty="0" err="1"/>
              <a:t>wi</a:t>
            </a:r>
            <a:r>
              <a:rPr lang="nb-NO" dirty="0"/>
              <a:t>), 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nb-NO" dirty="0"/>
              <a:t>Bedriften maksimerer profitten med hensyn </a:t>
            </a:r>
            <a:r>
              <a:rPr lang="el-GR" dirty="0"/>
              <a:t>σ</a:t>
            </a:r>
            <a:r>
              <a:rPr lang="nb-NO" dirty="0"/>
              <a:t> og L =&gt;</a:t>
            </a:r>
          </a:p>
          <a:p>
            <a:pPr eaLnBrk="1" hangingPunct="1">
              <a:spcBef>
                <a:spcPct val="50000"/>
              </a:spcBef>
            </a:pPr>
            <a:r>
              <a:rPr lang="nb-NO" dirty="0" err="1"/>
              <a:t>EL</a:t>
            </a:r>
            <a:r>
              <a:rPr lang="nb-NO" baseline="-25000" dirty="0" err="1"/>
              <a:t>w</a:t>
            </a:r>
            <a:r>
              <a:rPr lang="nb-NO" dirty="0" err="1"/>
              <a:t>e</a:t>
            </a:r>
            <a:r>
              <a:rPr lang="nb-NO" dirty="0"/>
              <a:t>=1, dvs. </a:t>
            </a:r>
            <a:r>
              <a:rPr lang="el-GR" dirty="0"/>
              <a:t>σ</a:t>
            </a:r>
            <a:r>
              <a:rPr lang="nb-NO" dirty="0"/>
              <a:t> økes inntil økningen i lønn er lik produktivitetsøkningen som følger av den</a:t>
            </a:r>
          </a:p>
          <a:p>
            <a:pPr eaLnBrk="1" hangingPunct="1">
              <a:spcBef>
                <a:spcPct val="50000"/>
              </a:spcBef>
            </a:pPr>
            <a:endParaRPr lang="nb-NO" dirty="0"/>
          </a:p>
          <a:p>
            <a:pPr eaLnBrk="1" hangingPunct="1">
              <a:spcBef>
                <a:spcPct val="50000"/>
              </a:spcBef>
            </a:pP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6799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684213" y="1700213"/>
            <a:ext cx="7416800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Wi=(1+</a:t>
            </a:r>
            <a:r>
              <a:rPr lang="el-GR"/>
              <a:t>σ</a:t>
            </a:r>
            <a:r>
              <a:rPr lang="nb-NO"/>
              <a:t>)A =(1+</a:t>
            </a:r>
            <a:r>
              <a:rPr lang="el-GR"/>
              <a:t>σ</a:t>
            </a:r>
            <a:r>
              <a:rPr lang="nb-NO"/>
              <a:t>)(1-(1-b)u)W, </a:t>
            </a:r>
          </a:p>
          <a:p>
            <a:endParaRPr lang="nb-NO"/>
          </a:p>
          <a:p>
            <a:r>
              <a:rPr lang="nb-NO"/>
              <a:t>Siden alle bedrifter er like W=wi  </a:t>
            </a:r>
          </a:p>
          <a:p>
            <a:endParaRPr lang="nb-NO"/>
          </a:p>
          <a:p>
            <a:r>
              <a:rPr lang="nb-NO"/>
              <a:t>I likevekt vil altså følgende gjelde:</a:t>
            </a:r>
          </a:p>
          <a:p>
            <a:r>
              <a:rPr lang="nb-NO"/>
              <a:t>1=(1+</a:t>
            </a:r>
            <a:r>
              <a:rPr lang="el-GR"/>
              <a:t>σ</a:t>
            </a:r>
            <a:r>
              <a:rPr lang="nb-NO"/>
              <a:t>)(1-(1-b)u) =&gt;</a:t>
            </a:r>
          </a:p>
          <a:p>
            <a:endParaRPr lang="nb-NO"/>
          </a:p>
          <a:p>
            <a:r>
              <a:rPr lang="nb-NO"/>
              <a:t>u*= </a:t>
            </a:r>
            <a:r>
              <a:rPr lang="el-GR"/>
              <a:t>σ</a:t>
            </a:r>
            <a:r>
              <a:rPr lang="nb-NO"/>
              <a:t>/(1-b)(1+ </a:t>
            </a:r>
            <a:r>
              <a:rPr lang="el-GR"/>
              <a:t>σ</a:t>
            </a:r>
            <a:r>
              <a:rPr lang="nb-NO"/>
              <a:t>)</a:t>
            </a:r>
          </a:p>
          <a:p>
            <a:r>
              <a:rPr lang="nb-NO"/>
              <a:t>Så lenge </a:t>
            </a:r>
            <a:r>
              <a:rPr lang="el-GR"/>
              <a:t>σ</a:t>
            </a:r>
            <a:r>
              <a:rPr lang="nb-NO"/>
              <a:t> &gt; 0 er likevektsledigheten u* &gt;0</a:t>
            </a:r>
          </a:p>
          <a:p>
            <a:pPr>
              <a:spcBef>
                <a:spcPct val="50000"/>
              </a:spcBef>
            </a:pPr>
            <a:endParaRPr lang="nb-NO"/>
          </a:p>
          <a:p>
            <a:endParaRPr lang="nb-NO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755650" y="620713"/>
            <a:ext cx="7632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/>
              <a:t>Likevektsløsningen (ingen ønsker endring) for arbeidsmarkedet ved effektivitetslønn</a:t>
            </a:r>
          </a:p>
        </p:txBody>
      </p:sp>
    </p:spTree>
    <p:extLst>
      <p:ext uri="{BB962C8B-B14F-4D97-AF65-F5344CB8AC3E}">
        <p14:creationId xmlns:p14="http://schemas.microsoft.com/office/powerpoint/2010/main" val="2401742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4199</TotalTime>
  <Words>1283</Words>
  <Application>Microsoft Office PowerPoint</Application>
  <PresentationFormat>On-screen Show (4:3)</PresentationFormat>
  <Paragraphs>328</Paragraphs>
  <Slides>25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Utvikling over tide – alle næringer</vt:lpstr>
      <vt:lpstr>PowerPoint Presentation</vt:lpstr>
      <vt:lpstr>Markedsmekanismen – hva skjer ? </vt:lpstr>
      <vt:lpstr>Når markedsmekanismen er treg : EDDERKOPPNETTET  (Richard Freeman, American Economic Review 1975)</vt:lpstr>
      <vt:lpstr>PowerPoint Presentation</vt:lpstr>
      <vt:lpstr>Offentlig inngrep: skatt (t) på arbeid eller arbeidsgiver</vt:lpstr>
      <vt:lpstr>PowerPoint Presentation</vt:lpstr>
      <vt:lpstr>Dødvekttap  og skattekile</vt:lpstr>
      <vt:lpstr>Dødvekttap  og skattekile  – hvor stort blir tapet?</vt:lpstr>
      <vt:lpstr>Endring i næringsstrukturen</vt:lpstr>
      <vt:lpstr>FK- løsningens optimalitet egenskaper  - to sektorer</vt:lpstr>
      <vt:lpstr>PowerPoint Presentation</vt:lpstr>
      <vt:lpstr>PowerPoint Presentation</vt:lpstr>
      <vt:lpstr>PowerPoint Presentation</vt:lpstr>
      <vt:lpstr>PowerPoint Presentation</vt:lpstr>
    </vt:vector>
  </TitlesOfParts>
  <Company>Institutt for samfunnsforskning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Marianne Røed</dc:creator>
  <cp:lastModifiedBy>kasverre</cp:lastModifiedBy>
  <cp:revision>65</cp:revision>
  <cp:lastPrinted>2012-09-25T15:23:44Z</cp:lastPrinted>
  <dcterms:created xsi:type="dcterms:W3CDTF">2012-09-22T11:44:40Z</dcterms:created>
  <dcterms:modified xsi:type="dcterms:W3CDTF">2012-10-08T10:34:58Z</dcterms:modified>
</cp:coreProperties>
</file>