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59" r:id="rId3"/>
    <p:sldId id="269" r:id="rId4"/>
    <p:sldId id="264" r:id="rId5"/>
    <p:sldId id="260" r:id="rId6"/>
    <p:sldId id="268" r:id="rId7"/>
    <p:sldId id="262" r:id="rId8"/>
    <p:sldId id="270" r:id="rId9"/>
    <p:sldId id="263" r:id="rId10"/>
    <p:sldId id="261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46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BDEE9E3-1389-AF41-B2F8-F99C99F87440}" type="datetime1">
              <a:rPr lang="nb-NO"/>
              <a:pPr>
                <a:defRPr/>
              </a:pPr>
              <a:t>17.08.2015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BE2833-28D7-5647-A9AF-4129C1B72A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7722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01ECA7-CB4C-B640-8BC8-D0A02E9C73D5}" type="datetime1">
              <a:rPr lang="nb-NO"/>
              <a:pPr>
                <a:defRPr/>
              </a:pPr>
              <a:t>17.08.2015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4DEB74-F65A-724C-BD09-0B08A29B42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2649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E5B681-4230-4D09-8063-D6B4B76A5FD0}" type="slidenum">
              <a:rPr lang="nb-NO" smtClean="0"/>
              <a:pPr/>
              <a:t>1</a:t>
            </a:fld>
            <a:endParaRPr lang="nb-NO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23036-C400-4188-B3E0-DD7A1C270D93}" type="slidenum">
              <a:rPr lang="nb-NO" smtClean="0"/>
              <a:pPr/>
              <a:t>2</a:t>
            </a:fld>
            <a:endParaRPr lang="nb-NO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1946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73B296-34A8-4177-9499-3841D1E71509}" type="slidenum">
              <a:rPr lang="nb-NO" smtClean="0"/>
              <a:pPr/>
              <a:t>4</a:t>
            </a:fld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1638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D0A471-EF64-438D-8498-4469117170BC}" type="slidenum">
              <a:rPr lang="nb-NO" smtClean="0"/>
              <a:pPr/>
              <a:t>5</a:t>
            </a:fld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1843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41400-A916-4663-9F69-CAE6F9BA01D9}" type="slidenum">
              <a:rPr lang="nb-NO" smtClean="0"/>
              <a:pPr/>
              <a:t>9</a:t>
            </a:fld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1741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0F3D6A-56CF-4A86-B08B-4A97072B4271}" type="slidenum">
              <a:rPr lang="nb-NO" smtClean="0"/>
              <a:pPr/>
              <a:t>10</a:t>
            </a:fld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2150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F3CDD-4BA4-4AC7-93C5-FD0788E38A1F}" type="slidenum">
              <a:rPr lang="nb-NO" smtClean="0"/>
              <a:pPr/>
              <a:t>11</a:t>
            </a:fld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HM2_engels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HM3_engels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HM4_engelsk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NHM5_engelsk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NHM6_engelsk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SpesialpedA.jp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9DDF2-B33A-A842-AFF6-C2B68EC1C12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C556B1-8035-6446-9E49-DB88505EF20C}" type="datetime1">
              <a:rPr lang="nb-NO"/>
              <a:pPr>
                <a:defRPr/>
              </a:pPr>
              <a:t>17.08.2015</a:t>
            </a:fld>
            <a:endParaRPr lang="nb-NO" dirty="0"/>
          </a:p>
        </p:txBody>
      </p:sp>
      <p:pic>
        <p:nvPicPr>
          <p:cNvPr id="1031" name="Picture 10" descr="OD_ISP_A.png"/>
          <p:cNvPicPr>
            <a:picLocks noChangeAspect="1"/>
          </p:cNvPicPr>
          <p:nvPr userDrawn="1"/>
        </p:nvPicPr>
        <p:blipFill>
          <a:blip r:embed="rId13"/>
          <a:srcRect b="60387"/>
          <a:stretch>
            <a:fillRect/>
          </a:stretch>
        </p:blipFill>
        <p:spPr bwMode="auto">
          <a:xfrm>
            <a:off x="304800" y="236538"/>
            <a:ext cx="32162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termvakt@uv.uio.no" TargetMode="External"/><Relationship Id="rId2" Type="http://schemas.openxmlformats.org/officeDocument/2006/relationships/hyperlink" Target="mailto:uv-studieinfo@uv.uio.n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tudentinfo@admin.uio.no" TargetMode="External"/><Relationship Id="rId4" Type="http://schemas.openxmlformats.org/officeDocument/2006/relationships/hyperlink" Target="http://www.uio.no/om/finn-fram/omrader/blindern/bl01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uv/isp/SPED300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uv/isp/SPED3000/h12/tid-og-sted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v.uio.no/studier/admi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studier/emner/uv/isp/SPED3000/obligatoriske-komponenter-og-frav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7315200" cy="2973288"/>
          </a:xfrm>
        </p:spPr>
        <p:txBody>
          <a:bodyPr/>
          <a:lstStyle/>
          <a:p>
            <a:r>
              <a:rPr lang="nb-NO" dirty="0" smtClean="0"/>
              <a:t>Informasjonsmøte for SPED3000 </a:t>
            </a:r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/>
              <a:t>	</a:t>
            </a:r>
            <a:r>
              <a:rPr lang="nb-NO" sz="1800" dirty="0" smtClean="0"/>
              <a:t>					Høst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dirty="0" smtClean="0"/>
              <a:t>Kontakt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916832"/>
            <a:ext cx="5535960" cy="453650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sz="1800" b="1" dirty="0" err="1"/>
              <a:t>Administrativ</a:t>
            </a:r>
            <a:r>
              <a:rPr lang="en-GB" sz="1800" b="1" dirty="0"/>
              <a:t> </a:t>
            </a:r>
            <a:r>
              <a:rPr lang="en-GB" sz="1800" b="1" dirty="0" err="1"/>
              <a:t>ansvarlig</a:t>
            </a:r>
            <a:endParaRPr lang="en-GB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smtClean="0"/>
              <a:t>Andrey Belovodskiy</a:t>
            </a:r>
          </a:p>
          <a:p>
            <a:pPr>
              <a:lnSpc>
                <a:spcPct val="90000"/>
              </a:lnSpc>
              <a:buNone/>
            </a:pPr>
            <a:r>
              <a:rPr lang="en-GB" sz="1800" dirty="0" smtClean="0"/>
              <a:t>andrey.belovodskiy@isp.uio.no </a:t>
            </a:r>
            <a:endParaRPr lang="en-GB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/>
              <a:t>22 </a:t>
            </a:r>
            <a:r>
              <a:rPr lang="en-GB" sz="1800" dirty="0" smtClean="0"/>
              <a:t>84 58 18</a:t>
            </a:r>
            <a:endParaRPr lang="en-GB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err="1"/>
              <a:t>Kontor</a:t>
            </a:r>
            <a:r>
              <a:rPr lang="en-GB" sz="1800" dirty="0"/>
              <a:t>: </a:t>
            </a:r>
            <a:r>
              <a:rPr lang="en-GB" sz="1800" dirty="0" smtClean="0"/>
              <a:t>440</a:t>
            </a: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endParaRPr lang="nb-NO" sz="1800" b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 smtClean="0"/>
              <a:t>Faglig ansvarlig</a:t>
            </a:r>
            <a:endParaRPr lang="nb-NO" sz="1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nb-NO" sz="1800" dirty="0" smtClean="0"/>
              <a:t>Kari-Anne </a:t>
            </a:r>
            <a:r>
              <a:rPr lang="nb-NO" sz="1800" dirty="0" err="1" smtClean="0"/>
              <a:t>Bottegaad</a:t>
            </a:r>
            <a:r>
              <a:rPr lang="nb-NO" sz="1800" dirty="0"/>
              <a:t> </a:t>
            </a:r>
            <a:r>
              <a:rPr lang="nb-NO" sz="1800" dirty="0" smtClean="0"/>
              <a:t>Næss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b-NO" sz="1800" dirty="0" smtClean="0"/>
              <a:t>k.a.b.nass@isp.uio.no  </a:t>
            </a:r>
            <a:endParaRPr lang="en-GB" sz="18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smtClean="0"/>
              <a:t>22 85 91 63</a:t>
            </a:r>
          </a:p>
          <a:p>
            <a:pPr>
              <a:lnSpc>
                <a:spcPct val="90000"/>
              </a:lnSpc>
              <a:buNone/>
            </a:pPr>
            <a:r>
              <a:rPr lang="nb-NO" sz="1800" dirty="0"/>
              <a:t>Kontor: </a:t>
            </a:r>
            <a:r>
              <a:rPr lang="nb-NO" sz="1800" dirty="0" smtClean="0"/>
              <a:t>481 </a:t>
            </a:r>
            <a:endParaRPr lang="nb-NO" sz="1800" dirty="0"/>
          </a:p>
          <a:p>
            <a:pPr>
              <a:lnSpc>
                <a:spcPct val="90000"/>
              </a:lnSpc>
              <a:buFontTx/>
              <a:buNone/>
            </a:pPr>
            <a:endParaRPr lang="en-GB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b="1" dirty="0" smtClean="0"/>
              <a:t>UV-</a:t>
            </a:r>
            <a:r>
              <a:rPr lang="en-GB" sz="1800" b="1" dirty="0" err="1"/>
              <a:t>s</a:t>
            </a:r>
            <a:r>
              <a:rPr lang="en-GB" sz="1800" b="1" dirty="0" err="1" smtClean="0"/>
              <a:t>tudieinfo</a:t>
            </a:r>
            <a:endParaRPr lang="en-GB" sz="18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smtClean="0"/>
              <a:t>uv-studieinfo@uv.uio.no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smtClean="0"/>
              <a:t>Helga </a:t>
            </a:r>
            <a:r>
              <a:rPr lang="en-GB" sz="1800" dirty="0" err="1" smtClean="0"/>
              <a:t>Engs</a:t>
            </a:r>
            <a:r>
              <a:rPr lang="en-GB" sz="1800" dirty="0" smtClean="0"/>
              <a:t> </a:t>
            </a:r>
            <a:r>
              <a:rPr lang="en-GB" sz="1800" dirty="0" err="1" smtClean="0"/>
              <a:t>hus</a:t>
            </a:r>
            <a:r>
              <a:rPr lang="en-GB" sz="1800" dirty="0" smtClean="0"/>
              <a:t>, 3. </a:t>
            </a:r>
            <a:r>
              <a:rPr lang="en-GB" sz="1800" dirty="0" err="1" smtClean="0"/>
              <a:t>etg</a:t>
            </a:r>
            <a:endParaRPr lang="en-GB" sz="1800" dirty="0" smtClean="0"/>
          </a:p>
          <a:p>
            <a:pPr>
              <a:lnSpc>
                <a:spcPct val="90000"/>
              </a:lnSpc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altLang="nb-NO" dirty="0"/>
              <a:t>Hvor få informasjon?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268760"/>
            <a:ext cx="7696200" cy="4114800"/>
          </a:xfrm>
        </p:spPr>
        <p:txBody>
          <a:bodyPr/>
          <a:lstStyle/>
          <a:p>
            <a:r>
              <a:rPr lang="nb-NO" altLang="nb-NO" sz="2000" dirty="0"/>
              <a:t>Først: (nesten) all informasjon ligger på våre nettsider, sjekk der først!</a:t>
            </a:r>
          </a:p>
          <a:p>
            <a:r>
              <a:rPr lang="nb-NO" altLang="nb-NO" sz="2000" dirty="0"/>
              <a:t>I studiesaker oppfordrer vi dere om å kontakte først studentinformasjon (3.etg Helga Engs hus, </a:t>
            </a:r>
            <a:r>
              <a:rPr lang="nb-NO" altLang="nb-NO" sz="2000" dirty="0">
                <a:hlinkClick r:id="rId2"/>
              </a:rPr>
              <a:t>uv-studieinfo@uv.uio.no</a:t>
            </a:r>
            <a:r>
              <a:rPr lang="nb-NO" altLang="nb-NO" sz="2000" dirty="0"/>
              <a:t> </a:t>
            </a:r>
            <a:br>
              <a:rPr lang="nb-NO" altLang="nb-NO" sz="2000" dirty="0"/>
            </a:br>
            <a:r>
              <a:rPr lang="nb-NO" altLang="nb-NO" sz="2000" dirty="0"/>
              <a:t>tel: 22 84 44 45, for eksempel Karakterutskrifter, bekreftelser</a:t>
            </a:r>
          </a:p>
          <a:p>
            <a:r>
              <a:rPr lang="nb-NO" altLang="nb-NO" sz="2000" dirty="0"/>
              <a:t>tilrettelagt eksamen, permisjon, utsatt studiestart og deltidsstudier, studieveiledning</a:t>
            </a:r>
          </a:p>
          <a:p>
            <a:r>
              <a:rPr lang="nb-NO" altLang="nb-NO" sz="2000" dirty="0"/>
              <a:t>Spørsmål angående tekniske problemer går til termvakta på PC-stua i 2.etg Helga Engs hus eller </a:t>
            </a:r>
            <a:r>
              <a:rPr lang="nb-NO" altLang="nb-NO" sz="2000" dirty="0">
                <a:hlinkClick r:id="rId3"/>
              </a:rPr>
              <a:t>termvakt@uv.uio.no</a:t>
            </a:r>
            <a:r>
              <a:rPr lang="nb-NO" altLang="nb-NO" sz="2000" dirty="0"/>
              <a:t> . </a:t>
            </a:r>
          </a:p>
          <a:p>
            <a:r>
              <a:rPr lang="nb-NO" altLang="nb-NO" sz="2000" dirty="0"/>
              <a:t>Spørsmål angående spesifikt emnene, timeplanene, fravær, informasjon i Fronter, regler </a:t>
            </a:r>
            <a:r>
              <a:rPr lang="nb-NO" altLang="nb-NO" sz="2000" dirty="0" err="1"/>
              <a:t>o.l</a:t>
            </a:r>
            <a:r>
              <a:rPr lang="nb-NO" altLang="nb-NO" sz="2000" dirty="0"/>
              <a:t>  går til administrasjonen. Spørsmål kun av faglig innhold går til lærerne.</a:t>
            </a:r>
          </a:p>
          <a:p>
            <a:r>
              <a:rPr lang="nb-NO" altLang="nb-NO" sz="2000" dirty="0"/>
              <a:t>Generelle spørsmål til UiO om for eksempel opptak, studiekompetanse, semesteravgift, Lånekassa o.l. kan tas med Knutepunktet </a:t>
            </a:r>
            <a:r>
              <a:rPr lang="nb-NO" altLang="nb-NO" sz="2000" dirty="0">
                <a:hlinkClick r:id="rId4"/>
              </a:rPr>
              <a:t>Lucy Smiths hus</a:t>
            </a:r>
            <a:r>
              <a:rPr lang="nb-NO" altLang="nb-NO" sz="2000" dirty="0"/>
              <a:t>, 1. etasje. Telefon 22 85 82 00 </a:t>
            </a:r>
            <a:r>
              <a:rPr lang="nb-NO" altLang="nb-NO" sz="2000" dirty="0">
                <a:hlinkClick r:id="rId5"/>
              </a:rPr>
              <a:t>studentinfo@admin.uio.no</a:t>
            </a:r>
            <a:r>
              <a:rPr lang="nb-NO" altLang="nb-NO" sz="2000" dirty="0"/>
              <a:t>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9240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48680"/>
            <a:ext cx="7696200" cy="1143000"/>
          </a:xfrm>
        </p:spPr>
        <p:txBody>
          <a:bodyPr/>
          <a:lstStyle/>
          <a:p>
            <a:r>
              <a:rPr lang="nb-NO" dirty="0" smtClean="0"/>
              <a:t>Emnesiden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340768"/>
            <a:ext cx="7696200" cy="4622775"/>
          </a:xfrm>
        </p:spPr>
        <p:txBody>
          <a:bodyPr/>
          <a:lstStyle/>
          <a:p>
            <a:pPr>
              <a:buNone/>
            </a:pPr>
            <a:r>
              <a:rPr lang="nb-NO" sz="2000" dirty="0" smtClean="0">
                <a:hlinkClick r:id="rId3"/>
              </a:rPr>
              <a:t>www.uio.no/studier/emner/uv/isp/SPED3000</a:t>
            </a:r>
            <a:endParaRPr lang="nb-NO" sz="2000" dirty="0" smtClean="0"/>
          </a:p>
          <a:p>
            <a:endParaRPr lang="nb-NO" sz="2000" dirty="0" smtClean="0"/>
          </a:p>
          <a:p>
            <a:r>
              <a:rPr lang="nb-NO" sz="2000" dirty="0" smtClean="0"/>
              <a:t>Emnebeskrivelse </a:t>
            </a:r>
          </a:p>
          <a:p>
            <a:r>
              <a:rPr lang="nb-NO" sz="2000" dirty="0" smtClean="0"/>
              <a:t>Informasjon om obligatoriske komponenter</a:t>
            </a:r>
          </a:p>
          <a:p>
            <a:r>
              <a:rPr lang="nb-NO" sz="2000" dirty="0" smtClean="0"/>
              <a:t>Informasjon om eksamen, </a:t>
            </a:r>
            <a:r>
              <a:rPr lang="nb-NO" sz="2000" dirty="0" err="1" smtClean="0"/>
              <a:t>bl.a</a:t>
            </a:r>
            <a:r>
              <a:rPr lang="nb-NO" sz="2000" dirty="0" smtClean="0"/>
              <a:t> tidligere eksamensoppgaver </a:t>
            </a:r>
            <a:r>
              <a:rPr lang="nb-NO" altLang="nb-NO" sz="2000" dirty="0"/>
              <a:t>emneevalueringer og krav til oppmøte </a:t>
            </a:r>
            <a:endParaRPr lang="nb-NO" sz="2000" dirty="0" smtClean="0"/>
          </a:p>
          <a:p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32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01008"/>
            <a:ext cx="3456384" cy="49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838200"/>
            <a:ext cx="7931224" cy="1143000"/>
          </a:xfrm>
        </p:spPr>
        <p:txBody>
          <a:bodyPr/>
          <a:lstStyle/>
          <a:p>
            <a:r>
              <a:rPr lang="nb-NO" dirty="0" smtClean="0"/>
              <a:t>Semestersiden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89138"/>
            <a:ext cx="7677150" cy="4411662"/>
          </a:xfrm>
        </p:spPr>
        <p:txBody>
          <a:bodyPr/>
          <a:lstStyle/>
          <a:p>
            <a:pPr>
              <a:buNone/>
            </a:pPr>
            <a:r>
              <a:rPr lang="nb-NO" sz="2000" dirty="0" smtClean="0">
                <a:hlinkClick r:id="rId3"/>
              </a:rPr>
              <a:t>www.uio.no/studier/emner/uv/isp/SPED3000/h15/ </a:t>
            </a:r>
            <a:r>
              <a:rPr lang="nb-NO" sz="2000" dirty="0" smtClean="0"/>
              <a:t>	</a:t>
            </a:r>
          </a:p>
          <a:p>
            <a:r>
              <a:rPr lang="nb-NO" sz="2000" dirty="0" smtClean="0"/>
              <a:t>Detaljert undervisningsplan </a:t>
            </a:r>
          </a:p>
          <a:p>
            <a:r>
              <a:rPr lang="nb-NO" sz="2000" dirty="0" smtClean="0"/>
              <a:t>Pensumliste</a:t>
            </a:r>
          </a:p>
          <a:p>
            <a:r>
              <a:rPr lang="nb-NO" sz="2000" dirty="0" smtClean="0"/>
              <a:t>Eksamen: tid og sted</a:t>
            </a:r>
          </a:p>
          <a:p>
            <a:pPr eaLnBrk="1" hangingPunct="1">
              <a:defRPr/>
            </a:pPr>
            <a:r>
              <a:rPr lang="nb-NO" altLang="nb-NO" sz="2000" dirty="0" smtClean="0"/>
              <a:t>Beskjeder </a:t>
            </a:r>
            <a:endParaRPr lang="nb-NO" altLang="nb-NO" sz="2000" dirty="0"/>
          </a:p>
          <a:p>
            <a:pPr eaLnBrk="1" hangingPunct="1">
              <a:defRPr/>
            </a:pPr>
            <a:r>
              <a:rPr lang="nb-NO" altLang="nb-NO" sz="2000" dirty="0"/>
              <a:t>Innlogging på Fronter</a:t>
            </a:r>
          </a:p>
          <a:p>
            <a:pPr eaLnBrk="1" hangingPunct="1">
              <a:defRPr/>
            </a:pPr>
            <a:r>
              <a:rPr lang="nb-NO" altLang="nb-NO" sz="2000" dirty="0"/>
              <a:t>Nyttige lenker</a:t>
            </a:r>
          </a:p>
          <a:p>
            <a:endParaRPr lang="nb-NO" sz="2000" dirty="0" smtClean="0"/>
          </a:p>
          <a:p>
            <a:pPr>
              <a:buFontTx/>
              <a:buNone/>
            </a:pPr>
            <a:endParaRPr lang="nb-NO" sz="2000" dirty="0" smtClean="0"/>
          </a:p>
          <a:p>
            <a:pPr>
              <a:buFontTx/>
              <a:buNone/>
            </a:pPr>
            <a:endParaRPr lang="nb-NO" sz="2000" dirty="0" smtClean="0"/>
          </a:p>
          <a:p>
            <a:pPr>
              <a:buNone/>
            </a:pPr>
            <a:r>
              <a:rPr lang="nb-NO" sz="2000" dirty="0" smtClean="0"/>
              <a:t>		</a:t>
            </a:r>
          </a:p>
          <a:p>
            <a:pPr>
              <a:buFontTx/>
              <a:buNone/>
            </a:pPr>
            <a:endParaRPr lang="nb-NO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06236"/>
            <a:ext cx="5154563" cy="345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Fronter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sz="2000" dirty="0" smtClean="0"/>
              <a:t>Lukket område på nett som studenter og lærere tilknyttet</a:t>
            </a:r>
          </a:p>
          <a:p>
            <a:pPr>
              <a:buFontTx/>
              <a:buNone/>
            </a:pPr>
            <a:r>
              <a:rPr lang="nb-NO" sz="2000" dirty="0" smtClean="0"/>
              <a:t>SPED3000 har tilgang til.</a:t>
            </a:r>
          </a:p>
          <a:p>
            <a:pPr>
              <a:buFontTx/>
              <a:buNone/>
            </a:pPr>
            <a:endParaRPr lang="nb-NO" sz="2000" dirty="0" smtClean="0"/>
          </a:p>
          <a:p>
            <a:r>
              <a:rPr lang="nb-NO" sz="2000" dirty="0" smtClean="0"/>
              <a:t>Viktige beskjeder</a:t>
            </a:r>
          </a:p>
          <a:p>
            <a:r>
              <a:rPr lang="nb-NO" sz="2000" dirty="0" smtClean="0"/>
              <a:t>Forelesningsnotater</a:t>
            </a:r>
          </a:p>
          <a:p>
            <a:r>
              <a:rPr lang="nb-NO" sz="2000" dirty="0"/>
              <a:t>Informasjon om innleveringer</a:t>
            </a:r>
          </a:p>
          <a:p>
            <a:r>
              <a:rPr lang="nb-NO" sz="2000" dirty="0" smtClean="0"/>
              <a:t>PBL-rom</a:t>
            </a:r>
          </a:p>
          <a:p>
            <a:r>
              <a:rPr lang="nb-NO" sz="2000" dirty="0" smtClean="0"/>
              <a:t>Samarbeidsforum for studenter på emnet</a:t>
            </a:r>
          </a:p>
          <a:p>
            <a:pPr>
              <a:buFontTx/>
              <a:buNone/>
            </a:pPr>
            <a:endParaRPr lang="nb-NO" sz="2000" dirty="0" smtClean="0"/>
          </a:p>
          <a:p>
            <a:pPr>
              <a:buFontTx/>
              <a:buNone/>
            </a:pPr>
            <a:r>
              <a:rPr lang="nb-NO" sz="2000" dirty="0" smtClean="0"/>
              <a:t>Logg inn: https://fronter.uio.no/  (Ditt UiO-brukernavn og passord)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Praksis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0216" y="198120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Høsten 2015: 2.-27. november</a:t>
            </a:r>
          </a:p>
          <a:p>
            <a:pPr marL="0" indent="0">
              <a:buNone/>
            </a:pPr>
            <a:r>
              <a:rPr lang="nb-NO" sz="2000" dirty="0" smtClean="0"/>
              <a:t>Våren 2016: Prosjektpraksis </a:t>
            </a:r>
            <a:r>
              <a:rPr lang="nb-NO" sz="2000" dirty="0"/>
              <a:t>med rapport (trolig mai</a:t>
            </a:r>
            <a:r>
              <a:rPr lang="nb-NO" sz="2000" dirty="0" smtClean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 smtClean="0"/>
              <a:t>Praksisplasser hovedsakelig i Oslo- området</a:t>
            </a:r>
          </a:p>
          <a:p>
            <a:r>
              <a:rPr lang="nb-NO" sz="2000" dirty="0"/>
              <a:t>Du har ikke anledning til selv å velge </a:t>
            </a:r>
            <a:r>
              <a:rPr lang="nb-NO" sz="2000" dirty="0" smtClean="0"/>
              <a:t>praksisplass i Oslo, </a:t>
            </a:r>
            <a:r>
              <a:rPr lang="nb-NO" sz="2000" dirty="0"/>
              <a:t>eller </a:t>
            </a:r>
            <a:r>
              <a:rPr lang="nb-NO" sz="2000" dirty="0" smtClean="0"/>
              <a:t>ha praksis </a:t>
            </a:r>
            <a:r>
              <a:rPr lang="nb-NO" sz="2000" dirty="0"/>
              <a:t>på nåværende eller tidligere arbeidssted. Det gis heller ikke refusjon for reiseutgifter i praksis.  </a:t>
            </a:r>
          </a:p>
          <a:p>
            <a:r>
              <a:rPr lang="nb-NO" sz="2000" dirty="0"/>
              <a:t>Praksis vurderes til Bestått/ikke bestått</a:t>
            </a:r>
          </a:p>
          <a:p>
            <a:r>
              <a:rPr lang="nb-NO" sz="2000" b="1" dirty="0" smtClean="0"/>
              <a:t>Du er selv ansvarlig for å være registrert med gyldig politiattest. </a:t>
            </a:r>
            <a:r>
              <a:rPr lang="nb-NO" sz="2000" b="1" dirty="0"/>
              <a:t>Sjekk dette i </a:t>
            </a:r>
            <a:r>
              <a:rPr lang="nb-NO" sz="2000" b="1" dirty="0" err="1" smtClean="0"/>
              <a:t>Studentweb</a:t>
            </a:r>
            <a:r>
              <a:rPr lang="nb-NO" sz="2000" b="1" dirty="0" smtClean="0"/>
              <a:t> i god tid!</a:t>
            </a:r>
          </a:p>
          <a:p>
            <a:r>
              <a:rPr lang="nb-NO" sz="2000" b="1" dirty="0" smtClean="0"/>
              <a:t>Studenter som ikke er registrert med gyldig politiattest får ikke gå ut i praksis</a:t>
            </a:r>
          </a:p>
          <a:p>
            <a:pPr marL="0" indent="0">
              <a:buNone/>
            </a:pPr>
            <a:r>
              <a:rPr lang="nb-NO" sz="2000" b="1" dirty="0"/>
              <a:t> </a:t>
            </a:r>
            <a:r>
              <a:rPr lang="nb-NO" sz="2000" b="1" dirty="0" smtClean="0"/>
              <a:t>    </a:t>
            </a:r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PBL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000" dirty="0"/>
              <a:t>PBL </a:t>
            </a:r>
            <a:r>
              <a:rPr lang="nb-NO" altLang="nb-NO" sz="2000" dirty="0" smtClean="0"/>
              <a:t>(Problembasert læring)  </a:t>
            </a:r>
            <a:r>
              <a:rPr lang="nb-NO" altLang="nb-NO" sz="2000" dirty="0"/>
              <a:t>er tilknyttet </a:t>
            </a:r>
            <a:r>
              <a:rPr lang="nb-NO" altLang="nb-NO" sz="2000" dirty="0" smtClean="0"/>
              <a:t>fagstoffet med  </a:t>
            </a:r>
            <a:r>
              <a:rPr lang="nb-NO" altLang="nb-NO" sz="2000" dirty="0"/>
              <a:t>arbeid i grupper på </a:t>
            </a:r>
            <a:r>
              <a:rPr lang="nb-NO" altLang="nb-NO" sz="2000" dirty="0" err="1"/>
              <a:t>ca</a:t>
            </a:r>
            <a:r>
              <a:rPr lang="nb-NO" altLang="nb-NO" sz="2000" dirty="0"/>
              <a:t> 6-7 studenter  med veiledning med utgangspunkt i ett case. 4</a:t>
            </a:r>
            <a:r>
              <a:rPr lang="nb-NO" altLang="nb-NO" sz="2000" dirty="0" smtClean="0"/>
              <a:t> </a:t>
            </a:r>
            <a:r>
              <a:rPr lang="nb-NO" altLang="nb-NO" sz="2000" dirty="0"/>
              <a:t>case til sammen. </a:t>
            </a:r>
            <a:endParaRPr lang="nb-NO" altLang="nb-NO" sz="2000" dirty="0" smtClean="0"/>
          </a:p>
          <a:p>
            <a:endParaRPr lang="nb-NO" altLang="nb-NO" sz="2000" dirty="0"/>
          </a:p>
          <a:p>
            <a:r>
              <a:rPr lang="nb-NO" sz="2000" dirty="0"/>
              <a:t>All PBL-undervisning er obligatorisk. Det inkluderer casepresentasjon, gruppearbeid, fremlegg og oppsummering. Eventuelt fravær må dokumenteres med legeerklæring som leveres instituttet. Ved legeerklæring tillates et fravær inntil 20 %.</a:t>
            </a:r>
            <a:endParaRPr lang="nb-NO" alt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036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Eksamen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 smtClean="0"/>
              <a:t>Høsten 2015</a:t>
            </a:r>
          </a:p>
          <a:p>
            <a:r>
              <a:rPr lang="nb-NO" sz="2000" dirty="0" smtClean="0"/>
              <a:t>Skriftlig skoleeksamen 6 timer  11. desember</a:t>
            </a:r>
          </a:p>
          <a:p>
            <a:pPr marL="0" indent="0">
              <a:buNone/>
            </a:pPr>
            <a:endParaRPr lang="nb-NO" sz="2000" b="1" dirty="0"/>
          </a:p>
          <a:p>
            <a:pPr marL="0" indent="0">
              <a:buNone/>
            </a:pPr>
            <a:r>
              <a:rPr lang="nb-NO" sz="2000" b="1" dirty="0" smtClean="0"/>
              <a:t>Våren 2016</a:t>
            </a:r>
          </a:p>
          <a:p>
            <a:r>
              <a:rPr lang="nb-NO" sz="2000" dirty="0"/>
              <a:t>Semesteroppgave </a:t>
            </a:r>
            <a:r>
              <a:rPr lang="nb-NO" sz="2000" dirty="0" smtClean="0"/>
              <a:t>(slutten av april</a:t>
            </a:r>
            <a:r>
              <a:rPr lang="nb-NO" sz="2000" dirty="0"/>
              <a:t>)</a:t>
            </a:r>
          </a:p>
          <a:p>
            <a:r>
              <a:rPr lang="nb-NO" sz="2000" dirty="0" smtClean="0"/>
              <a:t>Skriftlig skoleeksamen (trolig juni)</a:t>
            </a:r>
            <a:endParaRPr lang="nb-NO" sz="2000" dirty="0"/>
          </a:p>
          <a:p>
            <a:pPr>
              <a:buNone/>
            </a:pPr>
            <a:r>
              <a:rPr lang="nb-NO" sz="1800" dirty="0" smtClean="0"/>
              <a:t>	</a:t>
            </a:r>
            <a:endParaRPr lang="nb-NO" dirty="0" smtClean="0"/>
          </a:p>
          <a:p>
            <a:pPr>
              <a:buFontTx/>
              <a:buNone/>
            </a:pPr>
            <a:endParaRPr lang="nb-NO" b="1" dirty="0" smtClean="0"/>
          </a:p>
          <a:p>
            <a:pPr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4232" y="773832"/>
            <a:ext cx="7696200" cy="1143000"/>
          </a:xfrm>
        </p:spPr>
        <p:txBody>
          <a:bodyPr/>
          <a:lstStyle/>
          <a:p>
            <a:r>
              <a:rPr lang="nb-NO" dirty="0" smtClean="0"/>
              <a:t>Semesterregistrering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224" y="2046312"/>
            <a:ext cx="7696200" cy="4191000"/>
          </a:xfrm>
        </p:spPr>
        <p:txBody>
          <a:bodyPr/>
          <a:lstStyle/>
          <a:p>
            <a:r>
              <a:rPr lang="nb-NO" sz="2000" dirty="0" smtClean="0"/>
              <a:t>Søk plass på undervisning</a:t>
            </a:r>
          </a:p>
          <a:p>
            <a:r>
              <a:rPr lang="nb-NO" sz="2000" dirty="0" smtClean="0"/>
              <a:t>Meld deg til eksamen</a:t>
            </a:r>
          </a:p>
          <a:p>
            <a:r>
              <a:rPr lang="nb-NO" sz="2000" dirty="0" smtClean="0"/>
              <a:t>Bekrefte utdanningsplan</a:t>
            </a:r>
          </a:p>
          <a:p>
            <a:r>
              <a:rPr lang="nb-NO" sz="2000" dirty="0" smtClean="0"/>
              <a:t>Betal semesteravgift </a:t>
            </a:r>
            <a:r>
              <a:rPr lang="nb-NO" sz="1800" dirty="0" smtClean="0"/>
              <a:t>(</a:t>
            </a:r>
            <a:r>
              <a:rPr lang="nn-NO" sz="1800" dirty="0" smtClean="0"/>
              <a:t>Kr. 550 + 100 i kopiavgift, 40 til SAIH)</a:t>
            </a:r>
            <a:endParaRPr lang="nn-NO" sz="2000" dirty="0" smtClean="0"/>
          </a:p>
          <a:p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r>
              <a:rPr lang="nb-NO" sz="2000" b="1" dirty="0" smtClean="0"/>
              <a:t>Frist 1. september (for høsten) og 1. februar (for våren)</a:t>
            </a:r>
          </a:p>
          <a:p>
            <a:pPr>
              <a:lnSpc>
                <a:spcPct val="90000"/>
              </a:lnSpc>
            </a:pPr>
            <a:endParaRPr lang="nb-NO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 nettside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sz="2000" dirty="0" smtClean="0">
                <a:hlinkClick r:id="rId3"/>
              </a:rPr>
              <a:t>http://www.uv.uio.no/studier/admin/</a:t>
            </a:r>
            <a:endParaRPr lang="nb-NO" sz="2000" dirty="0" smtClean="0"/>
          </a:p>
          <a:p>
            <a:pPr>
              <a:buFontTx/>
              <a:buNone/>
            </a:pPr>
            <a:endParaRPr lang="nb-NO" sz="2000" dirty="0" smtClean="0"/>
          </a:p>
          <a:p>
            <a:r>
              <a:rPr lang="nb-NO" sz="2000" dirty="0" smtClean="0"/>
              <a:t>Studieveiledning</a:t>
            </a:r>
          </a:p>
          <a:p>
            <a:r>
              <a:rPr lang="nb-NO" sz="2000" dirty="0"/>
              <a:t>Tilrettelegging </a:t>
            </a:r>
            <a:r>
              <a:rPr lang="nb-NO" sz="2000" dirty="0" smtClean="0"/>
              <a:t>(søknadsfrist </a:t>
            </a:r>
            <a:r>
              <a:rPr lang="nb-NO" sz="2000" dirty="0"/>
              <a:t>1.sept)</a:t>
            </a:r>
          </a:p>
          <a:p>
            <a:r>
              <a:rPr lang="nb-NO" sz="2000" dirty="0" smtClean="0"/>
              <a:t>Permisjon</a:t>
            </a:r>
          </a:p>
          <a:p>
            <a:r>
              <a:rPr lang="nb-NO" sz="2000" dirty="0" smtClean="0"/>
              <a:t>Kildebruk, fusk og egenerklæring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>
                <a:hlinkClick r:id="rId4"/>
              </a:rPr>
              <a:t>http://</a:t>
            </a:r>
            <a:r>
              <a:rPr lang="nb-NO" sz="2000" dirty="0" smtClean="0">
                <a:hlinkClick r:id="rId4"/>
              </a:rPr>
              <a:t>www.uio.no/studier/emner/uv/isp/SPED3000/obligatoriske-komponenter-og-fraver.html</a:t>
            </a:r>
            <a:r>
              <a:rPr lang="nb-NO" sz="2000" dirty="0" smtClean="0"/>
              <a:t> </a:t>
            </a:r>
          </a:p>
          <a:p>
            <a:r>
              <a:rPr lang="nb-NO" sz="2000" dirty="0" smtClean="0"/>
              <a:t>Fravær PBL</a:t>
            </a:r>
          </a:p>
          <a:p>
            <a:r>
              <a:rPr lang="nb-NO" sz="2000" dirty="0" smtClean="0"/>
              <a:t>Fravær praksis og prosjektpraksis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</TotalTime>
  <Words>393</Words>
  <Application>Microsoft Office PowerPoint</Application>
  <PresentationFormat>Skjermfremvisning (4:3)</PresentationFormat>
  <Paragraphs>110</Paragraphs>
  <Slides>11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Blank Presentation</vt:lpstr>
      <vt:lpstr>PowerPoint-presentasjon</vt:lpstr>
      <vt:lpstr>Kontakt </vt:lpstr>
      <vt:lpstr>Hvor få informasjon?</vt:lpstr>
      <vt:lpstr>Emnesiden </vt:lpstr>
      <vt:lpstr>Semestersiden</vt:lpstr>
      <vt:lpstr>Fronter</vt:lpstr>
      <vt:lpstr>Praksis</vt:lpstr>
      <vt:lpstr>PBL</vt:lpstr>
      <vt:lpstr>Eksamen</vt:lpstr>
      <vt:lpstr>Semesterregistrering </vt:lpstr>
      <vt:lpstr>Viktig nettside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Sigurd Hasle</cp:lastModifiedBy>
  <cp:revision>62</cp:revision>
  <dcterms:created xsi:type="dcterms:W3CDTF">2010-09-06T10:11:12Z</dcterms:created>
  <dcterms:modified xsi:type="dcterms:W3CDTF">2015-08-17T06:35:20Z</dcterms:modified>
</cp:coreProperties>
</file>