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0"/>
  </p:notesMasterIdLst>
  <p:handoutMasterIdLst>
    <p:handoutMasterId r:id="rId21"/>
  </p:handoutMasterIdLst>
  <p:sldIdLst>
    <p:sldId id="256" r:id="rId2"/>
    <p:sldId id="259" r:id="rId3"/>
    <p:sldId id="260" r:id="rId4"/>
    <p:sldId id="274" r:id="rId5"/>
    <p:sldId id="261" r:id="rId6"/>
    <p:sldId id="271" r:id="rId7"/>
    <p:sldId id="276" r:id="rId8"/>
    <p:sldId id="275" r:id="rId9"/>
    <p:sldId id="262" r:id="rId10"/>
    <p:sldId id="272" r:id="rId11"/>
    <p:sldId id="270" r:id="rId12"/>
    <p:sldId id="263" r:id="rId13"/>
    <p:sldId id="264" r:id="rId14"/>
    <p:sldId id="265" r:id="rId15"/>
    <p:sldId id="266" r:id="rId16"/>
    <p:sldId id="267" r:id="rId17"/>
    <p:sldId id="268" r:id="rId18"/>
    <p:sldId id="269" r:id="rId19"/>
  </p:sldIdLst>
  <p:sldSz cx="9144000" cy="5715000" type="screen16x10"/>
  <p:notesSz cx="6794500" cy="9931400"/>
  <p:defaultTextStyle>
    <a:defPPr>
      <a:defRPr lang="en-US"/>
    </a:defPPr>
    <a:lvl1pPr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1pPr>
    <a:lvl2pPr marL="361950" indent="95250"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2pPr>
    <a:lvl3pPr marL="725488" indent="188913"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3pPr>
    <a:lvl4pPr marL="1087438" indent="284163"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4pPr>
    <a:lvl5pPr marL="1450975" indent="377825"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5pPr>
    <a:lvl6pPr marL="2286000" algn="l" defTabSz="914400" rtl="0" eaLnBrk="1" latinLnBrk="0" hangingPunct="1">
      <a:defRPr sz="1600" kern="1200">
        <a:solidFill>
          <a:schemeClr val="tx1"/>
        </a:solidFill>
        <a:latin typeface="Arial" panose="020B0604020202020204" pitchFamily="34" charset="0"/>
        <a:ea typeface="ヒラギノ角ゴ Pro W3" charset="-128"/>
        <a:cs typeface="+mn-cs"/>
      </a:defRPr>
    </a:lvl6pPr>
    <a:lvl7pPr marL="2743200" algn="l" defTabSz="914400" rtl="0" eaLnBrk="1" latinLnBrk="0" hangingPunct="1">
      <a:defRPr sz="1600" kern="1200">
        <a:solidFill>
          <a:schemeClr val="tx1"/>
        </a:solidFill>
        <a:latin typeface="Arial" panose="020B0604020202020204" pitchFamily="34" charset="0"/>
        <a:ea typeface="ヒラギノ角ゴ Pro W3" charset="-128"/>
        <a:cs typeface="+mn-cs"/>
      </a:defRPr>
    </a:lvl7pPr>
    <a:lvl8pPr marL="3200400" algn="l" defTabSz="914400" rtl="0" eaLnBrk="1" latinLnBrk="0" hangingPunct="1">
      <a:defRPr sz="1600" kern="1200">
        <a:solidFill>
          <a:schemeClr val="tx1"/>
        </a:solidFill>
        <a:latin typeface="Arial" panose="020B0604020202020204" pitchFamily="34" charset="0"/>
        <a:ea typeface="ヒラギノ角ゴ Pro W3" charset="-128"/>
        <a:cs typeface="+mn-cs"/>
      </a:defRPr>
    </a:lvl8pPr>
    <a:lvl9pPr marL="3657600" algn="l" defTabSz="914400" rtl="0" eaLnBrk="1" latinLnBrk="0" hangingPunct="1">
      <a:defRPr sz="1600" kern="1200">
        <a:solidFill>
          <a:schemeClr val="tx1"/>
        </a:solidFill>
        <a:latin typeface="Arial" panose="020B0604020202020204" pitchFamily="34" charset="0"/>
        <a:ea typeface="ヒラギノ角ゴ Pro W3" charset="-128"/>
        <a:cs typeface="+mn-cs"/>
      </a:defRPr>
    </a:lvl9pPr>
  </p:defaultTextStyle>
  <p:extLs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79AD6C-7130-47FE-B493-C76C27707046}" v="114" dt="2025-01-14T14:38:57.1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80" d="100"/>
          <a:sy n="80" d="100"/>
        </p:scale>
        <p:origin x="864" y="44"/>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eaLnBrk="0" hangingPunct="0">
              <a:defRPr sz="1200">
                <a:latin typeface="Arial" charset="0"/>
                <a:cs typeface="ヒラギノ角ゴ Pro W3" charset="-128"/>
              </a:defRPr>
            </a:lvl1pPr>
          </a:lstStyle>
          <a:p>
            <a:pPr>
              <a:defRPr/>
            </a:pPr>
            <a:endParaRPr lang="nb-NO"/>
          </a:p>
        </p:txBody>
      </p:sp>
      <p:sp>
        <p:nvSpPr>
          <p:cNvPr id="3" name="Date Placeholder 2"/>
          <p:cNvSpPr>
            <a:spLocks noGrp="1"/>
          </p:cNvSpPr>
          <p:nvPr>
            <p:ph type="dt" sz="quarter" idx="1"/>
          </p:nvPr>
        </p:nvSpPr>
        <p:spPr>
          <a:xfrm>
            <a:off x="3848645" y="0"/>
            <a:ext cx="2944283" cy="49657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69FDA95E-ED25-4125-80CE-817010695A74}" type="datetime1">
              <a:rPr lang="nb-NO" altLang="nb-NO"/>
              <a:pPr>
                <a:defRPr/>
              </a:pPr>
              <a:t>10.01.2025</a:t>
            </a:fld>
            <a:endParaRPr lang="nb-NO" altLang="nb-NO"/>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eaLnBrk="0" hangingPunct="0">
              <a:defRPr sz="1200">
                <a:latin typeface="Arial" charset="0"/>
                <a:cs typeface="ヒラギノ角ゴ Pro W3" charset="-128"/>
              </a:defRPr>
            </a:lvl1pPr>
          </a:lstStyle>
          <a:p>
            <a:pPr>
              <a:defRPr/>
            </a:pPr>
            <a:endParaRPr 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B19B12B1-FADC-48B1-BEA4-FEA57F632D6B}" type="slidenum">
              <a:rPr lang="nb-NO" altLang="nb-NO"/>
              <a:pPr>
                <a:defRPr/>
              </a:pPr>
              <a:t>‹#›</a:t>
            </a:fld>
            <a:endParaRPr lang="nb-NO" alt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charset="0"/>
                <a:cs typeface="ヒラギノ角ゴ Pro W3" charset="-128"/>
              </a:defRPr>
            </a:lvl1pPr>
          </a:lstStyle>
          <a:p>
            <a:pPr>
              <a:defRPr/>
            </a:pPr>
            <a:endParaRPr lang="en-US"/>
          </a:p>
        </p:txBody>
      </p:sp>
      <p:sp>
        <p:nvSpPr>
          <p:cNvPr id="5123" name="Rectangle 3"/>
          <p:cNvSpPr>
            <a:spLocks noGrp="1" noChangeArrowheads="1"/>
          </p:cNvSpPr>
          <p:nvPr>
            <p:ph type="dt" idx="1"/>
          </p:nvPr>
        </p:nvSpPr>
        <p:spPr bwMode="auto">
          <a:xfrm>
            <a:off x="3850217"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ヒラギノ角ゴ Pro W3"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419100" y="744538"/>
            <a:ext cx="59563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5934"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charset="0"/>
                <a:cs typeface="ヒラギノ角ゴ Pro W3" charset="-128"/>
              </a:defRPr>
            </a:lvl1pPr>
          </a:lstStyle>
          <a:p>
            <a:pPr>
              <a:defRPr/>
            </a:pPr>
            <a:endParaRPr lang="en-US"/>
          </a:p>
        </p:txBody>
      </p:sp>
      <p:sp>
        <p:nvSpPr>
          <p:cNvPr id="5127" name="Rectangle 7"/>
          <p:cNvSpPr>
            <a:spLocks noGrp="1" noChangeArrowheads="1"/>
          </p:cNvSpPr>
          <p:nvPr>
            <p:ph type="sldNum" sz="quarter" idx="5"/>
          </p:nvPr>
        </p:nvSpPr>
        <p:spPr bwMode="auto">
          <a:xfrm>
            <a:off x="3850217"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8C99D296-0F11-4002-BF65-2BB5379ED0DC}" type="slidenum">
              <a:rPr lang="en-US" altLang="nb-NO"/>
              <a:pPr>
                <a:defRPr/>
              </a:pPr>
              <a:t>‹#›</a:t>
            </a:fld>
            <a:endParaRPr lang="en-US" altLang="nb-NO"/>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sz="1200" dirty="0"/>
          </a:p>
        </p:txBody>
      </p:sp>
    </p:spTree>
    <p:extLst>
      <p:ext uri="{BB962C8B-B14F-4D97-AF65-F5344CB8AC3E}">
        <p14:creationId xmlns:p14="http://schemas.microsoft.com/office/powerpoint/2010/main" val="242624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sz="1200" dirty="0"/>
          </a:p>
        </p:txBody>
      </p:sp>
    </p:spTree>
    <p:extLst>
      <p:ext uri="{BB962C8B-B14F-4D97-AF65-F5344CB8AC3E}">
        <p14:creationId xmlns:p14="http://schemas.microsoft.com/office/powerpoint/2010/main" val="2206978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492140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979995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888561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978442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434762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462020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861934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4004030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861601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011090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2111301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ED23A711-5929-4898-B444-C939CAA9B9CB}" type="datetime1">
              <a:rPr lang="nb-NO" altLang="nb-NO"/>
              <a:pPr>
                <a:defRPr/>
              </a:pPr>
              <a:t>10.01.2025</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75B74D34-0515-4820-80ED-ADC35F38B636}" type="slidenum">
              <a:rPr lang="en-US" altLang="nb-NO"/>
              <a:pPr>
                <a:defRPr/>
              </a:pPr>
              <a:t>‹#›</a:t>
            </a:fld>
            <a:endParaRPr lang="en-US" altLang="nb-NO"/>
          </a:p>
        </p:txBody>
      </p:sp>
    </p:spTree>
    <p:extLst>
      <p:ext uri="{BB962C8B-B14F-4D97-AF65-F5344CB8AC3E}">
        <p14:creationId xmlns:p14="http://schemas.microsoft.com/office/powerpoint/2010/main" val="3074949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8E7F4B7D-5773-43A7-AE78-CCC8397091B1}" type="datetime1">
              <a:rPr lang="nb-NO" altLang="nb-NO"/>
              <a:pPr>
                <a:defRPr/>
              </a:pPr>
              <a:t>10.01.2025</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A0C401EC-161B-4858-A248-94E9679B686D}" type="slidenum">
              <a:rPr lang="en-US" altLang="nb-NO"/>
              <a:pPr>
                <a:defRPr/>
              </a:pPr>
              <a:t>‹#›</a:t>
            </a:fld>
            <a:endParaRPr lang="en-US" altLang="nb-NO"/>
          </a:p>
        </p:txBody>
      </p:sp>
    </p:spTree>
    <p:extLst>
      <p:ext uri="{BB962C8B-B14F-4D97-AF65-F5344CB8AC3E}">
        <p14:creationId xmlns:p14="http://schemas.microsoft.com/office/powerpoint/2010/main" val="35470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4E953702-D451-4DDC-B233-70D171D22136}" type="datetime1">
              <a:rPr lang="nb-NO" altLang="nb-NO"/>
              <a:pPr>
                <a:defRPr/>
              </a:pPr>
              <a:t>10.01.2025</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FD5E6ABB-4166-4AC4-BCA2-E31C19E94213}" type="slidenum">
              <a:rPr lang="en-US" altLang="nb-NO"/>
              <a:pPr>
                <a:defRPr/>
              </a:pPr>
              <a:t>‹#›</a:t>
            </a:fld>
            <a:endParaRPr lang="en-US" altLang="nb-NO"/>
          </a:p>
        </p:txBody>
      </p:sp>
    </p:spTree>
    <p:extLst>
      <p:ext uri="{BB962C8B-B14F-4D97-AF65-F5344CB8AC3E}">
        <p14:creationId xmlns:p14="http://schemas.microsoft.com/office/powerpoint/2010/main" val="2300425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6A85BD5E-7CE1-4343-9B8A-B77EFE31C379}" type="datetime1">
              <a:rPr lang="nb-NO" altLang="nb-NO"/>
              <a:pPr>
                <a:defRPr/>
              </a:pPr>
              <a:t>10.01.2025</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pPr>
              <a:defRPr/>
            </a:pPr>
            <a:fld id="{056FADA8-295D-4DD4-8F5D-30D117517588}" type="slidenum">
              <a:rPr lang="en-US" altLang="nb-NO"/>
              <a:pPr>
                <a:defRPr/>
              </a:pPr>
              <a:t>‹#›</a:t>
            </a:fld>
            <a:endParaRPr lang="en-US" altLang="nb-NO"/>
          </a:p>
        </p:txBody>
      </p:sp>
    </p:spTree>
    <p:extLst>
      <p:ext uri="{BB962C8B-B14F-4D97-AF65-F5344CB8AC3E}">
        <p14:creationId xmlns:p14="http://schemas.microsoft.com/office/powerpoint/2010/main" val="1791967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FD0A7DF1-7531-455E-A1D5-1EF776DB10C1}" type="datetime1">
              <a:rPr lang="nb-NO" altLang="nb-NO"/>
              <a:pPr>
                <a:defRPr/>
              </a:pPr>
              <a:t>10.01.2025</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pPr>
              <a:defRPr/>
            </a:pPr>
            <a:fld id="{5EE4F266-A168-4D02-AEEC-643C7FA8817C}" type="slidenum">
              <a:rPr lang="en-US" altLang="nb-NO"/>
              <a:pPr>
                <a:defRPr/>
              </a:pPr>
              <a:t>‹#›</a:t>
            </a:fld>
            <a:endParaRPr lang="en-US" altLang="nb-NO"/>
          </a:p>
        </p:txBody>
      </p:sp>
    </p:spTree>
    <p:extLst>
      <p:ext uri="{BB962C8B-B14F-4D97-AF65-F5344CB8AC3E}">
        <p14:creationId xmlns:p14="http://schemas.microsoft.com/office/powerpoint/2010/main" val="177527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46021137-F41D-4992-9B37-B74337A2A39E}" type="datetime1">
              <a:rPr lang="nb-NO" altLang="nb-NO"/>
              <a:pPr>
                <a:defRPr/>
              </a:pPr>
              <a:t>10.01.2025</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pPr>
              <a:defRPr/>
            </a:pPr>
            <a:fld id="{A6581516-7FFD-4020-80C3-FE789827BB9C}" type="slidenum">
              <a:rPr lang="en-US" altLang="nb-NO"/>
              <a:pPr>
                <a:defRPr/>
              </a:pPr>
              <a:t>‹#›</a:t>
            </a:fld>
            <a:endParaRPr lang="en-US" altLang="nb-NO"/>
          </a:p>
        </p:txBody>
      </p:sp>
    </p:spTree>
    <p:extLst>
      <p:ext uri="{BB962C8B-B14F-4D97-AF65-F5344CB8AC3E}">
        <p14:creationId xmlns:p14="http://schemas.microsoft.com/office/powerpoint/2010/main" val="1346828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2B51C818-630E-4C12-AEA1-AD3E1D171B11}" type="datetime1">
              <a:rPr lang="nb-NO" altLang="nb-NO"/>
              <a:pPr>
                <a:defRPr/>
              </a:pPr>
              <a:t>10.01.2025</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0D50E3C1-919C-4320-A52B-E1E3CA8938BD}" type="slidenum">
              <a:rPr lang="en-US" altLang="nb-NO"/>
              <a:pPr>
                <a:defRPr/>
              </a:pPr>
              <a:t>‹#›</a:t>
            </a:fld>
            <a:endParaRPr lang="en-US" altLang="nb-NO"/>
          </a:p>
        </p:txBody>
      </p:sp>
    </p:spTree>
    <p:extLst>
      <p:ext uri="{BB962C8B-B14F-4D97-AF65-F5344CB8AC3E}">
        <p14:creationId xmlns:p14="http://schemas.microsoft.com/office/powerpoint/2010/main" val="726511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DE6D42F2-866D-436B-A794-7B48C4CA1302}" type="datetime1">
              <a:rPr lang="nb-NO" altLang="nb-NO"/>
              <a:pPr>
                <a:defRPr/>
              </a:pPr>
              <a:t>10.01.2025</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1D6A3A7E-6136-460C-9E14-F4FCD25CE004}" type="slidenum">
              <a:rPr lang="en-US" altLang="nb-NO"/>
              <a:pPr>
                <a:defRPr/>
              </a:pPr>
              <a:t>‹#›</a:t>
            </a:fld>
            <a:endParaRPr lang="en-US" altLang="nb-NO"/>
          </a:p>
        </p:txBody>
      </p:sp>
    </p:spTree>
    <p:extLst>
      <p:ext uri="{BB962C8B-B14F-4D97-AF65-F5344CB8AC3E}">
        <p14:creationId xmlns:p14="http://schemas.microsoft.com/office/powerpoint/2010/main" val="1822936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4A8D51D-81EA-45C7-A274-7F990E160E77}" type="datetime1">
              <a:rPr lang="nb-NO" altLang="nb-NO"/>
              <a:pPr>
                <a:defRPr/>
              </a:pPr>
              <a:t>10.01.2025</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A464643D-4DE3-4F5A-99BE-BEB1A88FCAF6}" type="slidenum">
              <a:rPr lang="en-US" altLang="nb-NO"/>
              <a:pPr>
                <a:defRPr/>
              </a:pPr>
              <a:t>‹#›</a:t>
            </a:fld>
            <a:endParaRPr lang="en-US" altLang="nb-NO"/>
          </a:p>
        </p:txBody>
      </p:sp>
    </p:spTree>
    <p:extLst>
      <p:ext uri="{BB962C8B-B14F-4D97-AF65-F5344CB8AC3E}">
        <p14:creationId xmlns:p14="http://schemas.microsoft.com/office/powerpoint/2010/main" val="3366596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698500"/>
            <a:ext cx="1924050" cy="43815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1" y="698500"/>
            <a:ext cx="5619750" cy="43815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72F271D-FFA4-4CB7-8DEF-5EF325901C87}" type="datetime1">
              <a:rPr lang="nb-NO" altLang="nb-NO"/>
              <a:pPr>
                <a:defRPr/>
              </a:pPr>
              <a:t>10.01.2025</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1FC41EDC-9A5C-4BD5-B41D-D2D483C44ED2}" type="slidenum">
              <a:rPr lang="en-US" altLang="nb-NO"/>
              <a:pPr>
                <a:defRPr/>
              </a:pPr>
              <a:t>‹#›</a:t>
            </a:fld>
            <a:endParaRPr lang="en-US" altLang="nb-NO"/>
          </a:p>
        </p:txBody>
      </p:sp>
    </p:spTree>
    <p:extLst>
      <p:ext uri="{BB962C8B-B14F-4D97-AF65-F5344CB8AC3E}">
        <p14:creationId xmlns:p14="http://schemas.microsoft.com/office/powerpoint/2010/main" val="3576405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762000" y="1647825"/>
            <a:ext cx="79248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a:t>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smtClean="0">
                <a:solidFill>
                  <a:schemeClr val="bg2"/>
                </a:solidFill>
              </a:defRPr>
            </a:lvl1pPr>
          </a:lstStyle>
          <a:p>
            <a:pPr>
              <a:defRPr/>
            </a:pPr>
            <a:fld id="{82905828-B441-4ED8-A4E4-9FC64EEB8C77}" type="datetime1">
              <a:rPr lang="nb-NO" altLang="nb-NO"/>
              <a:pPr>
                <a:defRPr/>
              </a:pPr>
              <a:t>10.01.2025</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smtClean="0">
                <a:solidFill>
                  <a:schemeClr val="bg2"/>
                </a:solidFill>
              </a:defRPr>
            </a:lvl1pPr>
          </a:lstStyle>
          <a:p>
            <a:pPr>
              <a:defRPr/>
            </a:pPr>
            <a:fld id="{A2D17FFA-289E-4A08-80E5-9147A29AC864}" type="slidenum">
              <a:rPr lang="en-US" altLang="nb-NO"/>
              <a:pPr>
                <a:defRPr/>
              </a:pPr>
              <a:t>‹#›</a:t>
            </a:fld>
            <a:endParaRPr lang="en-US" altLang="nb-NO"/>
          </a:p>
        </p:txBody>
      </p:sp>
      <p:pic>
        <p:nvPicPr>
          <p:cNvPr id="1030" name="Picture 6"/>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4800" y="120650"/>
            <a:ext cx="2436813"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3"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uio.no/studier/program/jus/hva-lerer-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uio.no/studier/program/jus/hva-lerer-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uio.no/studier/program/jus/oppbyggin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hyperlink" Target="https://www.uio.no/studier/emner/jus/jus/JUS4123/index.html" TargetMode="External"/><Relationship Id="rId3" Type="http://schemas.openxmlformats.org/officeDocument/2006/relationships/hyperlink" Target="https://www.uio.no/studier/program/jus/oppbygging/valgemner-master.html" TargetMode="External"/><Relationship Id="rId7" Type="http://schemas.openxmlformats.org/officeDocument/2006/relationships/hyperlink" Target="https://www.uio.no/studier/emner/jus/jus/JUS4122/index.html" TargetMode="External"/><Relationship Id="rId2" Type="http://schemas.openxmlformats.org/officeDocument/2006/relationships/hyperlink" Target="https://www.uio.no/studier/emner/jus/jus/JUR5030/index.html" TargetMode="External"/><Relationship Id="rId1" Type="http://schemas.openxmlformats.org/officeDocument/2006/relationships/slideLayout" Target="../slideLayouts/slideLayout2.xml"/><Relationship Id="rId6" Type="http://schemas.openxmlformats.org/officeDocument/2006/relationships/hyperlink" Target="https://www.uio.no/studier/emner/jus/jus/JUS4121/index.html" TargetMode="External"/><Relationship Id="rId5" Type="http://schemas.openxmlformats.org/officeDocument/2006/relationships/hyperlink" Target="https://www.uio.no/studier/emner/jus/jus/JUS4111/index.html" TargetMode="External"/><Relationship Id="rId10" Type="http://schemas.openxmlformats.org/officeDocument/2006/relationships/hyperlink" Target="https://www.uio.no/studier/emner/jus/jus/JUS4213/index.html" TargetMode="External"/><Relationship Id="rId4" Type="http://schemas.openxmlformats.org/officeDocument/2006/relationships/hyperlink" Target="https://www.uio.no/studier/program/jus/oppbygging/" TargetMode="External"/><Relationship Id="rId9" Type="http://schemas.openxmlformats.org/officeDocument/2006/relationships/hyperlink" Target="https://www.uio.no/studier/emner/jus/jus/JUS4212/index.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uio.no/studier/emner/jus/jus/JUS1211/h24/" TargetMode="External"/><Relationship Id="rId2" Type="http://schemas.openxmlformats.org/officeDocument/2006/relationships/hyperlink" Target="https://www.uio.no/studier/emner/jus/jus/JUS1111/v25/index.html" TargetMode="External"/><Relationship Id="rId1" Type="http://schemas.openxmlformats.org/officeDocument/2006/relationships/slideLayout" Target="../slideLayouts/slideLayout2.xml"/><Relationship Id="rId4" Type="http://schemas.openxmlformats.org/officeDocument/2006/relationships/hyperlink" Target="https://www.uio.no/tjenester/it/utdanning/canvas/"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bibsys-k.alma.exlibrisgroup.com/leganto/nui/lists/19413771450002204?institute=47BIBSYS_UBO&amp;auth=SAML" TargetMode="External"/><Relationship Id="rId3" Type="http://schemas.openxmlformats.org/officeDocument/2006/relationships/hyperlink" Target="https://www.uio.no/studier/emner/jus/jus/JUS1111/laringsutbytte/" TargetMode="External"/><Relationship Id="rId7" Type="http://schemas.openxmlformats.org/officeDocument/2006/relationships/hyperlink" Target="https://bibsys-k.alma.exlibrisgroup.com/leganto/nui/lists/20820671210002204?institute=47BIBSYS_UBO&amp;auth=SA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bibsys-k.alma.exlibrisgroup.com/leganto/nui/lists/20820667990002204?institute=47BIBSYS_UBO&amp;auth=SAML" TargetMode="External"/><Relationship Id="rId5" Type="http://schemas.openxmlformats.org/officeDocument/2006/relationships/hyperlink" Target="https://bibsys-k.alma.exlibrisgroup.com/leganto/nui/lists/19413769550002204?institute=47BIBSYS_UBO&amp;auth=SAML" TargetMode="External"/><Relationship Id="rId4" Type="http://schemas.openxmlformats.org/officeDocument/2006/relationships/hyperlink" Target="https://www.uio.no/studier/emner/jus/jus/JUS1211/laringsutbytte/" TargetMode="External"/><Relationship Id="rId9" Type="http://schemas.openxmlformats.org/officeDocument/2006/relationships/hyperlink" Target="https://uio.instructure.com/courses/49637/external_tools/1292"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jus.uio.no/cell/aktuelt/cell-student/skrivelab/"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jus.uio.no/cell/ressurser/skrivelab/"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uio.no/studier/emner/jus/jus/JUS1111/h24/obligatoriske-skriveovelser.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lovdata.no/"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917700"/>
            <a:ext cx="9144000" cy="1515864"/>
          </a:xfrm>
        </p:spPr>
        <p:txBody>
          <a:bodyPr/>
          <a:lstStyle/>
          <a:p>
            <a:pPr algn="ctr"/>
            <a:br>
              <a:rPr lang="nb-NO" altLang="nb-NO" sz="3200" dirty="0">
                <a:solidFill>
                  <a:srgbClr val="C00000"/>
                </a:solidFill>
              </a:rPr>
            </a:br>
            <a:br>
              <a:rPr lang="nb-NO" altLang="nb-NO" sz="3200" dirty="0">
                <a:solidFill>
                  <a:srgbClr val="C00000"/>
                </a:solidFill>
              </a:rPr>
            </a:br>
            <a:br>
              <a:rPr lang="nb-NO" altLang="nb-NO" sz="3200" dirty="0">
                <a:solidFill>
                  <a:srgbClr val="C00000"/>
                </a:solidFill>
              </a:rPr>
            </a:br>
            <a:r>
              <a:rPr lang="nb-NO" altLang="nb-NO" sz="3200" dirty="0">
                <a:solidFill>
                  <a:srgbClr val="C00000"/>
                </a:solidFill>
              </a:rPr>
              <a:t>JUS 1111 og 1211</a:t>
            </a:r>
            <a:br>
              <a:rPr lang="nb-NO" altLang="nb-NO" sz="3200" dirty="0">
                <a:solidFill>
                  <a:srgbClr val="C00000"/>
                </a:solidFill>
              </a:rPr>
            </a:br>
            <a:r>
              <a:rPr lang="nb-NO" altLang="nb-NO" sz="3200" dirty="0">
                <a:solidFill>
                  <a:srgbClr val="C00000"/>
                </a:solidFill>
              </a:rPr>
              <a:t>Orientering om første studieår </a:t>
            </a:r>
            <a:br>
              <a:rPr lang="nb-NO" altLang="nb-NO" sz="3200" dirty="0">
                <a:solidFill>
                  <a:srgbClr val="C00000"/>
                </a:solidFill>
              </a:rPr>
            </a:br>
            <a:endParaRPr lang="nb-NO" altLang="nb-NO" sz="3200" dirty="0">
              <a:solidFill>
                <a:srgbClr val="C00000"/>
              </a:solidFill>
            </a:endParaRPr>
          </a:p>
        </p:txBody>
      </p:sp>
      <p:sp>
        <p:nvSpPr>
          <p:cNvPr id="5123" name="Rectangle 3"/>
          <p:cNvSpPr>
            <a:spLocks noGrp="1" noChangeArrowheads="1"/>
          </p:cNvSpPr>
          <p:nvPr>
            <p:ph type="subTitle" idx="1"/>
          </p:nvPr>
        </p:nvSpPr>
        <p:spPr>
          <a:xfrm>
            <a:off x="1475656" y="3577580"/>
            <a:ext cx="7526858" cy="740420"/>
          </a:xfrm>
        </p:spPr>
        <p:txBody>
          <a:bodyPr/>
          <a:lstStyle/>
          <a:p>
            <a:pPr eaLnBrk="1" hangingPunct="1"/>
            <a:endParaRPr lang="nb-NO" altLang="nb-NO" dirty="0"/>
          </a:p>
          <a:p>
            <a:pPr eaLnBrk="1" hangingPunct="1"/>
            <a:r>
              <a:rPr lang="nb-NO" altLang="nb-NO" dirty="0"/>
              <a:t>Professor Anders Bernhard Mikelsen</a:t>
            </a:r>
          </a:p>
          <a:p>
            <a:pPr eaLnBrk="1" hangingPunct="1"/>
            <a:r>
              <a:rPr lang="nb-NO" altLang="nb-NO" dirty="0"/>
              <a:t>Studieårsansvarlig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8025"/>
            <a:ext cx="9144000" cy="954088"/>
          </a:xfrm>
        </p:spPr>
        <p:txBody>
          <a:bodyPr/>
          <a:lstStyle/>
          <a:p>
            <a:pPr algn="ctr"/>
            <a:r>
              <a:rPr lang="nb-NO" sz="2800" dirty="0">
                <a:solidFill>
                  <a:srgbClr val="C00000"/>
                </a:solidFill>
              </a:rPr>
              <a:t>Velkommen til jusstudiet!</a:t>
            </a:r>
          </a:p>
        </p:txBody>
      </p:sp>
      <p:sp>
        <p:nvSpPr>
          <p:cNvPr id="3" name="Content Placeholder 2"/>
          <p:cNvSpPr>
            <a:spLocks noGrp="1"/>
          </p:cNvSpPr>
          <p:nvPr>
            <p:ph idx="1"/>
          </p:nvPr>
        </p:nvSpPr>
        <p:spPr/>
        <p:txBody>
          <a:bodyPr/>
          <a:lstStyle/>
          <a:p>
            <a:endParaRPr lang="nb-NO" sz="2400" dirty="0"/>
          </a:p>
          <a:p>
            <a:r>
              <a:rPr lang="nb-NO" sz="2400" dirty="0"/>
              <a:t>Hvilke forventninger har du til jusstudiet?</a:t>
            </a:r>
          </a:p>
          <a:p>
            <a:pPr lvl="1"/>
            <a:r>
              <a:rPr lang="nb-NO" sz="2100" dirty="0"/>
              <a:t>Spennende fag med mange muligheter?</a:t>
            </a:r>
          </a:p>
          <a:p>
            <a:pPr lvl="1"/>
            <a:r>
              <a:rPr lang="nb-NO" sz="2100" dirty="0"/>
              <a:t>Konkurransementalitet og karakterpress?</a:t>
            </a:r>
          </a:p>
          <a:p>
            <a:pPr lvl="1"/>
            <a:r>
              <a:rPr lang="nb-NO" sz="2100" dirty="0"/>
              <a:t>Mye lesing? </a:t>
            </a:r>
          </a:p>
          <a:p>
            <a:r>
              <a:rPr lang="nb-NO" sz="2400" dirty="0"/>
              <a:t>Universitet, ikke skole! </a:t>
            </a:r>
          </a:p>
          <a:p>
            <a:r>
              <a:rPr lang="nb-NO" sz="2400" dirty="0"/>
              <a:t>Juristers samfunnsansvar</a:t>
            </a:r>
          </a:p>
          <a:p>
            <a:endParaRPr lang="nb-NO" sz="2400" dirty="0"/>
          </a:p>
          <a:p>
            <a:endParaRPr lang="nb-NO" sz="2400" dirty="0"/>
          </a:p>
          <a:p>
            <a:pPr marL="0" indent="0">
              <a:buNone/>
            </a:pPr>
            <a:endParaRPr lang="nb-NO" sz="2400" dirty="0"/>
          </a:p>
        </p:txBody>
      </p:sp>
    </p:spTree>
    <p:extLst>
      <p:ext uri="{BB962C8B-B14F-4D97-AF65-F5344CB8AC3E}">
        <p14:creationId xmlns:p14="http://schemas.microsoft.com/office/powerpoint/2010/main" val="455034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43" y="708025"/>
            <a:ext cx="9804166" cy="954088"/>
          </a:xfrm>
        </p:spPr>
        <p:txBody>
          <a:bodyPr/>
          <a:lstStyle/>
          <a:p>
            <a:pPr algn="ctr"/>
            <a:r>
              <a:rPr lang="nb-NO" sz="2400" dirty="0">
                <a:solidFill>
                  <a:srgbClr val="C00000"/>
                </a:solidFill>
              </a:rPr>
              <a:t>Jusstudiet – oversikt</a:t>
            </a:r>
          </a:p>
        </p:txBody>
      </p:sp>
      <p:sp>
        <p:nvSpPr>
          <p:cNvPr id="3" name="Content Placeholder 2"/>
          <p:cNvSpPr>
            <a:spLocks noGrp="1"/>
          </p:cNvSpPr>
          <p:nvPr>
            <p:ph idx="1"/>
          </p:nvPr>
        </p:nvSpPr>
        <p:spPr>
          <a:xfrm>
            <a:off x="395536" y="1647825"/>
            <a:ext cx="8496944" cy="3427413"/>
          </a:xfrm>
        </p:spPr>
        <p:txBody>
          <a:bodyPr/>
          <a:lstStyle/>
          <a:p>
            <a:r>
              <a:rPr lang="nb-NO" sz="2400" dirty="0"/>
              <a:t>Hva er jusstudiet? </a:t>
            </a:r>
          </a:p>
          <a:p>
            <a:pPr lvl="1"/>
            <a:r>
              <a:rPr lang="nb-NO" sz="2400" dirty="0">
                <a:hlinkClick r:id="rId3"/>
              </a:rPr>
              <a:t>https://www.uio.no/studier/program/jus/hva-lerer-du/</a:t>
            </a:r>
            <a:endParaRPr lang="nb-NO" sz="2400" dirty="0"/>
          </a:p>
          <a:p>
            <a:r>
              <a:rPr lang="nb-NO" sz="2400" dirty="0"/>
              <a:t>Hva skal dere utvikle?</a:t>
            </a:r>
            <a:endParaRPr lang="nb-NO" sz="2400" dirty="0">
              <a:hlinkClick r:id="rId3"/>
            </a:endParaRPr>
          </a:p>
          <a:p>
            <a:pPr lvl="1"/>
            <a:r>
              <a:rPr lang="nb-NO" sz="2400" dirty="0"/>
              <a:t>Kunnskaper</a:t>
            </a:r>
          </a:p>
          <a:p>
            <a:pPr lvl="1"/>
            <a:r>
              <a:rPr lang="nb-NO" sz="2400" dirty="0"/>
              <a:t>Ferdigheter (akademiske)</a:t>
            </a:r>
          </a:p>
          <a:p>
            <a:pPr lvl="1"/>
            <a:r>
              <a:rPr lang="nb-NO" sz="2400" dirty="0"/>
              <a:t>Generell kompetanse</a:t>
            </a:r>
          </a:p>
          <a:p>
            <a:pPr lvl="1"/>
            <a:r>
              <a:rPr lang="nb-NO" sz="2400" b="0" i="0" dirty="0">
                <a:solidFill>
                  <a:srgbClr val="000000"/>
                </a:solidFill>
                <a:effectLst/>
                <a:latin typeface="Helvetica" panose="020B0604020202020204" pitchFamily="34" charset="0"/>
              </a:rPr>
              <a:t>Etiske vurderinger </a:t>
            </a:r>
            <a:endParaRPr lang="nb-NO" sz="2400" dirty="0"/>
          </a:p>
          <a:p>
            <a:endParaRPr lang="nb-NO" sz="2400" dirty="0"/>
          </a:p>
        </p:txBody>
      </p:sp>
    </p:spTree>
    <p:extLst>
      <p:ext uri="{BB962C8B-B14F-4D97-AF65-F5344CB8AC3E}">
        <p14:creationId xmlns:p14="http://schemas.microsoft.com/office/powerpoint/2010/main" val="870960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272542-7FE1-8BFE-6FF5-CA3BE23D6A5F}"/>
              </a:ext>
            </a:extLst>
          </p:cNvPr>
          <p:cNvSpPr>
            <a:spLocks noGrp="1"/>
          </p:cNvSpPr>
          <p:nvPr>
            <p:ph type="title"/>
          </p:nvPr>
        </p:nvSpPr>
        <p:spPr/>
        <p:txBody>
          <a:bodyPr/>
          <a:lstStyle/>
          <a:p>
            <a:pPr algn="ctr"/>
            <a:r>
              <a:rPr lang="nb-NO" sz="2800" dirty="0">
                <a:solidFill>
                  <a:srgbClr val="C00000"/>
                </a:solidFill>
              </a:rPr>
              <a:t>Jusstudiet – oversikt</a:t>
            </a:r>
            <a:endParaRPr lang="nb-NO" dirty="0"/>
          </a:p>
        </p:txBody>
      </p:sp>
      <p:sp>
        <p:nvSpPr>
          <p:cNvPr id="3" name="Plassholder for innhold 2">
            <a:extLst>
              <a:ext uri="{FF2B5EF4-FFF2-40B4-BE49-F238E27FC236}">
                <a16:creationId xmlns:a16="http://schemas.microsoft.com/office/drawing/2014/main" id="{AD220F04-1022-205C-8C68-7D0FF297DEF7}"/>
              </a:ext>
            </a:extLst>
          </p:cNvPr>
          <p:cNvSpPr>
            <a:spLocks noGrp="1"/>
          </p:cNvSpPr>
          <p:nvPr>
            <p:ph idx="1"/>
          </p:nvPr>
        </p:nvSpPr>
        <p:spPr>
          <a:xfrm>
            <a:off x="762000" y="1489348"/>
            <a:ext cx="7924800" cy="3427413"/>
          </a:xfrm>
        </p:spPr>
        <p:txBody>
          <a:bodyPr/>
          <a:lstStyle/>
          <a:p>
            <a:pPr marL="0" indent="0">
              <a:buNone/>
            </a:pPr>
            <a:r>
              <a:rPr lang="nb-NO" dirty="0"/>
              <a:t>«Juss og etikk</a:t>
            </a:r>
          </a:p>
          <a:p>
            <a:pPr marL="0" indent="0">
              <a:buNone/>
            </a:pPr>
            <a:r>
              <a:rPr lang="nb-NO" dirty="0"/>
              <a:t>Jurister skal alltid legge til grunn høye etiske standarder og de skal kjenne og følge normene for faglig og akademisk redelighet. Gode jurister skal ha så vel menneskelige som faglige ferdigheter. Gjennom studiet vil du få kunnskap om forholdet mellom jussen og samfunnet, om reglers virkning og utvikling. Utdannelsen gir deg store muligheter til å påvirke andre menneskers tilværelse og til å delta i utforming av samfunnet. Med dette følger et stort ansvar.» (</a:t>
            </a:r>
            <a:r>
              <a:rPr lang="nb-NO" dirty="0">
                <a:hlinkClick r:id="rId2"/>
              </a:rPr>
              <a:t>https://www.uio.no/studier/program/jus/hva-lerer-du/</a:t>
            </a:r>
            <a:r>
              <a:rPr lang="nb-NO" dirty="0"/>
              <a:t>)</a:t>
            </a:r>
          </a:p>
          <a:p>
            <a:endParaRPr lang="nb-NO" dirty="0"/>
          </a:p>
        </p:txBody>
      </p:sp>
      <p:sp>
        <p:nvSpPr>
          <p:cNvPr id="4" name="Plassholder for dato 3">
            <a:extLst>
              <a:ext uri="{FF2B5EF4-FFF2-40B4-BE49-F238E27FC236}">
                <a16:creationId xmlns:a16="http://schemas.microsoft.com/office/drawing/2014/main" id="{93ED83AE-0A76-F57A-CC35-54A65FD8BEA8}"/>
              </a:ext>
            </a:extLst>
          </p:cNvPr>
          <p:cNvSpPr>
            <a:spLocks noGrp="1"/>
          </p:cNvSpPr>
          <p:nvPr>
            <p:ph type="dt" sz="half" idx="10"/>
          </p:nvPr>
        </p:nvSpPr>
        <p:spPr/>
        <p:txBody>
          <a:bodyPr/>
          <a:lstStyle/>
          <a:p>
            <a:pPr>
              <a:defRPr/>
            </a:pPr>
            <a:fld id="{ED23A711-5929-4898-B444-C939CAA9B9CB}" type="datetime1">
              <a:rPr lang="nb-NO" altLang="nb-NO" smtClean="0"/>
              <a:pPr>
                <a:defRPr/>
              </a:pPr>
              <a:t>10.01.2025</a:t>
            </a:fld>
            <a:endParaRPr lang="nb-NO" altLang="nb-NO"/>
          </a:p>
        </p:txBody>
      </p:sp>
      <p:sp>
        <p:nvSpPr>
          <p:cNvPr id="5" name="Plassholder for lysbildenummer 4">
            <a:extLst>
              <a:ext uri="{FF2B5EF4-FFF2-40B4-BE49-F238E27FC236}">
                <a16:creationId xmlns:a16="http://schemas.microsoft.com/office/drawing/2014/main" id="{1E588CFD-4864-70A3-5B57-B8F342EFB37C}"/>
              </a:ext>
            </a:extLst>
          </p:cNvPr>
          <p:cNvSpPr>
            <a:spLocks noGrp="1"/>
          </p:cNvSpPr>
          <p:nvPr>
            <p:ph type="sldNum" sz="quarter" idx="11"/>
          </p:nvPr>
        </p:nvSpPr>
        <p:spPr/>
        <p:txBody>
          <a:bodyPr/>
          <a:lstStyle/>
          <a:p>
            <a:pPr>
              <a:defRPr/>
            </a:pPr>
            <a:fld id="{75B74D34-0515-4820-80ED-ADC35F38B636}" type="slidenum">
              <a:rPr lang="en-US" altLang="nb-NO" smtClean="0"/>
              <a:pPr>
                <a:defRPr/>
              </a:pPr>
              <a:t>5</a:t>
            </a:fld>
            <a:endParaRPr lang="en-US" altLang="nb-NO"/>
          </a:p>
        </p:txBody>
      </p:sp>
    </p:spTree>
    <p:extLst>
      <p:ext uri="{BB962C8B-B14F-4D97-AF65-F5344CB8AC3E}">
        <p14:creationId xmlns:p14="http://schemas.microsoft.com/office/powerpoint/2010/main" val="227277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80529" y="441740"/>
            <a:ext cx="9108503" cy="952500"/>
          </a:xfrm>
          <a:prstGeom prst="rect">
            <a:avLst/>
          </a:prstGeom>
        </p:spPr>
        <p:txBody>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algn="ctr"/>
            <a:r>
              <a:rPr lang="nb-NO" sz="2800" kern="0" dirty="0">
                <a:solidFill>
                  <a:srgbClr val="C00000"/>
                </a:solidFill>
                <a:hlinkClick r:id="rId3"/>
              </a:rPr>
              <a:t>Jusstudiet – oppbygning</a:t>
            </a:r>
            <a:endParaRPr lang="nb-NO" sz="2800" kern="0" dirty="0">
              <a:solidFill>
                <a:srgbClr val="C00000"/>
              </a:solidFill>
            </a:endParaRPr>
          </a:p>
          <a:p>
            <a:pPr algn="ctr"/>
            <a:r>
              <a:rPr lang="nb-NO" sz="1400" kern="0" dirty="0">
                <a:solidFill>
                  <a:srgbClr val="C00000"/>
                </a:solidFill>
                <a:hlinkClick r:id="rId3"/>
              </a:rPr>
              <a:t>https://www.uio.no/studier/program/jus/oppbygging/</a:t>
            </a:r>
            <a:r>
              <a:rPr lang="nb-NO" sz="1400" kern="0" dirty="0">
                <a:solidFill>
                  <a:srgbClr val="C00000"/>
                </a:solidFill>
              </a:rPr>
              <a:t> </a:t>
            </a:r>
            <a:r>
              <a:rPr lang="nb-NO" sz="2800" kern="0" dirty="0">
                <a:solidFill>
                  <a:srgbClr val="C00000"/>
                </a:solidFill>
              </a:rPr>
              <a:t>  </a:t>
            </a:r>
          </a:p>
        </p:txBody>
      </p:sp>
      <p:pic>
        <p:nvPicPr>
          <p:cNvPr id="2" name="Picture 1"/>
          <p:cNvPicPr>
            <a:picLocks noChangeAspect="1"/>
          </p:cNvPicPr>
          <p:nvPr/>
        </p:nvPicPr>
        <p:blipFill>
          <a:blip r:embed="rId4"/>
          <a:stretch>
            <a:fillRect/>
          </a:stretch>
        </p:blipFill>
        <p:spPr>
          <a:xfrm>
            <a:off x="1817439" y="1395000"/>
            <a:ext cx="5112568" cy="4320000"/>
          </a:xfrm>
          <a:prstGeom prst="rect">
            <a:avLst/>
          </a:prstGeom>
        </p:spPr>
      </p:pic>
      <p:sp>
        <p:nvSpPr>
          <p:cNvPr id="8" name="TextBox 7">
            <a:extLst>
              <a:ext uri="{FF2B5EF4-FFF2-40B4-BE49-F238E27FC236}">
                <a16:creationId xmlns:a16="http://schemas.microsoft.com/office/drawing/2014/main" id="{7F49E5A1-C04D-595A-C35A-D75E6E3D5720}"/>
              </a:ext>
            </a:extLst>
          </p:cNvPr>
          <p:cNvSpPr txBox="1"/>
          <p:nvPr/>
        </p:nvSpPr>
        <p:spPr>
          <a:xfrm>
            <a:off x="5508104" y="1651000"/>
            <a:ext cx="720080" cy="1638548"/>
          </a:xfrm>
          <a:prstGeom prst="rect">
            <a:avLst/>
          </a:prstGeom>
          <a:noFill/>
        </p:spPr>
        <p:txBody>
          <a:bodyPr wrap="square" rtlCol="0">
            <a:spAutoFit/>
          </a:bodyPr>
          <a:lstStyle/>
          <a:p>
            <a:endParaRPr lang="nb-NO" dirty="0"/>
          </a:p>
        </p:txBody>
      </p:sp>
    </p:spTree>
    <p:extLst>
      <p:ext uri="{BB962C8B-B14F-4D97-AF65-F5344CB8AC3E}">
        <p14:creationId xmlns:p14="http://schemas.microsoft.com/office/powerpoint/2010/main" val="4183766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65D8A75D-5B6A-1646-BEE9-7E4684548307}"/>
              </a:ext>
            </a:extLst>
          </p:cNvPr>
          <p:cNvSpPr>
            <a:spLocks noGrp="1"/>
          </p:cNvSpPr>
          <p:nvPr>
            <p:ph type="title"/>
          </p:nvPr>
        </p:nvSpPr>
        <p:spPr>
          <a:xfrm>
            <a:off x="0" y="708025"/>
            <a:ext cx="9144000" cy="954088"/>
          </a:xfrm>
        </p:spPr>
        <p:txBody>
          <a:bodyPr/>
          <a:lstStyle/>
          <a:p>
            <a:pPr algn="ctr"/>
            <a:r>
              <a:rPr lang="nb-NO" sz="2800" kern="0" dirty="0">
                <a:solidFill>
                  <a:srgbClr val="C00000"/>
                </a:solidFill>
              </a:rPr>
              <a:t>Jusstudiet – oppbygning </a:t>
            </a:r>
            <a:br>
              <a:rPr lang="nb-NO" sz="2800" kern="0" dirty="0">
                <a:solidFill>
                  <a:srgbClr val="C00000"/>
                </a:solidFill>
              </a:rPr>
            </a:br>
            <a:endParaRPr lang="en-US" sz="2800" dirty="0"/>
          </a:p>
        </p:txBody>
      </p:sp>
      <p:sp>
        <p:nvSpPr>
          <p:cNvPr id="2" name="Date Placeholder 1">
            <a:extLst>
              <a:ext uri="{FF2B5EF4-FFF2-40B4-BE49-F238E27FC236}">
                <a16:creationId xmlns:a16="http://schemas.microsoft.com/office/drawing/2014/main" id="{495C1C49-C919-046B-05D3-8AF742F14327}"/>
              </a:ext>
            </a:extLst>
          </p:cNvPr>
          <p:cNvSpPr>
            <a:spLocks noGrp="1"/>
          </p:cNvSpPr>
          <p:nvPr>
            <p:ph type="dt" sz="half" idx="10"/>
          </p:nvPr>
        </p:nvSpPr>
        <p:spPr>
          <a:xfrm>
            <a:off x="762000" y="5334000"/>
            <a:ext cx="1905000" cy="381000"/>
          </a:xfrm>
        </p:spPr>
        <p:txBody>
          <a:bodyPr wrap="square" anchor="t">
            <a:normAutofit/>
          </a:bodyPr>
          <a:lstStyle/>
          <a:p>
            <a:pPr>
              <a:spcAft>
                <a:spcPts val="600"/>
              </a:spcAft>
              <a:defRPr/>
            </a:pPr>
            <a:fld id="{46021137-F41D-4992-9B37-B74337A2A39E}" type="datetime1">
              <a:rPr lang="nb-NO" altLang="nb-NO" smtClean="0"/>
              <a:pPr>
                <a:spcAft>
                  <a:spcPts val="600"/>
                </a:spcAft>
                <a:defRPr/>
              </a:pPr>
              <a:t>10.01.2025</a:t>
            </a:fld>
            <a:endParaRPr lang="nb-NO" altLang="nb-NO"/>
          </a:p>
        </p:txBody>
      </p:sp>
      <p:sp>
        <p:nvSpPr>
          <p:cNvPr id="3" name="Slide Number Placeholder 2">
            <a:extLst>
              <a:ext uri="{FF2B5EF4-FFF2-40B4-BE49-F238E27FC236}">
                <a16:creationId xmlns:a16="http://schemas.microsoft.com/office/drawing/2014/main" id="{8C39CD6C-67AC-E190-019A-325C0FF587AF}"/>
              </a:ext>
            </a:extLst>
          </p:cNvPr>
          <p:cNvSpPr>
            <a:spLocks noGrp="1"/>
          </p:cNvSpPr>
          <p:nvPr>
            <p:ph type="sldNum" sz="quarter" idx="11"/>
          </p:nvPr>
        </p:nvSpPr>
        <p:spPr>
          <a:xfrm>
            <a:off x="8018463" y="5334000"/>
            <a:ext cx="685800" cy="381000"/>
          </a:xfrm>
        </p:spPr>
        <p:txBody>
          <a:bodyPr wrap="square" anchor="t">
            <a:normAutofit/>
          </a:bodyPr>
          <a:lstStyle/>
          <a:p>
            <a:pPr>
              <a:spcAft>
                <a:spcPts val="600"/>
              </a:spcAft>
              <a:defRPr/>
            </a:pPr>
            <a:fld id="{A6581516-7FFD-4020-80C3-FE789827BB9C}" type="slidenum">
              <a:rPr lang="en-US" altLang="nb-NO" smtClean="0"/>
              <a:pPr>
                <a:spcAft>
                  <a:spcPts val="600"/>
                </a:spcAft>
                <a:defRPr/>
              </a:pPr>
              <a:t>7</a:t>
            </a:fld>
            <a:endParaRPr lang="en-US" altLang="nb-NO"/>
          </a:p>
        </p:txBody>
      </p:sp>
      <p:graphicFrame>
        <p:nvGraphicFramePr>
          <p:cNvPr id="8" name="Table 7">
            <a:extLst>
              <a:ext uri="{FF2B5EF4-FFF2-40B4-BE49-F238E27FC236}">
                <a16:creationId xmlns:a16="http://schemas.microsoft.com/office/drawing/2014/main" id="{26F319F8-6B0F-0344-4A18-6ED3ABC98C82}"/>
              </a:ext>
            </a:extLst>
          </p:cNvPr>
          <p:cNvGraphicFramePr>
            <a:graphicFrameLocks noGrp="1"/>
          </p:cNvGraphicFramePr>
          <p:nvPr>
            <p:extLst>
              <p:ext uri="{D42A27DB-BD31-4B8C-83A1-F6EECF244321}">
                <p14:modId xmlns:p14="http://schemas.microsoft.com/office/powerpoint/2010/main" val="2901572303"/>
              </p:ext>
            </p:extLst>
          </p:nvPr>
        </p:nvGraphicFramePr>
        <p:xfrm>
          <a:off x="2041979" y="1417340"/>
          <a:ext cx="5060042" cy="3988668"/>
        </p:xfrm>
        <a:graphic>
          <a:graphicData uri="http://schemas.openxmlformats.org/drawingml/2006/table">
            <a:tbl>
              <a:tblPr firstRow="1" firstCol="1" bandRow="1"/>
              <a:tblGrid>
                <a:gridCol w="710080">
                  <a:extLst>
                    <a:ext uri="{9D8B030D-6E8A-4147-A177-3AD203B41FA5}">
                      <a16:colId xmlns:a16="http://schemas.microsoft.com/office/drawing/2014/main" val="4013438631"/>
                    </a:ext>
                  </a:extLst>
                </a:gridCol>
                <a:gridCol w="1287417">
                  <a:extLst>
                    <a:ext uri="{9D8B030D-6E8A-4147-A177-3AD203B41FA5}">
                      <a16:colId xmlns:a16="http://schemas.microsoft.com/office/drawing/2014/main" val="963582876"/>
                    </a:ext>
                  </a:extLst>
                </a:gridCol>
                <a:gridCol w="1287417">
                  <a:extLst>
                    <a:ext uri="{9D8B030D-6E8A-4147-A177-3AD203B41FA5}">
                      <a16:colId xmlns:a16="http://schemas.microsoft.com/office/drawing/2014/main" val="2908540805"/>
                    </a:ext>
                  </a:extLst>
                </a:gridCol>
                <a:gridCol w="1353210">
                  <a:extLst>
                    <a:ext uri="{9D8B030D-6E8A-4147-A177-3AD203B41FA5}">
                      <a16:colId xmlns:a16="http://schemas.microsoft.com/office/drawing/2014/main" val="1361716552"/>
                    </a:ext>
                  </a:extLst>
                </a:gridCol>
                <a:gridCol w="63212">
                  <a:extLst>
                    <a:ext uri="{9D8B030D-6E8A-4147-A177-3AD203B41FA5}">
                      <a16:colId xmlns:a16="http://schemas.microsoft.com/office/drawing/2014/main" val="2722682557"/>
                    </a:ext>
                  </a:extLst>
                </a:gridCol>
                <a:gridCol w="44045">
                  <a:extLst>
                    <a:ext uri="{9D8B030D-6E8A-4147-A177-3AD203B41FA5}">
                      <a16:colId xmlns:a16="http://schemas.microsoft.com/office/drawing/2014/main" val="2495967471"/>
                    </a:ext>
                  </a:extLst>
                </a:gridCol>
                <a:gridCol w="44045">
                  <a:extLst>
                    <a:ext uri="{9D8B030D-6E8A-4147-A177-3AD203B41FA5}">
                      <a16:colId xmlns:a16="http://schemas.microsoft.com/office/drawing/2014/main" val="3485208606"/>
                    </a:ext>
                  </a:extLst>
                </a:gridCol>
                <a:gridCol w="44045">
                  <a:extLst>
                    <a:ext uri="{9D8B030D-6E8A-4147-A177-3AD203B41FA5}">
                      <a16:colId xmlns:a16="http://schemas.microsoft.com/office/drawing/2014/main" val="416947586"/>
                    </a:ext>
                  </a:extLst>
                </a:gridCol>
                <a:gridCol w="44045">
                  <a:extLst>
                    <a:ext uri="{9D8B030D-6E8A-4147-A177-3AD203B41FA5}">
                      <a16:colId xmlns:a16="http://schemas.microsoft.com/office/drawing/2014/main" val="796932663"/>
                    </a:ext>
                  </a:extLst>
                </a:gridCol>
                <a:gridCol w="44045">
                  <a:extLst>
                    <a:ext uri="{9D8B030D-6E8A-4147-A177-3AD203B41FA5}">
                      <a16:colId xmlns:a16="http://schemas.microsoft.com/office/drawing/2014/main" val="1139263963"/>
                    </a:ext>
                  </a:extLst>
                </a:gridCol>
                <a:gridCol w="44045">
                  <a:extLst>
                    <a:ext uri="{9D8B030D-6E8A-4147-A177-3AD203B41FA5}">
                      <a16:colId xmlns:a16="http://schemas.microsoft.com/office/drawing/2014/main" val="3427641128"/>
                    </a:ext>
                  </a:extLst>
                </a:gridCol>
                <a:gridCol w="94436">
                  <a:extLst>
                    <a:ext uri="{9D8B030D-6E8A-4147-A177-3AD203B41FA5}">
                      <a16:colId xmlns:a16="http://schemas.microsoft.com/office/drawing/2014/main" val="3930710468"/>
                    </a:ext>
                  </a:extLst>
                </a:gridCol>
              </a:tblGrid>
              <a:tr h="647582">
                <a:tc>
                  <a:txBody>
                    <a:bodyPr/>
                    <a:lstStyle/>
                    <a:p>
                      <a:pPr algn="l" fontAlgn="t">
                        <a:lnSpc>
                          <a:spcPct val="107000"/>
                        </a:lnSpc>
                        <a:spcBef>
                          <a:spcPts val="0"/>
                        </a:spcBef>
                        <a:spcAft>
                          <a:spcPts val="800"/>
                        </a:spcAft>
                      </a:pP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10. semester</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noFill/>
                  </a:tcPr>
                </a:tc>
                <a:tc gridSpan="11">
                  <a:txBody>
                    <a:bodyPr/>
                    <a:lstStyle/>
                    <a:p>
                      <a:pPr algn="l" fontAlgn="t">
                        <a:lnSpc>
                          <a:spcPct val="107000"/>
                        </a:lnSpc>
                        <a:spcBef>
                          <a:spcPts val="0"/>
                        </a:spcBef>
                        <a:spcAft>
                          <a:spcPts val="800"/>
                        </a:spcAft>
                      </a:pP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2"/>
                        </a:rPr>
                        <a:t>JUR5030 – Masteroppgave 30 studiepoeng, master i rettsvitenskap</a:t>
                      </a:r>
                      <a:endParaRPr lang="nb-NO" sz="1400" b="0" i="0" u="none" strike="noStrike">
                        <a:effectLst/>
                        <a:latin typeface="Arial" panose="020B0604020202020204" pitchFamily="34" charset="0"/>
                      </a:endParaRPr>
                    </a:p>
                  </a:txBody>
                  <a:tcPr marL="69036" marR="69036" marT="34518" marB="34518">
                    <a:lnL>
                      <a:noFill/>
                    </a:lnL>
                    <a:lnR>
                      <a:noFill/>
                    </a:lnR>
                    <a:lnT>
                      <a:noFill/>
                    </a:lnT>
                    <a:lnB>
                      <a:noFill/>
                    </a:lnB>
                    <a:solidFill>
                      <a:srgbClr val="D0EAFC"/>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607831820"/>
                  </a:ext>
                </a:extLst>
              </a:tr>
              <a:tr h="872153">
                <a:tc>
                  <a:txBody>
                    <a:bodyPr/>
                    <a:lstStyle/>
                    <a:p>
                      <a:pPr algn="l" fontAlgn="t">
                        <a:lnSpc>
                          <a:spcPct val="107000"/>
                        </a:lnSpc>
                        <a:spcBef>
                          <a:spcPts val="0"/>
                        </a:spcBef>
                        <a:spcAft>
                          <a:spcPts val="800"/>
                        </a:spcAft>
                      </a:pP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9. semester</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noFill/>
                  </a:tcPr>
                </a:tc>
                <a:tc>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Valgemner og valgemneprofiler</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4"/>
                        </a:rPr>
                        <a:t>Utveksling</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C8DEB1"/>
                    </a:solidFill>
                  </a:tcPr>
                </a:tc>
                <a:tc>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Valgemner og valgemneprofiler</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4"/>
                        </a:rPr>
                        <a:t>Utveksling</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C8DEB1"/>
                    </a:solidFill>
                  </a:tcPr>
                </a:tc>
                <a:tc gridSpan="9">
                  <a:txBody>
                    <a:bodyPr/>
                    <a:lstStyle/>
                    <a:p>
                      <a:pPr algn="l" fontAlgn="t">
                        <a:lnSpc>
                          <a:spcPct val="107000"/>
                        </a:lnSpc>
                        <a:spcBef>
                          <a:spcPts val="0"/>
                        </a:spcBef>
                        <a:spcAft>
                          <a:spcPts val="800"/>
                        </a:spcAft>
                      </a:pP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Valgemner og valgemneprofiler</a:t>
                      </a: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4"/>
                        </a:rPr>
                        <a:t>Utveksling</a:t>
                      </a:r>
                      <a:endParaRPr lang="nb-NO" sz="1400" b="0" i="0" u="none" strike="noStrike">
                        <a:effectLst/>
                        <a:latin typeface="Arial" panose="020B0604020202020204" pitchFamily="34" charset="0"/>
                      </a:endParaRPr>
                    </a:p>
                  </a:txBody>
                  <a:tcPr marL="69036" marR="69036" marT="34518" marB="34518">
                    <a:lnL>
                      <a:noFill/>
                    </a:lnL>
                    <a:lnR>
                      <a:noFill/>
                    </a:lnR>
                    <a:lnT>
                      <a:noFill/>
                    </a:lnT>
                    <a:lnB>
                      <a:noFill/>
                    </a:lnB>
                    <a:solidFill>
                      <a:srgbClr val="C8DEB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888043866"/>
                  </a:ext>
                </a:extLst>
              </a:tr>
              <a:tr h="1596780">
                <a:tc>
                  <a:txBody>
                    <a:bodyPr/>
                    <a:lstStyle/>
                    <a:p>
                      <a:pPr algn="l" fontAlgn="t">
                        <a:lnSpc>
                          <a:spcPct val="107000"/>
                        </a:lnSpc>
                        <a:spcBef>
                          <a:spcPts val="0"/>
                        </a:spcBef>
                        <a:spcAft>
                          <a:spcPts val="800"/>
                        </a:spcAft>
                      </a:pP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8. semester</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noFill/>
                  </a:tcPr>
                </a:tc>
                <a:tc>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5"/>
                        </a:rPr>
                        <a:t>JUS4111 – Metode og etikk</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F9F9F9"/>
                    </a:solidFill>
                  </a:tcPr>
                </a:tc>
                <a:tc>
                  <a:txBody>
                    <a:bodyPr/>
                    <a:lstStyle/>
                    <a:p>
                      <a:pPr algn="l" fontAlgn="t">
                        <a:lnSpc>
                          <a:spcPct val="107000"/>
                        </a:lnSpc>
                        <a:spcBef>
                          <a:spcPts val="0"/>
                        </a:spcBef>
                        <a:spcAft>
                          <a:spcPts val="800"/>
                        </a:spcAft>
                      </a:pP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Valgemner og valgemneprofiler</a:t>
                      </a: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4"/>
                        </a:rPr>
                        <a:t>Utveksling</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solidFill>
                      <a:srgbClr val="C8DEB1"/>
                    </a:solidFill>
                  </a:tcPr>
                </a:tc>
                <a:tc>
                  <a:txBody>
                    <a:bodyPr/>
                    <a:lstStyle/>
                    <a:p>
                      <a:pPr algn="l" fontAlgn="t">
                        <a:lnSpc>
                          <a:spcPct val="107000"/>
                        </a:lnSpc>
                        <a:spcBef>
                          <a:spcPts val="0"/>
                        </a:spcBef>
                        <a:spcAft>
                          <a:spcPts val="800"/>
                        </a:spcAft>
                      </a:pP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Perspektiv emne; enten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6"/>
                        </a:rPr>
                        <a:t>JUS4121 – Rettsøkonomi I</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7"/>
                        </a:rPr>
                        <a:t>JUS4122 – Rettssosiologi I</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eller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8"/>
                        </a:rPr>
                        <a:t>JUS4123 – Rettsfilosofi</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F5F2DF"/>
                    </a:solid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dirty="0">
                        <a:effectLst/>
                        <a:latin typeface="Arial" panose="020B0604020202020204" pitchFamily="34" charset="0"/>
                      </a:endParaRPr>
                    </a:p>
                  </a:txBody>
                  <a:tcPr marL="7191" marR="7191" marT="7191" marB="0" anchor="ctr">
                    <a:lnL>
                      <a:noFill/>
                    </a:lnL>
                    <a:lnR>
                      <a:noFill/>
                    </a:lnR>
                    <a:lnT>
                      <a:noFill/>
                    </a:lnT>
                    <a:lnB>
                      <a:noFill/>
                    </a:lnB>
                    <a:noFill/>
                  </a:tcPr>
                </a:tc>
                <a:extLst>
                  <a:ext uri="{0D108BD9-81ED-4DB2-BD59-A6C34878D82A}">
                    <a16:rowId xmlns:a16="http://schemas.microsoft.com/office/drawing/2014/main" val="621213044"/>
                  </a:ext>
                </a:extLst>
              </a:tr>
              <a:tr h="872153">
                <a:tc>
                  <a:txBody>
                    <a:bodyPr/>
                    <a:lstStyle/>
                    <a:p>
                      <a:pPr algn="l" fontAlgn="t">
                        <a:lnSpc>
                          <a:spcPct val="107000"/>
                        </a:lnSpc>
                        <a:spcBef>
                          <a:spcPts val="0"/>
                        </a:spcBef>
                        <a:spcAft>
                          <a:spcPts val="800"/>
                        </a:spcAft>
                      </a:pP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7. semester</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noFill/>
                  </a:tcPr>
                </a:tc>
                <a:tc>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9"/>
                        </a:rPr>
                        <a:t>JUS4212 – Sivilprosess</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(10 </a:t>
                      </a:r>
                      <a:r>
                        <a:rPr lang="nb-NO" sz="1000" b="0" i="0" u="none" strike="noStrike"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sp</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F9F9F9"/>
                    </a:solidFill>
                  </a:tcPr>
                </a:tc>
                <a:tc gridSpan="10">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10"/>
                        </a:rPr>
                        <a:t>JUS4213 – Strafferett og straffeprosess</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(20 </a:t>
                      </a:r>
                      <a:r>
                        <a:rPr lang="nb-NO" sz="1000" b="0" i="0" u="none" strike="noStrike"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sp</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nb-NO" sz="1400" b="0" i="0" u="none" strike="noStrike" dirty="0">
                        <a:effectLst/>
                        <a:latin typeface="Arial" panose="020B0604020202020204" pitchFamily="34" charset="0"/>
                      </a:endParaRPr>
                    </a:p>
                  </a:txBody>
                  <a:tcPr marL="69036" marR="69036" marT="34518" marB="34518">
                    <a:lnL>
                      <a:noFill/>
                    </a:lnL>
                    <a:lnR>
                      <a:noFill/>
                    </a:lnR>
                    <a:lnT>
                      <a:noFill/>
                    </a:lnT>
                    <a:lnB>
                      <a:noFill/>
                    </a:lnB>
                    <a:solidFill>
                      <a:srgbClr val="F9F9F9"/>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864243126"/>
                  </a:ext>
                </a:extLst>
              </a:tr>
            </a:tbl>
          </a:graphicData>
        </a:graphic>
      </p:graphicFrame>
    </p:spTree>
    <p:extLst>
      <p:ext uri="{BB962C8B-B14F-4D97-AF65-F5344CB8AC3E}">
        <p14:creationId xmlns:p14="http://schemas.microsoft.com/office/powerpoint/2010/main" val="1734838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D4C67F-B59D-8F1B-217B-591AC0A89F1C}"/>
              </a:ext>
            </a:extLst>
          </p:cNvPr>
          <p:cNvSpPr>
            <a:spLocks noGrp="1"/>
          </p:cNvSpPr>
          <p:nvPr>
            <p:ph type="title"/>
          </p:nvPr>
        </p:nvSpPr>
        <p:spPr/>
        <p:txBody>
          <a:bodyPr/>
          <a:lstStyle/>
          <a:p>
            <a:pPr algn="ctr"/>
            <a:r>
              <a:rPr lang="nb-NO" sz="2400" kern="0" dirty="0">
                <a:solidFill>
                  <a:srgbClr val="C00000"/>
                </a:solidFill>
              </a:rPr>
              <a:t>Jusstudiet – oppbygning</a:t>
            </a:r>
            <a:endParaRPr lang="nb-NO" dirty="0"/>
          </a:p>
        </p:txBody>
      </p:sp>
      <p:sp>
        <p:nvSpPr>
          <p:cNvPr id="3" name="Plassholder for innhold 2">
            <a:extLst>
              <a:ext uri="{FF2B5EF4-FFF2-40B4-BE49-F238E27FC236}">
                <a16:creationId xmlns:a16="http://schemas.microsoft.com/office/drawing/2014/main" id="{4FF44338-70F2-BA62-B4B3-AF7BF0F659AC}"/>
              </a:ext>
            </a:extLst>
          </p:cNvPr>
          <p:cNvSpPr>
            <a:spLocks noGrp="1"/>
          </p:cNvSpPr>
          <p:nvPr>
            <p:ph idx="1"/>
          </p:nvPr>
        </p:nvSpPr>
        <p:spPr/>
        <p:txBody>
          <a:bodyPr/>
          <a:lstStyle/>
          <a:p>
            <a:r>
              <a:rPr lang="nb-NO" dirty="0"/>
              <a:t>Valgemneprofiler:</a:t>
            </a:r>
          </a:p>
          <a:p>
            <a:pPr lvl="1"/>
            <a:r>
              <a:rPr lang="nb-NO" dirty="0"/>
              <a:t>Individvern, rettsstat og velferd</a:t>
            </a:r>
          </a:p>
          <a:p>
            <a:pPr lvl="1"/>
            <a:r>
              <a:rPr lang="nb-NO" dirty="0"/>
              <a:t>Internasjonal rett og menneskerettigheter</a:t>
            </a:r>
          </a:p>
          <a:p>
            <a:pPr lvl="1"/>
            <a:r>
              <a:rPr lang="nb-NO" dirty="0"/>
              <a:t>Jus og teknologi</a:t>
            </a:r>
          </a:p>
          <a:p>
            <a:pPr lvl="1"/>
            <a:r>
              <a:rPr lang="nb-NO" dirty="0"/>
              <a:t>Konflikthåndtering og prosess, tvist og straff</a:t>
            </a:r>
          </a:p>
          <a:p>
            <a:pPr lvl="1"/>
            <a:r>
              <a:rPr lang="nb-NO" dirty="0"/>
              <a:t>Marked, innovasjon og konkurranse</a:t>
            </a:r>
          </a:p>
          <a:p>
            <a:pPr lvl="1"/>
            <a:r>
              <a:rPr lang="nb-NO" dirty="0"/>
              <a:t>Ressursforvaltning, bærekraft og miljø</a:t>
            </a:r>
          </a:p>
          <a:p>
            <a:pPr lvl="1"/>
            <a:r>
              <a:rPr lang="nb-NO" dirty="0"/>
              <a:t>Selskap, transaksjon og finans</a:t>
            </a:r>
          </a:p>
          <a:p>
            <a:pPr lvl="1"/>
            <a:r>
              <a:rPr lang="nb-NO" dirty="0"/>
              <a:t>Metode- og ferdighetsemner</a:t>
            </a:r>
          </a:p>
        </p:txBody>
      </p:sp>
      <p:sp>
        <p:nvSpPr>
          <p:cNvPr id="4" name="Plassholder for dato 3">
            <a:extLst>
              <a:ext uri="{FF2B5EF4-FFF2-40B4-BE49-F238E27FC236}">
                <a16:creationId xmlns:a16="http://schemas.microsoft.com/office/drawing/2014/main" id="{1DB36F43-FA4B-D1AC-57F4-F71E71893679}"/>
              </a:ext>
            </a:extLst>
          </p:cNvPr>
          <p:cNvSpPr>
            <a:spLocks noGrp="1"/>
          </p:cNvSpPr>
          <p:nvPr>
            <p:ph type="dt" sz="half" idx="10"/>
          </p:nvPr>
        </p:nvSpPr>
        <p:spPr/>
        <p:txBody>
          <a:bodyPr/>
          <a:lstStyle/>
          <a:p>
            <a:pPr>
              <a:defRPr/>
            </a:pPr>
            <a:fld id="{ED23A711-5929-4898-B444-C939CAA9B9CB}" type="datetime1">
              <a:rPr lang="nb-NO" altLang="nb-NO" smtClean="0"/>
              <a:pPr>
                <a:defRPr/>
              </a:pPr>
              <a:t>10.01.2025</a:t>
            </a:fld>
            <a:endParaRPr lang="nb-NO" altLang="nb-NO"/>
          </a:p>
        </p:txBody>
      </p:sp>
      <p:sp>
        <p:nvSpPr>
          <p:cNvPr id="5" name="Plassholder for lysbildenummer 4">
            <a:extLst>
              <a:ext uri="{FF2B5EF4-FFF2-40B4-BE49-F238E27FC236}">
                <a16:creationId xmlns:a16="http://schemas.microsoft.com/office/drawing/2014/main" id="{6A24A5CE-07C9-4B3E-A5A2-BA8A29870FA3}"/>
              </a:ext>
            </a:extLst>
          </p:cNvPr>
          <p:cNvSpPr>
            <a:spLocks noGrp="1"/>
          </p:cNvSpPr>
          <p:nvPr>
            <p:ph type="sldNum" sz="quarter" idx="11"/>
          </p:nvPr>
        </p:nvSpPr>
        <p:spPr/>
        <p:txBody>
          <a:bodyPr/>
          <a:lstStyle/>
          <a:p>
            <a:pPr>
              <a:defRPr/>
            </a:pPr>
            <a:fld id="{75B74D34-0515-4820-80ED-ADC35F38B636}" type="slidenum">
              <a:rPr lang="en-US" altLang="nb-NO" smtClean="0"/>
              <a:pPr>
                <a:defRPr/>
              </a:pPr>
              <a:t>8</a:t>
            </a:fld>
            <a:endParaRPr lang="en-US" altLang="nb-NO"/>
          </a:p>
        </p:txBody>
      </p:sp>
    </p:spTree>
    <p:extLst>
      <p:ext uri="{BB962C8B-B14F-4D97-AF65-F5344CB8AC3E}">
        <p14:creationId xmlns:p14="http://schemas.microsoft.com/office/powerpoint/2010/main" val="3398559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F35D4D-095E-83C2-7E26-DD46D6405F57}"/>
              </a:ext>
            </a:extLst>
          </p:cNvPr>
          <p:cNvSpPr>
            <a:spLocks noGrp="1"/>
          </p:cNvSpPr>
          <p:nvPr>
            <p:ph type="title"/>
          </p:nvPr>
        </p:nvSpPr>
        <p:spPr>
          <a:xfrm>
            <a:off x="762000" y="481236"/>
            <a:ext cx="7921625" cy="954088"/>
          </a:xfrm>
        </p:spPr>
        <p:txBody>
          <a:bodyPr/>
          <a:lstStyle/>
          <a:p>
            <a:pPr algn="ctr"/>
            <a:r>
              <a:rPr lang="nb-NO" dirty="0">
                <a:solidFill>
                  <a:srgbClr val="FF0000"/>
                </a:solidFill>
              </a:rPr>
              <a:t>Ulike oppgavetyper</a:t>
            </a:r>
          </a:p>
        </p:txBody>
      </p:sp>
      <p:sp>
        <p:nvSpPr>
          <p:cNvPr id="3" name="Plassholder for innhold 2">
            <a:extLst>
              <a:ext uri="{FF2B5EF4-FFF2-40B4-BE49-F238E27FC236}">
                <a16:creationId xmlns:a16="http://schemas.microsoft.com/office/drawing/2014/main" id="{3BB5E38B-C8B3-73CF-2C1D-5BE4F9B652FE}"/>
              </a:ext>
            </a:extLst>
          </p:cNvPr>
          <p:cNvSpPr>
            <a:spLocks noGrp="1"/>
          </p:cNvSpPr>
          <p:nvPr>
            <p:ph idx="1"/>
          </p:nvPr>
        </p:nvSpPr>
        <p:spPr>
          <a:xfrm>
            <a:off x="762000" y="1273324"/>
            <a:ext cx="7924800" cy="3427413"/>
          </a:xfrm>
        </p:spPr>
        <p:txBody>
          <a:bodyPr/>
          <a:lstStyle/>
          <a:p>
            <a:r>
              <a:rPr lang="nb-NO" sz="1800" dirty="0"/>
              <a:t>Fire oppgavetyper/sjangre (undervisning og eksamen):</a:t>
            </a:r>
          </a:p>
          <a:p>
            <a:pPr lvl="1"/>
            <a:r>
              <a:rPr lang="nb-NO" sz="1800" dirty="0"/>
              <a:t>Praktikumsoppgaver</a:t>
            </a:r>
          </a:p>
          <a:p>
            <a:pPr lvl="1"/>
            <a:r>
              <a:rPr lang="nb-NO" sz="1800" dirty="0"/>
              <a:t>Teorioppgaver</a:t>
            </a:r>
          </a:p>
          <a:p>
            <a:pPr lvl="1"/>
            <a:r>
              <a:rPr lang="nb-NO" sz="1800" dirty="0"/>
              <a:t>Hybridoppgaver</a:t>
            </a:r>
          </a:p>
          <a:p>
            <a:pPr lvl="1"/>
            <a:r>
              <a:rPr lang="nb-NO" sz="1800" dirty="0"/>
              <a:t>Domsanalyse</a:t>
            </a:r>
          </a:p>
          <a:p>
            <a:r>
              <a:rPr lang="nb-NO" sz="1800" dirty="0"/>
              <a:t>JUS1111 – undervisning (og eksamen) har fokus på praktikumsoppgaver! (Skoleeksamen med bestått/ikke bestått).</a:t>
            </a:r>
          </a:p>
          <a:p>
            <a:r>
              <a:rPr lang="nb-NO" sz="1800" dirty="0"/>
              <a:t>JUS1211 – undervisning (og eksamen) mer variert. Både praktikum, teori, hybrid og domsanalyse kan forventes på eksamen! (Skoleeksamen med karakter).</a:t>
            </a:r>
          </a:p>
        </p:txBody>
      </p:sp>
      <p:sp>
        <p:nvSpPr>
          <p:cNvPr id="4" name="Plassholder for dato 3">
            <a:extLst>
              <a:ext uri="{FF2B5EF4-FFF2-40B4-BE49-F238E27FC236}">
                <a16:creationId xmlns:a16="http://schemas.microsoft.com/office/drawing/2014/main" id="{C1668A02-E663-07C0-4874-3406A4C6299B}"/>
              </a:ext>
            </a:extLst>
          </p:cNvPr>
          <p:cNvSpPr>
            <a:spLocks noGrp="1"/>
          </p:cNvSpPr>
          <p:nvPr>
            <p:ph type="dt" sz="half" idx="10"/>
          </p:nvPr>
        </p:nvSpPr>
        <p:spPr/>
        <p:txBody>
          <a:bodyPr/>
          <a:lstStyle/>
          <a:p>
            <a:pPr>
              <a:defRPr/>
            </a:pPr>
            <a:fld id="{ED23A711-5929-4898-B444-C939CAA9B9CB}" type="datetime1">
              <a:rPr lang="nb-NO" altLang="nb-NO" smtClean="0"/>
              <a:pPr>
                <a:defRPr/>
              </a:pPr>
              <a:t>10.01.2025</a:t>
            </a:fld>
            <a:endParaRPr lang="nb-NO" altLang="nb-NO"/>
          </a:p>
        </p:txBody>
      </p:sp>
      <p:sp>
        <p:nvSpPr>
          <p:cNvPr id="5" name="Plassholder for lysbildenummer 4">
            <a:extLst>
              <a:ext uri="{FF2B5EF4-FFF2-40B4-BE49-F238E27FC236}">
                <a16:creationId xmlns:a16="http://schemas.microsoft.com/office/drawing/2014/main" id="{57019745-A2D5-C240-FD69-2404AE138399}"/>
              </a:ext>
            </a:extLst>
          </p:cNvPr>
          <p:cNvSpPr>
            <a:spLocks noGrp="1"/>
          </p:cNvSpPr>
          <p:nvPr>
            <p:ph type="sldNum" sz="quarter" idx="11"/>
          </p:nvPr>
        </p:nvSpPr>
        <p:spPr/>
        <p:txBody>
          <a:bodyPr/>
          <a:lstStyle/>
          <a:p>
            <a:pPr>
              <a:defRPr/>
            </a:pPr>
            <a:fld id="{75B74D34-0515-4820-80ED-ADC35F38B636}" type="slidenum">
              <a:rPr lang="en-US" altLang="nb-NO" smtClean="0"/>
              <a:pPr>
                <a:defRPr/>
              </a:pPr>
              <a:t>9</a:t>
            </a:fld>
            <a:endParaRPr lang="en-US" altLang="nb-NO"/>
          </a:p>
        </p:txBody>
      </p:sp>
    </p:spTree>
    <p:extLst>
      <p:ext uri="{BB962C8B-B14F-4D97-AF65-F5344CB8AC3E}">
        <p14:creationId xmlns:p14="http://schemas.microsoft.com/office/powerpoint/2010/main" val="634483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8025"/>
            <a:ext cx="9144000" cy="954088"/>
          </a:xfrm>
        </p:spPr>
        <p:txBody>
          <a:bodyPr/>
          <a:lstStyle/>
          <a:p>
            <a:pPr algn="ctr"/>
            <a:r>
              <a:rPr lang="nb-NO" sz="2800" dirty="0">
                <a:solidFill>
                  <a:srgbClr val="C00000"/>
                </a:solidFill>
              </a:rPr>
              <a:t>Fagene på 1. studieår</a:t>
            </a:r>
            <a:endParaRPr lang="nb-NO" sz="2800" dirty="0"/>
          </a:p>
        </p:txBody>
      </p:sp>
      <p:sp>
        <p:nvSpPr>
          <p:cNvPr id="3" name="Content Placeholder 2"/>
          <p:cNvSpPr>
            <a:spLocks noGrp="1"/>
          </p:cNvSpPr>
          <p:nvPr>
            <p:ph idx="1"/>
          </p:nvPr>
        </p:nvSpPr>
        <p:spPr>
          <a:xfrm>
            <a:off x="762000" y="1647825"/>
            <a:ext cx="8130480" cy="3427413"/>
          </a:xfrm>
        </p:spPr>
        <p:txBody>
          <a:bodyPr/>
          <a:lstStyle/>
          <a:p>
            <a:r>
              <a:rPr lang="nb-NO" sz="1800" dirty="0"/>
              <a:t>JUS 1111 </a:t>
            </a:r>
          </a:p>
          <a:p>
            <a:pPr lvl="1"/>
            <a:r>
              <a:rPr lang="nb-NO" sz="1600" dirty="0"/>
              <a:t>«Rettskilder til fots» introduksjonskurs	(</a:t>
            </a:r>
            <a:r>
              <a:rPr lang="nb-NO" sz="1600" dirty="0" err="1"/>
              <a:t>fagansv</a:t>
            </a:r>
            <a:r>
              <a:rPr lang="nb-NO" sz="1600" dirty="0"/>
              <a:t>. Anders Løvlie)</a:t>
            </a:r>
          </a:p>
          <a:p>
            <a:pPr lvl="1"/>
            <a:r>
              <a:rPr lang="nb-NO" sz="1600" dirty="0"/>
              <a:t>Avtalerett 			                (</a:t>
            </a:r>
            <a:r>
              <a:rPr lang="nb-NO" sz="1600" dirty="0" err="1"/>
              <a:t>faganvs</a:t>
            </a:r>
            <a:r>
              <a:rPr lang="nb-NO" sz="1600" dirty="0"/>
              <a:t>. Johannes Hygen Meyer)</a:t>
            </a:r>
          </a:p>
          <a:p>
            <a:pPr lvl="1"/>
            <a:r>
              <a:rPr lang="nb-NO" sz="1600" dirty="0"/>
              <a:t>Kjøpsrett 				(</a:t>
            </a:r>
            <a:r>
              <a:rPr lang="nb-NO" sz="1600" dirty="0" err="1"/>
              <a:t>fagansv</a:t>
            </a:r>
            <a:r>
              <a:rPr lang="nb-NO" sz="1600" dirty="0"/>
              <a:t>. Herman Bruserud)</a:t>
            </a:r>
          </a:p>
          <a:p>
            <a:pPr lvl="1"/>
            <a:r>
              <a:rPr lang="nb-NO" sz="1600" dirty="0"/>
              <a:t>Erstatningsrett 			(</a:t>
            </a:r>
            <a:r>
              <a:rPr lang="nb-NO" sz="1600" dirty="0" err="1"/>
              <a:t>fagansv</a:t>
            </a:r>
            <a:r>
              <a:rPr lang="nb-NO" sz="1600" dirty="0"/>
              <a:t>. Birgitte Hagland)</a:t>
            </a:r>
          </a:p>
          <a:p>
            <a:pPr marL="380985" lvl="1" indent="0">
              <a:buNone/>
            </a:pPr>
            <a:endParaRPr lang="nb-NO" sz="1600" dirty="0"/>
          </a:p>
          <a:p>
            <a:r>
              <a:rPr lang="nb-NO" sz="1800" dirty="0"/>
              <a:t>JUS 1211 </a:t>
            </a:r>
          </a:p>
          <a:p>
            <a:pPr lvl="1"/>
            <a:r>
              <a:rPr lang="nb-NO" sz="1600" dirty="0"/>
              <a:t>Juridisk metodelære 			(</a:t>
            </a:r>
            <a:r>
              <a:rPr lang="nb-NO" sz="1600" dirty="0" err="1"/>
              <a:t>fagansv</a:t>
            </a:r>
            <a:r>
              <a:rPr lang="nb-NO" sz="1600" dirty="0"/>
              <a:t>. Ole-Andreas Rognstad)</a:t>
            </a:r>
          </a:p>
          <a:p>
            <a:pPr lvl="1"/>
            <a:r>
              <a:rPr lang="nb-NO" sz="1600" dirty="0"/>
              <a:t>Familierett 				(</a:t>
            </a:r>
            <a:r>
              <a:rPr lang="nb-NO" sz="1600" dirty="0" err="1"/>
              <a:t>fagansv</a:t>
            </a:r>
            <a:r>
              <a:rPr lang="nb-NO" sz="1600" dirty="0"/>
              <a:t>. Katrine Fredwall)</a:t>
            </a:r>
          </a:p>
          <a:p>
            <a:pPr lvl="1"/>
            <a:r>
              <a:rPr lang="nb-NO" sz="1600" dirty="0"/>
              <a:t>Arverett 				(</a:t>
            </a:r>
            <a:r>
              <a:rPr lang="nb-NO" sz="1600" dirty="0" err="1"/>
              <a:t>fagansv</a:t>
            </a:r>
            <a:r>
              <a:rPr lang="nb-NO" sz="1600" dirty="0"/>
              <a:t>. John Asland)</a:t>
            </a:r>
          </a:p>
          <a:p>
            <a:pPr lvl="1"/>
            <a:r>
              <a:rPr lang="nb-NO" sz="1600" dirty="0"/>
              <a:t>Fast eiendoms rettsforhold 		(</a:t>
            </a:r>
            <a:r>
              <a:rPr lang="nb-NO" sz="1600" dirty="0" err="1"/>
              <a:t>fagansv</a:t>
            </a:r>
            <a:r>
              <a:rPr lang="nb-NO" sz="1600" dirty="0"/>
              <a:t>. Eirik Østerud/                 					Geir Stenseth)</a:t>
            </a:r>
          </a:p>
          <a:p>
            <a:pPr marL="0" indent="0">
              <a:buNone/>
            </a:pPr>
            <a:r>
              <a:rPr lang="nb-NO" dirty="0"/>
              <a:t> </a:t>
            </a:r>
          </a:p>
        </p:txBody>
      </p:sp>
    </p:spTree>
    <p:extLst>
      <p:ext uri="{BB962C8B-B14F-4D97-AF65-F5344CB8AC3E}">
        <p14:creationId xmlns:p14="http://schemas.microsoft.com/office/powerpoint/2010/main" val="379859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FE357-A67E-1664-6D30-4BFBFFAE6FF0}"/>
              </a:ext>
            </a:extLst>
          </p:cNvPr>
          <p:cNvSpPr>
            <a:spLocks noGrp="1"/>
          </p:cNvSpPr>
          <p:nvPr>
            <p:ph type="title"/>
          </p:nvPr>
        </p:nvSpPr>
        <p:spPr>
          <a:xfrm>
            <a:off x="0" y="708025"/>
            <a:ext cx="9144000" cy="954088"/>
          </a:xfrm>
        </p:spPr>
        <p:txBody>
          <a:bodyPr/>
          <a:lstStyle/>
          <a:p>
            <a:pPr algn="ctr"/>
            <a:r>
              <a:rPr lang="en-US" sz="2800" dirty="0">
                <a:solidFill>
                  <a:srgbClr val="C00000"/>
                </a:solidFill>
              </a:rPr>
              <a:t>To </a:t>
            </a:r>
            <a:r>
              <a:rPr lang="en-US" sz="2800" dirty="0" err="1">
                <a:solidFill>
                  <a:srgbClr val="C00000"/>
                </a:solidFill>
              </a:rPr>
              <a:t>viktige</a:t>
            </a:r>
            <a:r>
              <a:rPr lang="en-US" sz="2800" dirty="0">
                <a:solidFill>
                  <a:srgbClr val="C00000"/>
                </a:solidFill>
              </a:rPr>
              <a:t> </a:t>
            </a:r>
            <a:r>
              <a:rPr lang="en-US" sz="2800" dirty="0" err="1">
                <a:solidFill>
                  <a:srgbClr val="C00000"/>
                </a:solidFill>
              </a:rPr>
              <a:t>ressurser</a:t>
            </a:r>
            <a:endParaRPr lang="nb-NO" sz="2800" dirty="0">
              <a:solidFill>
                <a:srgbClr val="C00000"/>
              </a:solidFill>
            </a:endParaRPr>
          </a:p>
        </p:txBody>
      </p:sp>
      <p:sp>
        <p:nvSpPr>
          <p:cNvPr id="3" name="Content Placeholder 2">
            <a:extLst>
              <a:ext uri="{FF2B5EF4-FFF2-40B4-BE49-F238E27FC236}">
                <a16:creationId xmlns:a16="http://schemas.microsoft.com/office/drawing/2014/main" id="{6C8BDE2C-DFEC-63B1-FD5F-34FB73DFA8FC}"/>
              </a:ext>
            </a:extLst>
          </p:cNvPr>
          <p:cNvSpPr>
            <a:spLocks noGrp="1"/>
          </p:cNvSpPr>
          <p:nvPr>
            <p:ph idx="1"/>
          </p:nvPr>
        </p:nvSpPr>
        <p:spPr/>
        <p:txBody>
          <a:bodyPr/>
          <a:lstStyle/>
          <a:p>
            <a:r>
              <a:rPr lang="en-US" dirty="0" err="1"/>
              <a:t>Semestersidene</a:t>
            </a:r>
            <a:endParaRPr lang="en-US" dirty="0"/>
          </a:p>
          <a:p>
            <a:pPr lvl="1"/>
            <a:r>
              <a:rPr lang="nn-NO" dirty="0">
                <a:hlinkClick r:id="rId2"/>
              </a:rPr>
              <a:t>https://www.uio.no/studier/emner/jus/jus/JUS1111/v25/index.html</a:t>
            </a:r>
            <a:r>
              <a:rPr lang="nn-NO" dirty="0"/>
              <a:t>  </a:t>
            </a:r>
          </a:p>
          <a:p>
            <a:pPr lvl="1"/>
            <a:r>
              <a:rPr lang="nn-NO" dirty="0">
                <a:hlinkClick r:id="rId3"/>
              </a:rPr>
              <a:t>https://www.uio.no/studier/emner/jus/jus/JUS1211/v25/</a:t>
            </a:r>
          </a:p>
          <a:p>
            <a:pPr marL="363538" lvl="1" indent="0">
              <a:buNone/>
            </a:pPr>
            <a:endParaRPr lang="nb-NO" dirty="0"/>
          </a:p>
          <a:p>
            <a:r>
              <a:rPr lang="nb-NO" dirty="0"/>
              <a:t>Canvas</a:t>
            </a:r>
            <a:br>
              <a:rPr lang="nb-NO" dirty="0"/>
            </a:br>
            <a:r>
              <a:rPr lang="nn-NO" dirty="0" err="1">
                <a:hlinkClick r:id="rId4"/>
              </a:rPr>
              <a:t>Canvas</a:t>
            </a:r>
            <a:r>
              <a:rPr lang="nn-NO" dirty="0">
                <a:hlinkClick r:id="rId4"/>
              </a:rPr>
              <a:t> – </a:t>
            </a:r>
            <a:r>
              <a:rPr lang="nn-NO" dirty="0" err="1">
                <a:hlinkClick r:id="rId4"/>
              </a:rPr>
              <a:t>Læringsplattformen</a:t>
            </a:r>
            <a:r>
              <a:rPr lang="nn-NO" dirty="0">
                <a:hlinkClick r:id="rId4"/>
              </a:rPr>
              <a:t> på UiO - Universitetet i Oslo</a:t>
            </a:r>
            <a:endParaRPr lang="nn-NO" dirty="0"/>
          </a:p>
        </p:txBody>
      </p:sp>
      <p:sp>
        <p:nvSpPr>
          <p:cNvPr id="4" name="Date Placeholder 3">
            <a:extLst>
              <a:ext uri="{FF2B5EF4-FFF2-40B4-BE49-F238E27FC236}">
                <a16:creationId xmlns:a16="http://schemas.microsoft.com/office/drawing/2014/main" id="{58F01221-ABC5-1BF2-A796-123CB305F2FB}"/>
              </a:ext>
            </a:extLst>
          </p:cNvPr>
          <p:cNvSpPr>
            <a:spLocks noGrp="1"/>
          </p:cNvSpPr>
          <p:nvPr>
            <p:ph type="dt" sz="half" idx="10"/>
          </p:nvPr>
        </p:nvSpPr>
        <p:spPr/>
        <p:txBody>
          <a:bodyPr/>
          <a:lstStyle/>
          <a:p>
            <a:pPr>
              <a:defRPr/>
            </a:pPr>
            <a:fld id="{ED23A711-5929-4898-B444-C939CAA9B9CB}" type="datetime1">
              <a:rPr lang="nb-NO" altLang="nb-NO" smtClean="0"/>
              <a:pPr>
                <a:defRPr/>
              </a:pPr>
              <a:t>10.01.2025</a:t>
            </a:fld>
            <a:endParaRPr lang="nb-NO" altLang="nb-NO"/>
          </a:p>
        </p:txBody>
      </p:sp>
      <p:sp>
        <p:nvSpPr>
          <p:cNvPr id="5" name="Slide Number Placeholder 4">
            <a:extLst>
              <a:ext uri="{FF2B5EF4-FFF2-40B4-BE49-F238E27FC236}">
                <a16:creationId xmlns:a16="http://schemas.microsoft.com/office/drawing/2014/main" id="{45643A7F-6625-0AFB-3F64-BC2FE9AFAF5A}"/>
              </a:ext>
            </a:extLst>
          </p:cNvPr>
          <p:cNvSpPr>
            <a:spLocks noGrp="1"/>
          </p:cNvSpPr>
          <p:nvPr>
            <p:ph type="sldNum" sz="quarter" idx="11"/>
          </p:nvPr>
        </p:nvSpPr>
        <p:spPr/>
        <p:txBody>
          <a:bodyPr/>
          <a:lstStyle/>
          <a:p>
            <a:pPr>
              <a:defRPr/>
            </a:pPr>
            <a:fld id="{75B74D34-0515-4820-80ED-ADC35F38B636}" type="slidenum">
              <a:rPr lang="en-US" altLang="nb-NO" smtClean="0"/>
              <a:pPr>
                <a:defRPr/>
              </a:pPr>
              <a:t>11</a:t>
            </a:fld>
            <a:endParaRPr lang="en-US" altLang="nb-NO"/>
          </a:p>
        </p:txBody>
      </p:sp>
    </p:spTree>
    <p:extLst>
      <p:ext uri="{BB962C8B-B14F-4D97-AF65-F5344CB8AC3E}">
        <p14:creationId xmlns:p14="http://schemas.microsoft.com/office/powerpoint/2010/main" val="410589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8025"/>
            <a:ext cx="9036496" cy="954088"/>
          </a:xfrm>
        </p:spPr>
        <p:txBody>
          <a:bodyPr/>
          <a:lstStyle/>
          <a:p>
            <a:pPr algn="ctr"/>
            <a:r>
              <a:rPr lang="nb-NO" dirty="0">
                <a:solidFill>
                  <a:srgbClr val="C00000"/>
                </a:solidFill>
              </a:rPr>
              <a:t>Læringskrav og pensum </a:t>
            </a:r>
            <a:endParaRPr lang="nb-NO" dirty="0"/>
          </a:p>
        </p:txBody>
      </p:sp>
      <p:sp>
        <p:nvSpPr>
          <p:cNvPr id="3" name="Content Placeholder 2"/>
          <p:cNvSpPr>
            <a:spLocks noGrp="1"/>
          </p:cNvSpPr>
          <p:nvPr>
            <p:ph idx="1"/>
          </p:nvPr>
        </p:nvSpPr>
        <p:spPr/>
        <p:txBody>
          <a:bodyPr/>
          <a:lstStyle/>
          <a:p>
            <a:pPr marL="0" indent="0">
              <a:buNone/>
            </a:pPr>
            <a:endParaRPr lang="nb-NO" sz="2000" dirty="0"/>
          </a:p>
          <a:p>
            <a:r>
              <a:rPr lang="nb-NO" sz="1967" dirty="0"/>
              <a:t>Læringskrav: </a:t>
            </a:r>
          </a:p>
          <a:p>
            <a:pPr lvl="1"/>
            <a:r>
              <a:rPr lang="nn-NO" sz="1800" dirty="0">
                <a:hlinkClick r:id="rId3"/>
              </a:rPr>
              <a:t>https://www.uio.no/studier/emner/jus/jus/JUS1111/laringsutbytte/</a:t>
            </a:r>
            <a:r>
              <a:rPr lang="nn-NO" sz="1800" dirty="0"/>
              <a:t> </a:t>
            </a:r>
          </a:p>
          <a:p>
            <a:pPr lvl="1"/>
            <a:r>
              <a:rPr lang="nn-NO" sz="1800" dirty="0">
                <a:hlinkClick r:id="rId4"/>
              </a:rPr>
              <a:t>https://www.uio.no/studier/emner/jus/jus/JUS1211/laringsutbytte/ </a:t>
            </a:r>
          </a:p>
          <a:p>
            <a:pPr marL="363538" lvl="1" indent="0">
              <a:buNone/>
            </a:pPr>
            <a:endParaRPr lang="nb-NO" sz="1667" dirty="0"/>
          </a:p>
          <a:p>
            <a:pPr lvl="1"/>
            <a:r>
              <a:rPr lang="nb-NO" sz="1667" dirty="0"/>
              <a:t>Pensum:</a:t>
            </a:r>
          </a:p>
          <a:p>
            <a:pPr lvl="2"/>
            <a:r>
              <a:rPr lang="nb-NO" dirty="0"/>
              <a:t>Innføringslitteratur, hovedlitteratur og tilleggslitteratur!</a:t>
            </a:r>
            <a:endParaRPr lang="nb-NO" dirty="0">
              <a:hlinkClick r:id="rId5"/>
            </a:endParaRPr>
          </a:p>
          <a:p>
            <a:pPr lvl="2"/>
            <a:r>
              <a:rPr lang="nb-NO" dirty="0">
                <a:hlinkClick r:id="rId6"/>
              </a:rPr>
              <a:t>JUS1111 V25 Privatrett I</a:t>
            </a:r>
            <a:endParaRPr lang="nb-NO" dirty="0">
              <a:hlinkClick r:id="rId5"/>
            </a:endParaRPr>
          </a:p>
          <a:p>
            <a:pPr lvl="2"/>
            <a:r>
              <a:rPr lang="nb-NO" dirty="0">
                <a:hlinkClick r:id="rId7"/>
              </a:rPr>
              <a:t>JUS1211 V25 Privatrett II</a:t>
            </a:r>
            <a:endParaRPr lang="nb-NO" dirty="0">
              <a:hlinkClick r:id="rId8"/>
            </a:endParaRPr>
          </a:p>
          <a:p>
            <a:pPr lvl="2"/>
            <a:r>
              <a:rPr lang="nb-NO" dirty="0"/>
              <a:t>Canvas. </a:t>
            </a:r>
            <a:r>
              <a:rPr lang="nb-NO" dirty="0">
                <a:hlinkClick r:id="rId9"/>
              </a:rPr>
              <a:t>https://uio.instructure.com/courses/49637/external_tools/1292</a:t>
            </a:r>
            <a:r>
              <a:rPr lang="nb-NO" dirty="0"/>
              <a:t> </a:t>
            </a:r>
          </a:p>
        </p:txBody>
      </p:sp>
    </p:spTree>
    <p:extLst>
      <p:ext uri="{BB962C8B-B14F-4D97-AF65-F5344CB8AC3E}">
        <p14:creationId xmlns:p14="http://schemas.microsoft.com/office/powerpoint/2010/main" val="164405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b-NO" dirty="0">
                <a:solidFill>
                  <a:srgbClr val="C00000"/>
                </a:solidFill>
              </a:rPr>
              <a:t>Undervisningsopplegget</a:t>
            </a:r>
            <a:endParaRPr lang="nb-NO" dirty="0"/>
          </a:p>
        </p:txBody>
      </p:sp>
      <p:sp>
        <p:nvSpPr>
          <p:cNvPr id="3" name="Content Placeholder 2"/>
          <p:cNvSpPr>
            <a:spLocks noGrp="1"/>
          </p:cNvSpPr>
          <p:nvPr>
            <p:ph idx="1"/>
          </p:nvPr>
        </p:nvSpPr>
        <p:spPr>
          <a:xfrm>
            <a:off x="762000" y="1651000"/>
            <a:ext cx="7239000" cy="3606767"/>
          </a:xfrm>
        </p:spPr>
        <p:txBody>
          <a:bodyPr/>
          <a:lstStyle/>
          <a:p>
            <a:r>
              <a:rPr lang="nb-NO" sz="2000" dirty="0"/>
              <a:t>Felles forelesninger</a:t>
            </a:r>
          </a:p>
          <a:p>
            <a:pPr lvl="1"/>
            <a:r>
              <a:rPr lang="nb-NO" sz="1667" dirty="0"/>
              <a:t>Fysiske forelesninger</a:t>
            </a:r>
          </a:p>
          <a:p>
            <a:pPr lvl="1"/>
            <a:r>
              <a:rPr lang="nb-NO" sz="1667" dirty="0"/>
              <a:t>Opptak ligger i Canvas (</a:t>
            </a:r>
            <a:r>
              <a:rPr lang="nb-NO" sz="1667" dirty="0" err="1"/>
              <a:t>Panopto</a:t>
            </a:r>
            <a:r>
              <a:rPr lang="nb-NO" sz="1667" dirty="0"/>
              <a:t> Video)</a:t>
            </a:r>
          </a:p>
          <a:p>
            <a:r>
              <a:rPr lang="nb-NO" sz="2000" dirty="0"/>
              <a:t>Kurs i grupper</a:t>
            </a:r>
          </a:p>
          <a:p>
            <a:pPr lvl="1"/>
            <a:r>
              <a:rPr lang="nb-NO" sz="1667" dirty="0"/>
              <a:t>Kun fysisk undervisning</a:t>
            </a:r>
          </a:p>
          <a:p>
            <a:pPr lvl="1"/>
            <a:r>
              <a:rPr lang="nb-NO" sz="1667" dirty="0"/>
              <a:t>Likt opplegg</a:t>
            </a:r>
          </a:p>
          <a:p>
            <a:pPr lvl="1"/>
            <a:r>
              <a:rPr lang="nb-NO" sz="1667" dirty="0"/>
              <a:t>Muligheter for å bytte kurs – ikke opp til kurslærerne!</a:t>
            </a:r>
          </a:p>
          <a:p>
            <a:r>
              <a:rPr lang="nb-NO" sz="2000" dirty="0"/>
              <a:t>Ikke obligatorisk å møte på forelesninger eller kurs, men som regel verdt det!</a:t>
            </a:r>
          </a:p>
        </p:txBody>
      </p:sp>
    </p:spTree>
    <p:extLst>
      <p:ext uri="{BB962C8B-B14F-4D97-AF65-F5344CB8AC3E}">
        <p14:creationId xmlns:p14="http://schemas.microsoft.com/office/powerpoint/2010/main" val="267966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903"/>
            <a:ext cx="9143999" cy="954088"/>
          </a:xfrm>
        </p:spPr>
        <p:txBody>
          <a:bodyPr/>
          <a:lstStyle/>
          <a:p>
            <a:pPr algn="ctr"/>
            <a:r>
              <a:rPr lang="nb-NO" dirty="0">
                <a:solidFill>
                  <a:srgbClr val="C00000"/>
                </a:solidFill>
              </a:rPr>
              <a:t>Undervisningsopplegget</a:t>
            </a:r>
            <a:endParaRPr lang="nb-NO" dirty="0"/>
          </a:p>
        </p:txBody>
      </p:sp>
      <p:sp>
        <p:nvSpPr>
          <p:cNvPr id="3" name="Content Placeholder 2"/>
          <p:cNvSpPr>
            <a:spLocks noGrp="1"/>
          </p:cNvSpPr>
          <p:nvPr>
            <p:ph idx="1"/>
          </p:nvPr>
        </p:nvSpPr>
        <p:spPr>
          <a:xfrm>
            <a:off x="467544" y="1273324"/>
            <a:ext cx="7482408" cy="4104456"/>
          </a:xfrm>
        </p:spPr>
        <p:txBody>
          <a:bodyPr/>
          <a:lstStyle/>
          <a:p>
            <a:r>
              <a:rPr lang="nb-NO" sz="2000" dirty="0"/>
              <a:t>Kollokvier</a:t>
            </a:r>
          </a:p>
          <a:p>
            <a:pPr lvl="1"/>
            <a:r>
              <a:rPr lang="nb-NO" sz="1667" dirty="0"/>
              <a:t>Inndeling i små grupper av administrasjonen til Rettskilder til fots.</a:t>
            </a:r>
            <a:endParaRPr lang="nb-NO" sz="1667" dirty="0">
              <a:solidFill>
                <a:srgbClr val="C00000"/>
              </a:solidFill>
            </a:endParaRPr>
          </a:p>
          <a:p>
            <a:pPr lvl="1"/>
            <a:r>
              <a:rPr lang="nb-NO" sz="1667" dirty="0"/>
              <a:t>Tilbud om kollokvieveileder (erfaren student)</a:t>
            </a:r>
            <a:endParaRPr lang="nb-NO" sz="1667" dirty="0">
              <a:solidFill>
                <a:srgbClr val="C00000"/>
              </a:solidFill>
            </a:endParaRPr>
          </a:p>
          <a:p>
            <a:r>
              <a:rPr lang="nb-NO" sz="2000" dirty="0" err="1">
                <a:hlinkClick r:id="rId3"/>
              </a:rPr>
              <a:t>Skrivelab</a:t>
            </a:r>
            <a:r>
              <a:rPr lang="nb-NO" sz="2000" dirty="0">
                <a:hlinkClick r:id="rId3"/>
              </a:rPr>
              <a:t> - CELL: Senter for erfaringsbasert juridisk læring</a:t>
            </a:r>
            <a:r>
              <a:rPr lang="nb-NO" sz="2000" dirty="0"/>
              <a:t> </a:t>
            </a:r>
            <a:r>
              <a:rPr lang="nb-NO" sz="1967" dirty="0">
                <a:hlinkClick r:id="rId4"/>
              </a:rPr>
              <a:t> </a:t>
            </a:r>
            <a:endParaRPr lang="nb-NO" sz="1967" dirty="0"/>
          </a:p>
          <a:p>
            <a:pPr lvl="1"/>
            <a:r>
              <a:rPr lang="nb-NO" sz="1700" dirty="0"/>
              <a:t>Tirsdager (første studieår)</a:t>
            </a:r>
          </a:p>
          <a:p>
            <a:pPr lvl="1"/>
            <a:r>
              <a:rPr lang="nb-NO" sz="1700" dirty="0"/>
              <a:t>Hjelp med tenke- og skriveprosessen</a:t>
            </a:r>
          </a:p>
          <a:p>
            <a:pPr lvl="1"/>
            <a:r>
              <a:rPr lang="nb-NO" sz="1700" dirty="0"/>
              <a:t>Tilbakemelding på tekster i arbeid</a:t>
            </a:r>
          </a:p>
          <a:p>
            <a:pPr lvl="1"/>
            <a:r>
              <a:rPr lang="nb-NO" sz="1700" dirty="0"/>
              <a:t>Ledes av skriveveiledere</a:t>
            </a:r>
          </a:p>
          <a:p>
            <a:r>
              <a:rPr lang="nb-NO" sz="2000" dirty="0"/>
              <a:t>Skriveverksted</a:t>
            </a:r>
          </a:p>
          <a:p>
            <a:pPr lvl="1"/>
            <a:r>
              <a:rPr lang="nb-NO" sz="1667" dirty="0"/>
              <a:t>Tilbud i tilknytning til obligatoriske innleveringer, se neste.</a:t>
            </a:r>
          </a:p>
          <a:p>
            <a:pPr lvl="1"/>
            <a:endParaRPr lang="nb-NO" sz="1700" dirty="0"/>
          </a:p>
        </p:txBody>
      </p:sp>
    </p:spTree>
    <p:extLst>
      <p:ext uri="{BB962C8B-B14F-4D97-AF65-F5344CB8AC3E}">
        <p14:creationId xmlns:p14="http://schemas.microsoft.com/office/powerpoint/2010/main" val="420787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9228"/>
            <a:ext cx="9144000" cy="954088"/>
          </a:xfrm>
        </p:spPr>
        <p:txBody>
          <a:bodyPr/>
          <a:lstStyle/>
          <a:p>
            <a:pPr algn="ctr"/>
            <a:r>
              <a:rPr lang="nb-NO" sz="2800" dirty="0">
                <a:solidFill>
                  <a:srgbClr val="C00000"/>
                </a:solidFill>
              </a:rPr>
              <a:t>Undervisningsopplegget</a:t>
            </a:r>
            <a:endParaRPr lang="nb-NO" sz="2800" dirty="0"/>
          </a:p>
        </p:txBody>
      </p:sp>
      <p:sp>
        <p:nvSpPr>
          <p:cNvPr id="3" name="Content Placeholder 2"/>
          <p:cNvSpPr>
            <a:spLocks noGrp="1"/>
          </p:cNvSpPr>
          <p:nvPr>
            <p:ph idx="1"/>
          </p:nvPr>
        </p:nvSpPr>
        <p:spPr>
          <a:xfrm>
            <a:off x="467544" y="1143000"/>
            <a:ext cx="7620847" cy="3429000"/>
          </a:xfrm>
        </p:spPr>
        <p:txBody>
          <a:bodyPr/>
          <a:lstStyle/>
          <a:p>
            <a:r>
              <a:rPr lang="nb-NO" sz="1800" dirty="0"/>
              <a:t>Oppgavetrening på JUS 1111:</a:t>
            </a:r>
          </a:p>
          <a:p>
            <a:pPr lvl="1"/>
            <a:r>
              <a:rPr lang="nb-NO" sz="1800" dirty="0"/>
              <a:t>En liten skriftlig innlevering i avtalerett. Inngår i undervisningen!</a:t>
            </a:r>
          </a:p>
          <a:p>
            <a:pPr lvl="1"/>
            <a:r>
              <a:rPr lang="nb-NO" sz="1800" b="1" dirty="0"/>
              <a:t>Tilbud</a:t>
            </a:r>
            <a:r>
              <a:rPr lang="nb-NO" sz="1800" dirty="0"/>
              <a:t> om innlevering av «fakultetsoppgaver» som rettes/kommenteres. </a:t>
            </a:r>
          </a:p>
          <a:p>
            <a:pPr lvl="1"/>
            <a:r>
              <a:rPr lang="nb-NO" sz="1800" dirty="0"/>
              <a:t>To </a:t>
            </a:r>
            <a:r>
              <a:rPr lang="nb-NO" sz="1800" b="1" dirty="0"/>
              <a:t>obligatoriske</a:t>
            </a:r>
            <a:r>
              <a:rPr lang="nb-NO" sz="1800" dirty="0"/>
              <a:t> skriveøvelser: </a:t>
            </a:r>
          </a:p>
          <a:p>
            <a:pPr lvl="2"/>
            <a:r>
              <a:rPr lang="nb-NO" sz="1800" dirty="0"/>
              <a:t>En i avtale- og kjøpsrett og en i erstatningsrett</a:t>
            </a:r>
          </a:p>
          <a:p>
            <a:pPr lvl="2"/>
            <a:r>
              <a:rPr lang="nb-NO" sz="1800" dirty="0"/>
              <a:t>Skriveverksted i forkant</a:t>
            </a:r>
          </a:p>
          <a:p>
            <a:pPr lvl="2"/>
            <a:r>
              <a:rPr lang="nb-NO" sz="1800" dirty="0"/>
              <a:t>Godkjent/ikke godkjent – må stå for å få gå opp til eksamen. Mulighet for </a:t>
            </a:r>
            <a:r>
              <a:rPr lang="nb-NO" sz="1800" dirty="0" err="1"/>
              <a:t>reinnlevering</a:t>
            </a:r>
            <a:r>
              <a:rPr lang="nb-NO" sz="1800" dirty="0"/>
              <a:t>!</a:t>
            </a:r>
          </a:p>
          <a:p>
            <a:pPr lvl="2"/>
            <a:r>
              <a:rPr lang="nb-NO" sz="1800" dirty="0">
                <a:hlinkClick r:id="rId3"/>
              </a:rPr>
              <a:t>https://www.uio.no/studier/emner/jus/jus/JUS1111/v25/obligatoriske-skriveovelser.html</a:t>
            </a:r>
            <a:r>
              <a:rPr lang="nb-NO" sz="1800" dirty="0"/>
              <a:t> </a:t>
            </a:r>
          </a:p>
          <a:p>
            <a:pPr marL="725488" lvl="2" indent="0">
              <a:buNone/>
            </a:pPr>
            <a:endParaRPr lang="nb-NO" sz="2400" dirty="0"/>
          </a:p>
        </p:txBody>
      </p:sp>
    </p:spTree>
    <p:extLst>
      <p:ext uri="{BB962C8B-B14F-4D97-AF65-F5344CB8AC3E}">
        <p14:creationId xmlns:p14="http://schemas.microsoft.com/office/powerpoint/2010/main" val="62428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708025"/>
            <a:ext cx="9108504" cy="954088"/>
          </a:xfrm>
        </p:spPr>
        <p:txBody>
          <a:bodyPr/>
          <a:lstStyle/>
          <a:p>
            <a:pPr algn="ctr"/>
            <a:r>
              <a:rPr lang="nb-NO" sz="2800" dirty="0">
                <a:solidFill>
                  <a:srgbClr val="C00000"/>
                </a:solidFill>
              </a:rPr>
              <a:t>Vurderinger og eksamen</a:t>
            </a:r>
            <a:endParaRPr lang="nb-NO" sz="2800" dirty="0"/>
          </a:p>
        </p:txBody>
      </p:sp>
      <p:sp>
        <p:nvSpPr>
          <p:cNvPr id="3" name="Content Placeholder 2"/>
          <p:cNvSpPr>
            <a:spLocks noGrp="1"/>
          </p:cNvSpPr>
          <p:nvPr>
            <p:ph idx="1"/>
          </p:nvPr>
        </p:nvSpPr>
        <p:spPr>
          <a:xfrm>
            <a:off x="539552" y="1651000"/>
            <a:ext cx="7632848" cy="3429000"/>
          </a:xfrm>
        </p:spPr>
        <p:txBody>
          <a:bodyPr/>
          <a:lstStyle/>
          <a:p>
            <a:r>
              <a:rPr lang="nb-NO" sz="2400" dirty="0"/>
              <a:t>JUS 1211</a:t>
            </a:r>
          </a:p>
          <a:p>
            <a:pPr lvl="1"/>
            <a:r>
              <a:rPr lang="nb-NO" sz="2400" b="1" dirty="0"/>
              <a:t>Tilbud</a:t>
            </a:r>
            <a:r>
              <a:rPr lang="nb-NO" sz="2400" dirty="0"/>
              <a:t> om innlevering av oppgaver som rettes/kommenteres </a:t>
            </a:r>
          </a:p>
          <a:p>
            <a:pPr marL="363538" lvl="1" indent="0">
              <a:buNone/>
            </a:pPr>
            <a:endParaRPr lang="nb-NO" sz="2400" dirty="0"/>
          </a:p>
        </p:txBody>
      </p:sp>
    </p:spTree>
    <p:extLst>
      <p:ext uri="{BB962C8B-B14F-4D97-AF65-F5344CB8AC3E}">
        <p14:creationId xmlns:p14="http://schemas.microsoft.com/office/powerpoint/2010/main" val="63396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solidFill>
                  <a:srgbClr val="C00000"/>
                </a:solidFill>
              </a:rPr>
              <a:t>Digitale</a:t>
            </a:r>
            <a:r>
              <a:rPr lang="en-US" dirty="0">
                <a:solidFill>
                  <a:srgbClr val="C00000"/>
                </a:solidFill>
              </a:rPr>
              <a:t> </a:t>
            </a:r>
            <a:r>
              <a:rPr lang="en-US" dirty="0" err="1">
                <a:solidFill>
                  <a:srgbClr val="C00000"/>
                </a:solidFill>
              </a:rPr>
              <a:t>lære</a:t>
            </a:r>
            <a:r>
              <a:rPr lang="en-US" dirty="0">
                <a:solidFill>
                  <a:srgbClr val="C00000"/>
                </a:solidFill>
              </a:rPr>
              <a:t>- og </a:t>
            </a:r>
            <a:r>
              <a:rPr lang="en-US" dirty="0" err="1">
                <a:solidFill>
                  <a:srgbClr val="C00000"/>
                </a:solidFill>
              </a:rPr>
              <a:t>hjelpemidler</a:t>
            </a:r>
            <a:endParaRPr lang="en-US" dirty="0">
              <a:solidFill>
                <a:srgbClr val="C00000"/>
              </a:solidFill>
            </a:endParaRPr>
          </a:p>
        </p:txBody>
      </p:sp>
      <p:sp>
        <p:nvSpPr>
          <p:cNvPr id="4" name="Content Placeholder 3"/>
          <p:cNvSpPr>
            <a:spLocks noGrp="1"/>
          </p:cNvSpPr>
          <p:nvPr>
            <p:ph sz="half" idx="2"/>
          </p:nvPr>
        </p:nvSpPr>
        <p:spPr/>
        <p:txBody>
          <a:bodyPr/>
          <a:lstStyle/>
          <a:p>
            <a:r>
              <a:rPr lang="en-US" sz="1667" dirty="0"/>
              <a:t>De </a:t>
            </a:r>
            <a:r>
              <a:rPr lang="en-US" sz="1667" dirty="0" err="1"/>
              <a:t>fleste</a:t>
            </a:r>
            <a:r>
              <a:rPr lang="en-US" sz="1667" dirty="0"/>
              <a:t> </a:t>
            </a:r>
            <a:r>
              <a:rPr lang="en-US" sz="1667" dirty="0" err="1"/>
              <a:t>rettskildene</a:t>
            </a:r>
            <a:r>
              <a:rPr lang="en-US" sz="1667" dirty="0"/>
              <a:t> </a:t>
            </a:r>
            <a:r>
              <a:rPr lang="en-US" sz="1667" dirty="0" err="1"/>
              <a:t>finnes</a:t>
            </a:r>
            <a:r>
              <a:rPr lang="en-US" sz="1667" dirty="0"/>
              <a:t> </a:t>
            </a:r>
            <a:r>
              <a:rPr lang="en-US" sz="1667" dirty="0" err="1"/>
              <a:t>elektronisk</a:t>
            </a:r>
            <a:r>
              <a:rPr lang="en-US" sz="1667" dirty="0"/>
              <a:t> </a:t>
            </a:r>
            <a:r>
              <a:rPr lang="en-US" sz="1667" dirty="0" err="1"/>
              <a:t>i</a:t>
            </a:r>
            <a:r>
              <a:rPr lang="en-US" sz="1667" dirty="0"/>
              <a:t> </a:t>
            </a:r>
            <a:r>
              <a:rPr lang="en-US" sz="1667" dirty="0" err="1"/>
              <a:t>LovdataPro</a:t>
            </a:r>
            <a:endParaRPr lang="en-US" sz="1667" dirty="0"/>
          </a:p>
          <a:p>
            <a:r>
              <a:rPr lang="en-US" sz="1667" dirty="0" err="1">
                <a:solidFill>
                  <a:srgbClr val="C00000"/>
                </a:solidFill>
              </a:rPr>
              <a:t>Bruk</a:t>
            </a:r>
            <a:r>
              <a:rPr lang="en-US" sz="1667" dirty="0">
                <a:solidFill>
                  <a:srgbClr val="C00000"/>
                </a:solidFill>
              </a:rPr>
              <a:t> </a:t>
            </a:r>
            <a:r>
              <a:rPr lang="en-US" sz="1667" dirty="0" err="1">
                <a:solidFill>
                  <a:srgbClr val="C00000"/>
                </a:solidFill>
              </a:rPr>
              <a:t>aktivt</a:t>
            </a:r>
            <a:r>
              <a:rPr lang="en-US" sz="1667" dirty="0">
                <a:solidFill>
                  <a:srgbClr val="C00000"/>
                </a:solidFill>
              </a:rPr>
              <a:t> </a:t>
            </a:r>
            <a:r>
              <a:rPr lang="en-US" sz="1667" dirty="0" err="1">
                <a:solidFill>
                  <a:srgbClr val="C00000"/>
                </a:solidFill>
              </a:rPr>
              <a:t>fra</a:t>
            </a:r>
            <a:r>
              <a:rPr lang="en-US" sz="1667" dirty="0">
                <a:solidFill>
                  <a:srgbClr val="C00000"/>
                </a:solidFill>
              </a:rPr>
              <a:t> </a:t>
            </a:r>
            <a:r>
              <a:rPr lang="en-US" sz="1667" dirty="0" err="1">
                <a:solidFill>
                  <a:srgbClr val="C00000"/>
                </a:solidFill>
              </a:rPr>
              <a:t>første</a:t>
            </a:r>
            <a:r>
              <a:rPr lang="en-US" sz="1667" dirty="0">
                <a:solidFill>
                  <a:srgbClr val="C00000"/>
                </a:solidFill>
              </a:rPr>
              <a:t> dag!</a:t>
            </a:r>
          </a:p>
          <a:p>
            <a:endParaRPr lang="en-US" sz="1667" dirty="0"/>
          </a:p>
          <a:p>
            <a:r>
              <a:rPr lang="en-US" sz="1667" dirty="0"/>
              <a:t>Ved </a:t>
            </a:r>
            <a:r>
              <a:rPr lang="en-US" sz="1667" dirty="0" err="1"/>
              <a:t>hjemmeeksamen</a:t>
            </a:r>
            <a:r>
              <a:rPr lang="en-US" sz="1667" dirty="0"/>
              <a:t>: “</a:t>
            </a:r>
            <a:r>
              <a:rPr lang="en-US" sz="1667" dirty="0" err="1"/>
              <a:t>åpen</a:t>
            </a:r>
            <a:r>
              <a:rPr lang="en-US" sz="1667" dirty="0"/>
              <a:t> </a:t>
            </a:r>
            <a:r>
              <a:rPr lang="en-US" sz="1667" dirty="0" err="1"/>
              <a:t>bok</a:t>
            </a:r>
            <a:r>
              <a:rPr lang="en-US" sz="1667" dirty="0"/>
              <a:t>” – </a:t>
            </a:r>
            <a:r>
              <a:rPr lang="en-US" sz="1667" dirty="0" err="1"/>
              <a:t>alle</a:t>
            </a:r>
            <a:r>
              <a:rPr lang="en-US" sz="1667" dirty="0"/>
              <a:t> </a:t>
            </a:r>
            <a:r>
              <a:rPr lang="en-US" sz="1667" dirty="0" err="1"/>
              <a:t>kilder</a:t>
            </a:r>
            <a:endParaRPr lang="en-US" sz="1667" dirty="0"/>
          </a:p>
          <a:p>
            <a:r>
              <a:rPr lang="en-US" sz="1667" dirty="0"/>
              <a:t>Ved </a:t>
            </a:r>
            <a:r>
              <a:rPr lang="en-US" sz="1667" dirty="0" err="1"/>
              <a:t>skoleeksamen</a:t>
            </a:r>
            <a:r>
              <a:rPr lang="en-US" sz="1667" dirty="0"/>
              <a:t>: </a:t>
            </a:r>
            <a:r>
              <a:rPr lang="en-US" sz="1667" dirty="0" err="1"/>
              <a:t>LovdataPro</a:t>
            </a:r>
            <a:r>
              <a:rPr lang="en-US" sz="1667" dirty="0"/>
              <a:t> </a:t>
            </a:r>
            <a:r>
              <a:rPr lang="en-US" sz="1667" dirty="0" err="1"/>
              <a:t>i</a:t>
            </a:r>
            <a:r>
              <a:rPr lang="en-US" sz="1667" dirty="0"/>
              <a:t> </a:t>
            </a:r>
            <a:r>
              <a:rPr lang="en-US" sz="1667" dirty="0" err="1"/>
              <a:t>eksamensmodus</a:t>
            </a:r>
            <a:endParaRPr lang="en-US" sz="1667" dirty="0"/>
          </a:p>
          <a:p>
            <a:pPr marL="0" indent="0">
              <a:buNone/>
            </a:pPr>
            <a:endParaRPr lang="en-US" sz="1667" dirty="0"/>
          </a:p>
          <a:p>
            <a:pPr marL="0" indent="0">
              <a:buNone/>
            </a:pPr>
            <a:endParaRPr lang="en-US" dirty="0"/>
          </a:p>
        </p:txBody>
      </p:sp>
      <p:pic>
        <p:nvPicPr>
          <p:cNvPr id="7" name="Content Placeholder 7" descr="Skjermbilde 2018-01-09 kl. 15.12.50.png"/>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63" t="-1010" r="-259" b="-64715"/>
          <a:stretch/>
        </p:blipFill>
        <p:spPr>
          <a:xfrm>
            <a:off x="785466" y="1777380"/>
            <a:ext cx="3771900" cy="3429000"/>
          </a:xfrm>
        </p:spPr>
      </p:pic>
      <p:sp>
        <p:nvSpPr>
          <p:cNvPr id="3" name="Rektangel 2"/>
          <p:cNvSpPr/>
          <p:nvPr/>
        </p:nvSpPr>
        <p:spPr>
          <a:xfrm>
            <a:off x="1571667" y="4307822"/>
            <a:ext cx="6300700" cy="297454"/>
          </a:xfrm>
          <a:prstGeom prst="rect">
            <a:avLst/>
          </a:prstGeom>
        </p:spPr>
        <p:txBody>
          <a:bodyPr wrap="square">
            <a:spAutoFit/>
          </a:bodyPr>
          <a:lstStyle/>
          <a:p>
            <a:r>
              <a:rPr lang="nb-NO" sz="1333" dirty="0">
                <a:hlinkClick r:id="rId4"/>
              </a:rPr>
              <a:t>https://lovdata.no/</a:t>
            </a:r>
            <a:endParaRPr lang="nb-NO" sz="1333" dirty="0"/>
          </a:p>
        </p:txBody>
      </p:sp>
    </p:spTree>
    <p:extLst>
      <p:ext uri="{BB962C8B-B14F-4D97-AF65-F5344CB8AC3E}">
        <p14:creationId xmlns:p14="http://schemas.microsoft.com/office/powerpoint/2010/main" val="365573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8025"/>
            <a:ext cx="9108504" cy="954088"/>
          </a:xfrm>
        </p:spPr>
        <p:txBody>
          <a:bodyPr/>
          <a:lstStyle/>
          <a:p>
            <a:pPr algn="ctr"/>
            <a:r>
              <a:rPr lang="nb-NO" dirty="0">
                <a:solidFill>
                  <a:srgbClr val="C00000"/>
                </a:solidFill>
              </a:rPr>
              <a:t>Noen studietips til slutt</a:t>
            </a:r>
            <a:endParaRPr lang="nb-NO" dirty="0"/>
          </a:p>
        </p:txBody>
      </p:sp>
      <p:sp>
        <p:nvSpPr>
          <p:cNvPr id="3" name="Content Placeholder 2"/>
          <p:cNvSpPr>
            <a:spLocks noGrp="1"/>
          </p:cNvSpPr>
          <p:nvPr>
            <p:ph idx="1"/>
          </p:nvPr>
        </p:nvSpPr>
        <p:spPr>
          <a:xfrm>
            <a:off x="1587500" y="1651000"/>
            <a:ext cx="6794500" cy="3606767"/>
          </a:xfrm>
        </p:spPr>
        <p:txBody>
          <a:bodyPr/>
          <a:lstStyle/>
          <a:p>
            <a:r>
              <a:rPr lang="nb-NO" sz="2000" dirty="0"/>
              <a:t>Lesing kan gi kunnskap, men </a:t>
            </a:r>
            <a:r>
              <a:rPr lang="nb-NO" sz="2000" dirty="0">
                <a:solidFill>
                  <a:srgbClr val="C00000"/>
                </a:solidFill>
              </a:rPr>
              <a:t>ferdigheter krever øvelse</a:t>
            </a:r>
            <a:r>
              <a:rPr lang="nb-NO" sz="2000" dirty="0"/>
              <a:t>!</a:t>
            </a:r>
          </a:p>
          <a:p>
            <a:pPr lvl="1"/>
            <a:r>
              <a:rPr lang="nb-NO" sz="1667" dirty="0"/>
              <a:t>Diskutere, løse oppgaver, skrive juss</a:t>
            </a:r>
          </a:p>
          <a:p>
            <a:pPr lvl="1"/>
            <a:r>
              <a:rPr lang="nb-NO" sz="1667" dirty="0"/>
              <a:t>Bruk tilbakemeldingene du får</a:t>
            </a:r>
          </a:p>
          <a:p>
            <a:pPr lvl="1"/>
            <a:r>
              <a:rPr lang="nb-NO" sz="1667" dirty="0"/>
              <a:t>Gå på </a:t>
            </a:r>
            <a:r>
              <a:rPr lang="nb-NO" sz="1667" dirty="0" err="1"/>
              <a:t>Skrivelab</a:t>
            </a:r>
            <a:endParaRPr lang="nb-NO" sz="1667" dirty="0"/>
          </a:p>
          <a:p>
            <a:pPr lvl="1"/>
            <a:endParaRPr lang="nb-NO" sz="1667" dirty="0"/>
          </a:p>
          <a:p>
            <a:r>
              <a:rPr lang="nb-NO" sz="2000" dirty="0">
                <a:solidFill>
                  <a:srgbClr val="C00000"/>
                </a:solidFill>
              </a:rPr>
              <a:t>Samarbeid – samarbeid – samarbeid!</a:t>
            </a:r>
          </a:p>
          <a:p>
            <a:pPr lvl="1"/>
            <a:r>
              <a:rPr lang="nb-NO" sz="1667" dirty="0"/>
              <a:t>Bli kjent med så mange som mulig! </a:t>
            </a:r>
          </a:p>
          <a:p>
            <a:pPr lvl="1"/>
            <a:r>
              <a:rPr lang="nb-NO" sz="1667" dirty="0"/>
              <a:t>Lær av hverandre! Du blir ikke en god jurist helt på egenhånd…</a:t>
            </a:r>
          </a:p>
          <a:p>
            <a:pPr marL="380985" lvl="1" indent="0">
              <a:buNone/>
            </a:pPr>
            <a:endParaRPr lang="nb-NO" sz="1667" dirty="0"/>
          </a:p>
          <a:p>
            <a:endParaRPr lang="nb-NO" sz="2000" dirty="0"/>
          </a:p>
          <a:p>
            <a:pPr marL="0" indent="0">
              <a:buNone/>
            </a:pPr>
            <a:endParaRPr lang="nb-NO" dirty="0"/>
          </a:p>
        </p:txBody>
      </p:sp>
    </p:spTree>
    <p:extLst>
      <p:ext uri="{BB962C8B-B14F-4D97-AF65-F5344CB8AC3E}">
        <p14:creationId xmlns:p14="http://schemas.microsoft.com/office/powerpoint/2010/main" val="106624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1633" y="1777380"/>
            <a:ext cx="6413500" cy="952500"/>
          </a:xfrm>
        </p:spPr>
        <p:txBody>
          <a:bodyPr/>
          <a:lstStyle/>
          <a:p>
            <a:pPr algn="ctr"/>
            <a:r>
              <a:rPr lang="nb-NO" dirty="0">
                <a:solidFill>
                  <a:srgbClr val="C00000"/>
                </a:solidFill>
              </a:rPr>
              <a:t>Lykke til med studiene!</a:t>
            </a:r>
            <a:endParaRPr lang="nb-NO" dirty="0"/>
          </a:p>
        </p:txBody>
      </p:sp>
      <p:sp>
        <p:nvSpPr>
          <p:cNvPr id="3" name="Content Placeholder 2"/>
          <p:cNvSpPr>
            <a:spLocks noGrp="1"/>
          </p:cNvSpPr>
          <p:nvPr>
            <p:ph idx="1"/>
          </p:nvPr>
        </p:nvSpPr>
        <p:spPr>
          <a:xfrm>
            <a:off x="1587500" y="1651000"/>
            <a:ext cx="6794500" cy="3606767"/>
          </a:xfrm>
        </p:spPr>
        <p:txBody>
          <a:bodyPr/>
          <a:lstStyle/>
          <a:p>
            <a:pPr marL="380985" lvl="1" indent="0">
              <a:buNone/>
            </a:pPr>
            <a:endParaRPr lang="nb-NO" sz="1667" dirty="0"/>
          </a:p>
          <a:p>
            <a:endParaRPr lang="nb-NO" sz="2000"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1852420363"/>
      </p:ext>
    </p:extLst>
  </p:cSld>
  <p:clrMapOvr>
    <a:masterClrMapping/>
  </p:clrMapOvr>
</p:sld>
</file>

<file path=ppt/theme/theme1.xml><?xml version="1.0" encoding="utf-8"?>
<a:theme xmlns:a="http://schemas.openxmlformats.org/drawingml/2006/main" name="Informatikk_brevik">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ivatrett_16_10_Bokmål.ppt [Compatibility Mode]" id="{B0CC443C-8AE6-488B-974E-6EF8D5B64265}" vid="{2D923B85-D8CB-4CBD-BA44-0C4CDD4B277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ifp-presentasjon-no-søyler-16x10-NY</Template>
  <TotalTime>13376</TotalTime>
  <Words>958</Words>
  <Application>Microsoft Office PowerPoint</Application>
  <PresentationFormat>Skjermfremvisning (16:10)</PresentationFormat>
  <Paragraphs>150</Paragraphs>
  <Slides>18</Slides>
  <Notes>12</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18</vt:i4>
      </vt:variant>
    </vt:vector>
  </HeadingPairs>
  <TitlesOfParts>
    <vt:vector size="21" baseType="lpstr">
      <vt:lpstr>Arial</vt:lpstr>
      <vt:lpstr>Helvetica</vt:lpstr>
      <vt:lpstr>Informatikk_brevik</vt:lpstr>
      <vt:lpstr>   JUS 1111 og 1211 Orientering om første studieår  </vt:lpstr>
      <vt:lpstr>Velkommen til jusstudiet!</vt:lpstr>
      <vt:lpstr>Jusstudiet – oversikt</vt:lpstr>
      <vt:lpstr>Jusstudiet – oversikt</vt:lpstr>
      <vt:lpstr>PowerPoint-presentasjon</vt:lpstr>
      <vt:lpstr>Jusstudiet – oppbygning  </vt:lpstr>
      <vt:lpstr>Jusstudiet – oppbygning</vt:lpstr>
      <vt:lpstr>Ulike oppgavetyper</vt:lpstr>
      <vt:lpstr>Fagene på 1. studieår</vt:lpstr>
      <vt:lpstr>To viktige ressurser</vt:lpstr>
      <vt:lpstr>Læringskrav og pensum </vt:lpstr>
      <vt:lpstr>Undervisningsopplegget</vt:lpstr>
      <vt:lpstr>Undervisningsopplegget</vt:lpstr>
      <vt:lpstr>Undervisningsopplegget</vt:lpstr>
      <vt:lpstr>Vurderinger og eksamen</vt:lpstr>
      <vt:lpstr>Digitale lære- og hjelpemidler</vt:lpstr>
      <vt:lpstr>Noen studietips til slutt</vt:lpstr>
      <vt:lpstr>Lykke til med studiene!</vt:lpstr>
    </vt:vector>
  </TitlesOfParts>
  <Manager/>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Orientering 1. studieår høsten 2021</dc:title>
  <dc:subject/>
  <dc:creator>Marianne Jenum Hotvedt</dc:creator>
  <cp:keywords/>
  <dc:description/>
  <cp:lastModifiedBy>Anders Bernhard Mikelsen</cp:lastModifiedBy>
  <cp:revision>24</cp:revision>
  <cp:lastPrinted>2025-01-14T15:02:06Z</cp:lastPrinted>
  <dcterms:created xsi:type="dcterms:W3CDTF">2021-08-12T09:55:40Z</dcterms:created>
  <dcterms:modified xsi:type="dcterms:W3CDTF">2025-01-15T07:52:16Z</dcterms:modified>
  <cp:category/>
</cp:coreProperties>
</file>