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64" r:id="rId4"/>
    <p:sldId id="265" r:id="rId5"/>
    <p:sldId id="257" r:id="rId6"/>
    <p:sldId id="266" r:id="rId7"/>
    <p:sldId id="267" r:id="rId8"/>
    <p:sldId id="268" r:id="rId9"/>
    <p:sldId id="269" r:id="rId10"/>
    <p:sldId id="270" r:id="rId11"/>
    <p:sldId id="271" r:id="rId12"/>
    <p:sldId id="260" r:id="rId13"/>
    <p:sldId id="262" r:id="rId14"/>
    <p:sldId id="261" r:id="rId15"/>
    <p:sldId id="263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343"/>
    <a:srgbClr val="626262"/>
    <a:srgbClr val="420000"/>
    <a:srgbClr val="AB4A19"/>
    <a:srgbClr val="800000"/>
    <a:srgbClr val="CC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74092" autoAdjust="0"/>
  </p:normalViewPr>
  <p:slideViewPr>
    <p:cSldViewPr>
      <p:cViewPr varScale="1">
        <p:scale>
          <a:sx n="131" d="100"/>
          <a:sy n="131" d="100"/>
        </p:scale>
        <p:origin x="1758" y="12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81B397B-111E-CB46-B146-84C022526771}" type="datetime1">
              <a:rPr lang="nb-NO"/>
              <a:pPr>
                <a:defRPr/>
              </a:pPr>
              <a:t>28.08.2020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65E5D3B-31A2-C746-8355-E1CAE311A4A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40338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AD37CF2-346F-584F-89BF-26C8EB1BCC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878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D37CF2-346F-584F-89BF-26C8EB1BCC4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68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</a:pPr>
            <a:fld id="{AFD02372-AFE2-452C-80D4-4937028BDD7E}" type="slidenum">
              <a:rPr lang="nb-NO" altLang="nb-NO" smtClean="0">
                <a:ea typeface="Arial Unicode MS" pitchFamily="34" charset="-128"/>
                <a:cs typeface="Arial Unicode MS" pitchFamily="34" charset="-128"/>
              </a:rPr>
              <a:pPr>
                <a:spcBef>
                  <a:spcPct val="0"/>
                </a:spcBef>
              </a:pPr>
              <a:t>3</a:t>
            </a:fld>
            <a:endParaRPr lang="nb-NO" altLang="nb-NO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 altLang="nb-NO" smtClean="0">
                <a:latin typeface="Arial" pitchFamily="34" charset="0"/>
                <a:ea typeface="ヒラギノ角ゴ Pro W3"/>
                <a:cs typeface="ヒラギノ角ゴ Pro W3"/>
              </a:rPr>
              <a:t>Tor Egil</a:t>
            </a:r>
          </a:p>
          <a:p>
            <a:pPr eaLnBrk="1" hangingPunct="1"/>
            <a:endParaRPr lang="nb-NO" altLang="nb-NO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</a:pPr>
            <a:fld id="{AFD02372-AFE2-452C-80D4-4937028BDD7E}" type="slidenum">
              <a:rPr lang="nb-NO" altLang="nb-NO" smtClean="0">
                <a:ea typeface="Arial Unicode MS" pitchFamily="34" charset="-128"/>
                <a:cs typeface="Arial Unicode MS" pitchFamily="34" charset="-128"/>
              </a:rPr>
              <a:pPr>
                <a:spcBef>
                  <a:spcPct val="0"/>
                </a:spcBef>
              </a:pPr>
              <a:t>4</a:t>
            </a:fld>
            <a:endParaRPr lang="nb-NO" altLang="nb-NO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 altLang="nb-NO" smtClean="0">
                <a:latin typeface="Arial" pitchFamily="34" charset="0"/>
                <a:ea typeface="ヒラギノ角ゴ Pro W3"/>
                <a:cs typeface="ヒラギノ角ゴ Pro W3"/>
              </a:rPr>
              <a:t>Tor Egil</a:t>
            </a:r>
          </a:p>
          <a:p>
            <a:pPr eaLnBrk="1" hangingPunct="1"/>
            <a:endParaRPr lang="nb-NO" altLang="nb-NO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506457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5A0C2E-40FE-F045-B33A-D1FA1FB1DF4B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D37CF2-346F-584F-89BF-26C8EB1BCC4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21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D37CF2-346F-584F-89BF-26C8EB1BCC4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2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0F65B-A6F7-AF45-9516-E73E09B246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E3F2E-BBE9-2D46-9D19-C541317DF4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E63E9-289C-CD40-B66A-D11588802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8F54E-C6B5-2A4C-BE5A-F724DBEAB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BEEB-303C-A74C-857A-8D53546F4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09D54-FE55-5E41-9E32-AAA98A416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20411-282E-6F41-97FC-673C02D5DF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1C63C-0874-8E40-983C-64A2A0FF0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545EC-240F-634B-ADF1-923CE67D3F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D6630-6B99-AF41-9966-BE174C303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730994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/>
              <a:t>2. september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F741325-2E6E-2F49-A848-3B960446D4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HF_IAKH_A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228600"/>
            <a:ext cx="4935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lektorprogrammet/studieretninger/kultur-samfunnsfag/oppbygging/masterspesialiseringen-i-historie.html" TargetMode="External"/><Relationship Id="rId7" Type="http://schemas.openxmlformats.org/officeDocument/2006/relationships/hyperlink" Target="https://www.uio.no/studier/emner/hf/iakh/HIS4035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studier/emner/hf/iakh/HIS4010/index.html" TargetMode="External"/><Relationship Id="rId5" Type="http://schemas.openxmlformats.org/officeDocument/2006/relationships/hyperlink" Target="https://www.uio.no/studier/emner/hf/iakh/HIS4015L/index.html" TargetMode="External"/><Relationship Id="rId4" Type="http://schemas.openxmlformats.org/officeDocument/2006/relationships/hyperlink" Target="https://www.uio.no/studier/emner/hf/iakh/HIS4090L/index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hf/iakh/HIS4095L/index.html" TargetMode="External"/><Relationship Id="rId7" Type="http://schemas.openxmlformats.org/officeDocument/2006/relationships/hyperlink" Target="https://www.uio.no/studier/emner/hf/iakh/HIS4010/index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studier/emner/hf/iakh/HIS4050/index.html" TargetMode="External"/><Relationship Id="rId5" Type="http://schemas.openxmlformats.org/officeDocument/2006/relationships/hyperlink" Target="https://www.uio.no/studier/emner/hf/iakh/HIS4035/index.html" TargetMode="External"/><Relationship Id="rId4" Type="http://schemas.openxmlformats.org/officeDocument/2006/relationships/hyperlink" Target="https://www.uio.no/studier/emner/hf/iakh/HIS4015L/index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historie-master/masterkatalog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onika.birkeland@iakh.uio.n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ari.eidstuen@iakh.uio.no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sz="3200" dirty="0" smtClean="0"/>
              <a:t>Programspesialisering i historie</a:t>
            </a:r>
            <a:endParaRPr lang="nb-NO" sz="32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4005064"/>
            <a:ext cx="7543800" cy="1176536"/>
          </a:xfrm>
        </p:spPr>
        <p:txBody>
          <a:bodyPr/>
          <a:lstStyle/>
          <a:p>
            <a:pPr eaLnBrk="1" hangingPunct="1"/>
            <a:r>
              <a:rPr lang="nb-NO" sz="2400" dirty="0" smtClean="0"/>
              <a:t>Ved undervisningsleder Tor Egil Førland og studiekonsulent Mari Eidstuen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24263" y="692696"/>
            <a:ext cx="76962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>
                <a:solidFill>
                  <a:schemeClr val="tx1"/>
                </a:solidFill>
                <a:hlinkClick r:id="rId3"/>
              </a:rPr>
              <a:t>Masterspesialisering i historie </a:t>
            </a:r>
            <a:r>
              <a:rPr lang="nb-NO" altLang="nb-NO" dirty="0" smtClean="0"/>
              <a:t>for lektorstudenter: 60 studiepoengs oppgave</a:t>
            </a:r>
            <a:br>
              <a:rPr lang="nb-NO" altLang="nb-NO" dirty="0" smtClean="0"/>
            </a:br>
            <a:endParaRPr lang="nb-NO" altLang="nb-NO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823367"/>
              </p:ext>
            </p:extLst>
          </p:nvPr>
        </p:nvGraphicFramePr>
        <p:xfrm>
          <a:off x="539552" y="2060848"/>
          <a:ext cx="7992888" cy="4176464"/>
        </p:xfrm>
        <a:graphic>
          <a:graphicData uri="http://schemas.openxmlformats.org/drawingml/2006/table">
            <a:tbl>
              <a:tblPr/>
              <a:tblGrid>
                <a:gridCol w="1501694">
                  <a:extLst>
                    <a:ext uri="{9D8B030D-6E8A-4147-A177-3AD203B41FA5}">
                      <a16:colId xmlns:a16="http://schemas.microsoft.com/office/drawing/2014/main" val="1560644448"/>
                    </a:ext>
                  </a:extLst>
                </a:gridCol>
                <a:gridCol w="2268685">
                  <a:extLst>
                    <a:ext uri="{9D8B030D-6E8A-4147-A177-3AD203B41FA5}">
                      <a16:colId xmlns:a16="http://schemas.microsoft.com/office/drawing/2014/main" val="542853349"/>
                    </a:ext>
                  </a:extLst>
                </a:gridCol>
                <a:gridCol w="2082995">
                  <a:extLst>
                    <a:ext uri="{9D8B030D-6E8A-4147-A177-3AD203B41FA5}">
                      <a16:colId xmlns:a16="http://schemas.microsoft.com/office/drawing/2014/main" val="1970467486"/>
                    </a:ext>
                  </a:extLst>
                </a:gridCol>
                <a:gridCol w="2139514">
                  <a:extLst>
                    <a:ext uri="{9D8B030D-6E8A-4147-A177-3AD203B41FA5}">
                      <a16:colId xmlns:a16="http://schemas.microsoft.com/office/drawing/2014/main" val="346108863"/>
                    </a:ext>
                  </a:extLst>
                </a:gridCol>
              </a:tblGrid>
              <a:tr h="861592"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 dirty="0">
                          <a:effectLst/>
                        </a:rPr>
                        <a:t>10. semester</a:t>
                      </a: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 dirty="0">
                          <a:solidFill>
                            <a:srgbClr val="2771BB"/>
                          </a:solidFill>
                          <a:effectLst/>
                          <a:hlinkClick r:id="rId4"/>
                        </a:rPr>
                        <a:t>HIS4090L – Masteroppgave i historie for lektorprogrammet</a:t>
                      </a:r>
                      <a:endParaRPr lang="nb-NO" sz="1600" dirty="0">
                        <a:effectLst/>
                      </a:endParaRP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13364"/>
                  </a:ext>
                </a:extLst>
              </a:tr>
              <a:tr h="1126992"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>
                          <a:effectLst/>
                        </a:rPr>
                        <a:t>9. semester</a:t>
                      </a: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5"/>
                        </a:rPr>
                        <a:t>HIS4015L – Historie i praksis</a:t>
                      </a:r>
                      <a:endParaRPr lang="nb-NO" sz="1600">
                        <a:effectLst/>
                      </a:endParaRP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4"/>
                        </a:rPr>
                        <a:t>HIS4090L – Masteroppgave i historie for lektorprogrammet</a:t>
                      </a:r>
                      <a:endParaRPr lang="nb-NO" sz="1600">
                        <a:effectLst/>
                      </a:endParaRP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05879"/>
                  </a:ext>
                </a:extLst>
              </a:tr>
              <a:tr h="1467096"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 dirty="0">
                          <a:effectLst/>
                        </a:rPr>
                        <a:t>8. semester</a:t>
                      </a: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6"/>
                        </a:rPr>
                        <a:t>HIS4010 – Historiske grunnlagsproblemer: teori og historiografi</a:t>
                      </a:r>
                      <a:endParaRPr lang="nb-NO" sz="1600">
                        <a:effectLst/>
                      </a:endParaRP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7"/>
                        </a:rPr>
                        <a:t>HIS4035 – Prosjektutvikling og arbeidsmetodikk i historiefaget</a:t>
                      </a:r>
                      <a:endParaRPr lang="nb-NO" sz="1600">
                        <a:effectLst/>
                      </a:endParaRP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4"/>
                        </a:rPr>
                        <a:t>HIS4090L – Masteroppgave i historie for lektorprogrammet</a:t>
                      </a:r>
                      <a:endParaRPr lang="nb-NO" sz="1600">
                        <a:effectLst/>
                      </a:endParaRP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508324"/>
                  </a:ext>
                </a:extLst>
              </a:tr>
              <a:tr h="720784"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>
                          <a:effectLst/>
                        </a:rPr>
                        <a:t> </a:t>
                      </a: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>
                          <a:effectLst/>
                        </a:rPr>
                        <a:t>10 studiepoeng</a:t>
                      </a: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>
                          <a:effectLst/>
                        </a:rPr>
                        <a:t>10 studiepoeng</a:t>
                      </a: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 dirty="0">
                          <a:effectLst/>
                        </a:rPr>
                        <a:t>10 studiepoeng</a:t>
                      </a:r>
                    </a:p>
                  </a:txBody>
                  <a:tcPr marL="140789" marR="140789" marT="93859" marB="5631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765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1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Masterspesialisering i historie for lektorstudenter: 30 studiepoengs oppgave</a:t>
            </a:r>
            <a:br>
              <a:rPr lang="nb-NO" altLang="nb-NO" dirty="0" smtClean="0"/>
            </a:br>
            <a:endParaRPr lang="nb-NO" altLang="nb-NO" dirty="0" smtClean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9949578"/>
              </p:ext>
            </p:extLst>
          </p:nvPr>
        </p:nvGraphicFramePr>
        <p:xfrm>
          <a:off x="755576" y="1981200"/>
          <a:ext cx="7931224" cy="4186063"/>
        </p:xfrm>
        <a:graphic>
          <a:graphicData uri="http://schemas.openxmlformats.org/drawingml/2006/table">
            <a:tbl>
              <a:tblPr/>
              <a:tblGrid>
                <a:gridCol w="1502126">
                  <a:extLst>
                    <a:ext uri="{9D8B030D-6E8A-4147-A177-3AD203B41FA5}">
                      <a16:colId xmlns:a16="http://schemas.microsoft.com/office/drawing/2014/main" val="2911648785"/>
                    </a:ext>
                  </a:extLst>
                </a:gridCol>
                <a:gridCol w="2247181">
                  <a:extLst>
                    <a:ext uri="{9D8B030D-6E8A-4147-A177-3AD203B41FA5}">
                      <a16:colId xmlns:a16="http://schemas.microsoft.com/office/drawing/2014/main" val="481850862"/>
                    </a:ext>
                  </a:extLst>
                </a:gridCol>
                <a:gridCol w="2066924">
                  <a:extLst>
                    <a:ext uri="{9D8B030D-6E8A-4147-A177-3AD203B41FA5}">
                      <a16:colId xmlns:a16="http://schemas.microsoft.com/office/drawing/2014/main" val="1102330525"/>
                    </a:ext>
                  </a:extLst>
                </a:gridCol>
                <a:gridCol w="2114993">
                  <a:extLst>
                    <a:ext uri="{9D8B030D-6E8A-4147-A177-3AD203B41FA5}">
                      <a16:colId xmlns:a16="http://schemas.microsoft.com/office/drawing/2014/main" val="1600847578"/>
                    </a:ext>
                  </a:extLst>
                </a:gridCol>
              </a:tblGrid>
              <a:tr h="1159768"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 dirty="0">
                          <a:effectLst/>
                        </a:rPr>
                        <a:t>10. semester</a:t>
                      </a: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3"/>
                        </a:rPr>
                        <a:t>HIS4095L – Masteroppgave i historie for lektorprogrammet</a:t>
                      </a:r>
                      <a:endParaRPr lang="nb-NO" sz="1600">
                        <a:effectLst/>
                      </a:endParaRP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635200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>
                          <a:effectLst/>
                        </a:rPr>
                        <a:t>9. semester</a:t>
                      </a: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4"/>
                        </a:rPr>
                        <a:t>HIS4015L – Historie i praksis</a:t>
                      </a:r>
                      <a:endParaRPr lang="nb-NO" sz="1600">
                        <a:effectLst/>
                      </a:endParaRP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5"/>
                        </a:rPr>
                        <a:t>HIS4035 – Prosjektutvikling og arbeidsmetodikk i historiefaget</a:t>
                      </a:r>
                      <a:endParaRPr lang="nb-NO" sz="1600">
                        <a:effectLst/>
                      </a:endParaRP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6"/>
                        </a:rPr>
                        <a:t>HIS4050 – Historieformidling</a:t>
                      </a:r>
                      <a:endParaRPr lang="nb-NO" sz="1600">
                        <a:effectLst/>
                      </a:endParaRP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175502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>
                          <a:effectLst/>
                        </a:rPr>
                        <a:t>8. semester</a:t>
                      </a: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solidFill>
                            <a:srgbClr val="2771BB"/>
                          </a:solidFill>
                          <a:effectLst/>
                          <a:hlinkClick r:id="rId7"/>
                        </a:rPr>
                        <a:t>HIS4010 – Historiske grunnlagsproblemer: teori og historiografi</a:t>
                      </a:r>
                      <a:endParaRPr lang="nb-NO" sz="1600">
                        <a:effectLst/>
                      </a:endParaRP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>
                          <a:effectLst/>
                        </a:rPr>
                        <a:t>Dybdeemne i historie på 4000-nivå*</a:t>
                      </a: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dirty="0">
                          <a:effectLst/>
                        </a:rPr>
                        <a:t>Dybdeemne i historie på 4000-nivå</a:t>
                      </a:r>
                      <a:r>
                        <a:rPr lang="nb-NO" sz="1600" dirty="0" smtClean="0">
                          <a:effectLst/>
                        </a:rPr>
                        <a:t>*</a:t>
                      </a:r>
                      <a:endParaRPr lang="nb-NO" sz="1600" dirty="0">
                        <a:effectLst/>
                      </a:endParaRP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343368"/>
                  </a:ext>
                </a:extLst>
              </a:tr>
              <a:tr h="506015"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>
                          <a:effectLst/>
                        </a:rPr>
                        <a:t> </a:t>
                      </a: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>
                          <a:effectLst/>
                        </a:rPr>
                        <a:t>10 studiepoeng</a:t>
                      </a: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>
                          <a:effectLst/>
                        </a:rPr>
                        <a:t>10 studiepoeng</a:t>
                      </a: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nb-NO" sz="1600" dirty="0">
                          <a:effectLst/>
                        </a:rPr>
                        <a:t>10 studiepoeng</a:t>
                      </a:r>
                    </a:p>
                  </a:txBody>
                  <a:tcPr marL="96441" marR="96441" marT="64294" marB="38576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800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12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Praksisemne</a:t>
            </a:r>
            <a:r>
              <a:rPr lang="nb-NO" dirty="0" smtClean="0"/>
              <a:t> i 9. semester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Et trepartssamarbeid mellom UiO, skolen og museumssektoren</a:t>
            </a:r>
          </a:p>
          <a:p>
            <a:r>
              <a:rPr lang="nb-NO" dirty="0" smtClean="0"/>
              <a:t>Gruppepraksis</a:t>
            </a:r>
          </a:p>
          <a:p>
            <a:r>
              <a:rPr lang="nb-NO" dirty="0" smtClean="0"/>
              <a:t>Mål: planlegge og gjennomføre et undervisningsopplegg for en skoleklasse, på et museum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0F65B-A6F7-AF45-9516-E73E09B246F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49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/>
              <a:t>Masteroppgaven: hva kan du skrive om?</a:t>
            </a:r>
            <a:endParaRPr lang="nb-NO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dirty="0"/>
              <a:t>Viktig å være tidlig ute med valg av tema for </a:t>
            </a:r>
            <a:r>
              <a:rPr lang="nb-NO" altLang="nb-NO" dirty="0" smtClean="0"/>
              <a:t>masteroppgaven.</a:t>
            </a:r>
          </a:p>
          <a:p>
            <a:pPr marL="0" indent="0">
              <a:buNone/>
            </a:pPr>
            <a:endParaRPr lang="nb-NO" altLang="nb-NO" dirty="0" smtClean="0"/>
          </a:p>
          <a:p>
            <a:r>
              <a:rPr lang="nb-NO" altLang="nb-NO" dirty="0" smtClean="0"/>
              <a:t>Se </a:t>
            </a:r>
            <a:r>
              <a:rPr lang="nb-NO" altLang="nb-NO" dirty="0" smtClean="0">
                <a:hlinkClick r:id="rId3"/>
              </a:rPr>
              <a:t>masterkatalogen</a:t>
            </a:r>
            <a:r>
              <a:rPr lang="nb-NO" altLang="nb-NO" dirty="0" smtClean="0"/>
              <a:t> for forslag</a:t>
            </a:r>
          </a:p>
          <a:p>
            <a:pPr marL="0" indent="0">
              <a:buNone/>
            </a:pPr>
            <a:endParaRPr lang="nb-NO" altLang="nb-NO" dirty="0" smtClean="0"/>
          </a:p>
          <a:p>
            <a:r>
              <a:rPr lang="nb-NO" altLang="nb-NO" b="1" dirty="0" smtClean="0"/>
              <a:t>Frist </a:t>
            </a:r>
            <a:r>
              <a:rPr lang="nb-NO" altLang="nb-NO" b="1" dirty="0"/>
              <a:t>for å søke veileder er 1. </a:t>
            </a:r>
            <a:r>
              <a:rPr lang="nb-NO" altLang="nb-NO" b="1" dirty="0" smtClean="0"/>
              <a:t>februar for HIS4090L og 1. september for HIS4095L</a:t>
            </a:r>
            <a:endParaRPr lang="nb-NO" altLang="nb-NO" b="1" dirty="0"/>
          </a:p>
          <a:p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D6CA3E-7098-6E45-9A61-386FBA23D95A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"/>
          <p:cNvGraphicFramePr/>
          <p:nvPr>
            <p:extLst>
              <p:ext uri="{D42A27DB-BD31-4B8C-83A1-F6EECF244321}">
                <p14:modId xmlns:p14="http://schemas.microsoft.com/office/powerpoint/2010/main" val="2693493588"/>
              </p:ext>
            </p:extLst>
          </p:nvPr>
        </p:nvGraphicFramePr>
        <p:xfrm>
          <a:off x="251520" y="836712"/>
          <a:ext cx="8606587" cy="5688631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951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54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9922">
                <a:tc gridSpan="2"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/>
                      </a:pPr>
                      <a:r>
                        <a:rPr sz="2800" b="1" dirty="0" err="1" smtClean="0">
                          <a:sym typeface="Helvetica Neue Medium"/>
                        </a:rPr>
                        <a:t>Eksempler</a:t>
                      </a:r>
                      <a:r>
                        <a:rPr sz="2800" b="1" dirty="0" smtClean="0">
                          <a:sym typeface="Helvetica Neue Medium"/>
                        </a:rPr>
                        <a:t> </a:t>
                      </a:r>
                      <a:r>
                        <a:rPr sz="2800" b="1" dirty="0" err="1" smtClean="0">
                          <a:sym typeface="Helvetica Neue Medium"/>
                        </a:rPr>
                        <a:t>på</a:t>
                      </a:r>
                      <a:r>
                        <a:rPr sz="2800" b="1" dirty="0" smtClean="0">
                          <a:sym typeface="Helvetica Neue Medium"/>
                        </a:rPr>
                        <a:t> </a:t>
                      </a:r>
                      <a:r>
                        <a:rPr sz="2800" b="1" dirty="0" err="1" smtClean="0">
                          <a:sym typeface="Helvetica Neue Medium"/>
                        </a:rPr>
                        <a:t>masteroppgaveønsker</a:t>
                      </a:r>
                      <a:r>
                        <a:rPr sz="2800" b="1" dirty="0" smtClean="0">
                          <a:sym typeface="Helvetica Neue Medium"/>
                        </a:rPr>
                        <a:t>
HIS4090L (60 </a:t>
                      </a:r>
                      <a:r>
                        <a:rPr sz="2800" b="1" dirty="0" err="1" smtClean="0">
                          <a:sym typeface="Helvetica Neue Medium"/>
                        </a:rPr>
                        <a:t>stp</a:t>
                      </a:r>
                      <a:r>
                        <a:rPr sz="2800" b="1" dirty="0" smtClean="0">
                          <a:sym typeface="Helvetica Neue Medium"/>
                        </a:rPr>
                        <a:t>) 2019v</a:t>
                      </a:r>
                      <a:endParaRPr sz="28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403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/>
                      </a:pPr>
                      <a:r>
                        <a:rPr sz="2800" b="1" dirty="0" err="1">
                          <a:sym typeface="Helvetica Neue Medium"/>
                        </a:rPr>
                        <a:t>Veileder</a:t>
                      </a:r>
                      <a:endParaRPr sz="28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/>
                      </a:pPr>
                      <a:r>
                        <a:rPr sz="2800" b="1" dirty="0" err="1">
                          <a:sym typeface="Helvetica Neue Medium"/>
                        </a:rPr>
                        <a:t>Arbeidstittel</a:t>
                      </a:r>
                      <a:endParaRPr sz="28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410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>
                          <a:uFill>
                            <a:solidFill>
                              <a:srgbClr val="9C6500"/>
                            </a:solidFill>
                          </a:uFill>
                          <a:sym typeface="Helvetica Neue"/>
                        </a:rPr>
                        <a:t>Hans Jacob Orning</a:t>
                      </a:r>
                      <a:endParaRPr sz="2800" dirty="0">
                        <a:solidFill>
                          <a:srgbClr val="9C6500"/>
                        </a:solidFill>
                        <a:uFill>
                          <a:solidFill>
                            <a:srgbClr val="9C6500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Kvinneskikkelser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i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fornaldersagaene</a:t>
                      </a:r>
                      <a:endParaRPr sz="2800" dirty="0"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7284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FFFFFF"/>
                            </a:solidFill>
                          </a:uFill>
                          <a:sym typeface="Helvetica Neue"/>
                        </a:rPr>
                        <a:t>Elisabetta Cassina Wolff</a:t>
                      </a:r>
                      <a:endParaRPr sz="2800">
                        <a:solidFill>
                          <a:srgbClr val="FFFFFF"/>
                        </a:solidFill>
                        <a:uFill>
                          <a:solidFill>
                            <a:srgbClr val="FFFFFF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Fascisme</a:t>
                      </a:r>
                      <a:r>
                        <a:rPr sz="2800" dirty="0">
                          <a:sym typeface="Helvetica Neue"/>
                        </a:rPr>
                        <a:t> (</a:t>
                      </a:r>
                      <a:r>
                        <a:rPr sz="2800" dirty="0" err="1">
                          <a:sym typeface="Helvetica Neue"/>
                        </a:rPr>
                        <a:t>høyrepopulisme</a:t>
                      </a:r>
                      <a:r>
                        <a:rPr sz="2800" dirty="0">
                          <a:sym typeface="Helvetica Neue"/>
                        </a:rPr>
                        <a:t>/</a:t>
                      </a:r>
                      <a:r>
                        <a:rPr sz="2800" dirty="0" err="1">
                          <a:sym typeface="Helvetica Neue"/>
                        </a:rPr>
                        <a:t>radikalisme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etter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andre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verdenskrig</a:t>
                      </a:r>
                      <a:r>
                        <a:rPr sz="2800" dirty="0">
                          <a:sym typeface="Helvetica Neue"/>
                        </a:rPr>
                        <a:t>). </a:t>
                      </a:r>
                      <a:r>
                        <a:rPr sz="2800" dirty="0" err="1">
                          <a:sym typeface="Helvetica Neue"/>
                        </a:rPr>
                        <a:t>Partiet</a:t>
                      </a:r>
                      <a:r>
                        <a:rPr sz="2800" dirty="0">
                          <a:sym typeface="Helvetica Neue"/>
                        </a:rPr>
                        <a:t> AFD </a:t>
                      </a:r>
                      <a:r>
                        <a:rPr sz="2800" dirty="0" err="1">
                          <a:sym typeface="Helvetica Neue"/>
                        </a:rPr>
                        <a:t>i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Tyskland</a:t>
                      </a:r>
                      <a:endParaRPr sz="2800" dirty="0"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992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335693"/>
                            </a:solidFill>
                          </a:uFill>
                          <a:sym typeface="Helvetica Neue"/>
                        </a:rPr>
                        <a:t>Knut Ødegård</a:t>
                      </a:r>
                      <a:endParaRPr sz="2800">
                        <a:solidFill>
                          <a:srgbClr val="335693"/>
                        </a:solidFill>
                        <a:uFill>
                          <a:solidFill>
                            <a:srgbClr val="335693"/>
                          </a:solidFill>
                        </a:uFill>
                        <a:sym typeface="Helvetica Neue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Romersk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urbanisme</a:t>
                      </a:r>
                      <a:r>
                        <a:rPr sz="2800" dirty="0">
                          <a:sym typeface="Helvetica Neue"/>
                        </a:rPr>
                        <a:t>, </a:t>
                      </a:r>
                      <a:r>
                        <a:rPr sz="2800" dirty="0" err="1">
                          <a:sym typeface="Helvetica Neue"/>
                        </a:rPr>
                        <a:t>gjerne</a:t>
                      </a:r>
                      <a:r>
                        <a:rPr sz="2800" dirty="0">
                          <a:sym typeface="Helvetica Neue"/>
                        </a:rPr>
                        <a:t> med </a:t>
                      </a:r>
                      <a:r>
                        <a:rPr sz="2800" dirty="0" err="1">
                          <a:sym typeface="Helvetica Neue"/>
                        </a:rPr>
                        <a:t>fokus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på</a:t>
                      </a:r>
                      <a:r>
                        <a:rPr sz="2800" dirty="0">
                          <a:sym typeface="Helvetica Neue"/>
                        </a:rPr>
                        <a:t> Pompeii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818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"/>
          <p:cNvGraphicFramePr/>
          <p:nvPr>
            <p:extLst>
              <p:ext uri="{D42A27DB-BD31-4B8C-83A1-F6EECF244321}">
                <p14:modId xmlns:p14="http://schemas.microsoft.com/office/powerpoint/2010/main" val="515921246"/>
              </p:ext>
            </p:extLst>
          </p:nvPr>
        </p:nvGraphicFramePr>
        <p:xfrm>
          <a:off x="323528" y="836712"/>
          <a:ext cx="8470661" cy="589389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844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6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516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 err="1">
                          <a:sym typeface="Helvetica Neue Medium"/>
                        </a:rPr>
                        <a:t>Veileder</a:t>
                      </a:r>
                      <a:endParaRPr sz="2800" dirty="0">
                        <a:solidFill>
                          <a:srgbClr val="FFFFFF"/>
                        </a:solidFill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 err="1">
                          <a:sym typeface="Helvetica Neue Medium"/>
                        </a:rPr>
                        <a:t>Arbeidstittel</a:t>
                      </a:r>
                      <a:endParaRPr sz="2800" dirty="0">
                        <a:solidFill>
                          <a:srgbClr val="FFFFFF"/>
                        </a:solidFill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9121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>
                          <a:sym typeface="Helvetica Neue"/>
                        </a:rPr>
                        <a:t>Øystein Sørensen</a:t>
                      </a: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Høyreekstremisme</a:t>
                      </a:r>
                      <a:r>
                        <a:rPr sz="2800" dirty="0">
                          <a:sym typeface="Helvetica Neue"/>
                        </a:rPr>
                        <a:t>, </a:t>
                      </a:r>
                      <a:r>
                        <a:rPr sz="2800" dirty="0" err="1">
                          <a:sym typeface="Helvetica Neue"/>
                        </a:rPr>
                        <a:t>totalitære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ideologier</a:t>
                      </a:r>
                      <a:r>
                        <a:rPr sz="2800" dirty="0">
                          <a:sym typeface="Helvetica Neue"/>
                        </a:rPr>
                        <a:t>, </a:t>
                      </a:r>
                      <a:r>
                        <a:rPr sz="2800" dirty="0" err="1">
                          <a:sym typeface="Helvetica Neue"/>
                        </a:rPr>
                        <a:t>demokratiets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utfordringer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i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det</a:t>
                      </a:r>
                      <a:r>
                        <a:rPr sz="2800" dirty="0">
                          <a:sym typeface="Helvetica Neue"/>
                        </a:rPr>
                        <a:t> 21 </a:t>
                      </a:r>
                      <a:r>
                        <a:rPr sz="2800" dirty="0" err="1">
                          <a:sym typeface="Helvetica Neue"/>
                        </a:rPr>
                        <a:t>århundret</a:t>
                      </a:r>
                      <a:endParaRPr sz="2800" dirty="0"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16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002060"/>
                            </a:solidFill>
                          </a:uFill>
                          <a:sym typeface="Helvetica Neue"/>
                        </a:rPr>
                        <a:t>Hilde Henriksen Waage</a:t>
                      </a:r>
                      <a:endParaRPr sz="2800">
                        <a:solidFill>
                          <a:srgbClr val="002060"/>
                        </a:solidFill>
                        <a:uFill>
                          <a:solidFill>
                            <a:srgbClr val="002060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Samtidshistorie om Midtøsten. Kurdisk historie gjennom den kalde krigen</a:t>
                      </a: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857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FFC000"/>
                            </a:solidFill>
                          </a:uFill>
                          <a:sym typeface="Helvetica Neue"/>
                        </a:rPr>
                        <a:t>Jonas Fossli Gjersø</a:t>
                      </a:r>
                      <a:endParaRPr sz="2800">
                        <a:solidFill>
                          <a:srgbClr val="FFC000"/>
                        </a:solidFill>
                        <a:uFill>
                          <a:solidFill>
                            <a:srgbClr val="FFC000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Imperie- og kolonihistorie</a:t>
                      </a: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204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335693"/>
                            </a:solidFill>
                          </a:uFill>
                          <a:sym typeface="Helvetica Neue"/>
                        </a:rPr>
                        <a:t>Knut Ødegård</a:t>
                      </a:r>
                      <a:endParaRPr sz="2800">
                        <a:solidFill>
                          <a:srgbClr val="335693"/>
                        </a:solidFill>
                        <a:uFill>
                          <a:solidFill>
                            <a:srgbClr val="335693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Samfunn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og</a:t>
                      </a:r>
                      <a:r>
                        <a:rPr sz="2800" dirty="0">
                          <a:sym typeface="Helvetica Neue"/>
                        </a:rPr>
                        <a:t> religion </a:t>
                      </a:r>
                      <a:r>
                        <a:rPr sz="2800" dirty="0" err="1">
                          <a:sym typeface="Helvetica Neue"/>
                        </a:rPr>
                        <a:t>i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antikkens</a:t>
                      </a:r>
                      <a:r>
                        <a:rPr sz="2800" dirty="0">
                          <a:sym typeface="Helvetica Neue"/>
                        </a:rPr>
                        <a:t> Roma</a:t>
                      </a: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52094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"/>
          <p:cNvGraphicFramePr/>
          <p:nvPr>
            <p:extLst>
              <p:ext uri="{D42A27DB-BD31-4B8C-83A1-F6EECF244321}">
                <p14:modId xmlns:p14="http://schemas.microsoft.com/office/powerpoint/2010/main" val="3064548343"/>
              </p:ext>
            </p:extLst>
          </p:nvPr>
        </p:nvGraphicFramePr>
        <p:xfrm>
          <a:off x="251521" y="836711"/>
          <a:ext cx="8496944" cy="583264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39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7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418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 err="1">
                          <a:sym typeface="Helvetica Neue Medium"/>
                        </a:rPr>
                        <a:t>Veileder</a:t>
                      </a:r>
                      <a:endParaRPr sz="2800" dirty="0">
                        <a:solidFill>
                          <a:srgbClr val="FFFFFF"/>
                        </a:solidFill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 err="1">
                          <a:sym typeface="Helvetica Neue Medium"/>
                        </a:rPr>
                        <a:t>Arbeidstittel</a:t>
                      </a:r>
                      <a:endParaRPr sz="2800" dirty="0">
                        <a:solidFill>
                          <a:srgbClr val="FFFFFF"/>
                        </a:solidFill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9181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>
                          <a:sym typeface="Helvetica Neue"/>
                        </a:rPr>
                        <a:t>Øystein Sørensen</a:t>
                      </a: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Tema</a:t>
                      </a:r>
                      <a:r>
                        <a:rPr sz="2800" dirty="0">
                          <a:sym typeface="Helvetica Neue"/>
                        </a:rPr>
                        <a:t>: </a:t>
                      </a:r>
                      <a:r>
                        <a:rPr sz="2800" dirty="0" err="1">
                          <a:sym typeface="Helvetica Neue"/>
                        </a:rPr>
                        <a:t>Norsk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revy</a:t>
                      </a:r>
                      <a:r>
                        <a:rPr sz="2800" dirty="0">
                          <a:sym typeface="Helvetica Neue"/>
                        </a:rPr>
                        <a:t> under </a:t>
                      </a:r>
                      <a:r>
                        <a:rPr sz="2800" dirty="0" err="1">
                          <a:sym typeface="Helvetica Neue"/>
                        </a:rPr>
                        <a:t>okkupasjonen</a:t>
                      </a:r>
                      <a:r>
                        <a:rPr sz="2800" dirty="0">
                          <a:sym typeface="Helvetica Neue"/>
                        </a:rPr>
                        <a:t>, </a:t>
                      </a:r>
                      <a:r>
                        <a:rPr sz="2800" dirty="0" err="1">
                          <a:sym typeface="Helvetica Neue"/>
                        </a:rPr>
                        <a:t>Statens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teaterdirektorat</a:t>
                      </a:r>
                      <a:r>
                        <a:rPr sz="2800" dirty="0">
                          <a:sym typeface="Helvetica Neue"/>
                        </a:rPr>
                        <a:t>, </a:t>
                      </a:r>
                      <a:r>
                        <a:rPr sz="2800" dirty="0" err="1">
                          <a:sym typeface="Helvetica Neue"/>
                        </a:rPr>
                        <a:t>sensur</a:t>
                      </a:r>
                      <a:r>
                        <a:rPr sz="2800" dirty="0">
                          <a:sym typeface="Helvetica Neue"/>
                        </a:rPr>
                        <a:t>
</a:t>
                      </a:r>
                      <a:r>
                        <a:rPr sz="2800" dirty="0" err="1">
                          <a:sym typeface="Helvetica Neue"/>
                        </a:rPr>
                        <a:t>Hvordan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preget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sensuren</a:t>
                      </a:r>
                      <a:r>
                        <a:rPr sz="2800" dirty="0">
                          <a:sym typeface="Helvetica Neue"/>
                        </a:rPr>
                        <a:t> Oslo-</a:t>
                      </a:r>
                      <a:r>
                        <a:rPr sz="2800" dirty="0" err="1">
                          <a:sym typeface="Helvetica Neue"/>
                        </a:rPr>
                        <a:t>revyene</a:t>
                      </a:r>
                      <a:r>
                        <a:rPr sz="2800" dirty="0">
                          <a:sym typeface="Helvetica Neue"/>
                        </a:rPr>
                        <a:t>?</a:t>
                      </a: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976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FFFFFF"/>
                            </a:solidFill>
                          </a:uFill>
                          <a:sym typeface="Helvetica Neue"/>
                        </a:rPr>
                        <a:t>Dominik Collet</a:t>
                      </a:r>
                      <a:endParaRPr sz="2800">
                        <a:solidFill>
                          <a:srgbClr val="FFFFFF"/>
                        </a:solidFill>
                        <a:uFill>
                          <a:solidFill>
                            <a:srgbClr val="FFFFFF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Miljøhistorie</a:t>
                      </a: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976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773F19"/>
                            </a:solidFill>
                          </a:uFill>
                          <a:sym typeface="Helvetica Neue"/>
                        </a:rPr>
                        <a:t>Ulrike Spring</a:t>
                      </a:r>
                      <a:endParaRPr sz="2800">
                        <a:solidFill>
                          <a:srgbClr val="773F19"/>
                        </a:solidFill>
                        <a:uFill>
                          <a:solidFill>
                            <a:srgbClr val="773F19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Museumshistorie i London</a:t>
                      </a: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976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595959"/>
                            </a:solidFill>
                          </a:uFill>
                          <a:sym typeface="Helvetica Neue"/>
                        </a:rPr>
                        <a:t>Odd Arvid Storsveen</a:t>
                      </a:r>
                      <a:endParaRPr sz="2800">
                        <a:solidFill>
                          <a:srgbClr val="595959"/>
                        </a:solidFill>
                        <a:uFill>
                          <a:solidFill>
                            <a:srgbClr val="595959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Norsk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politisk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historie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i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mellomkrigstiden</a:t>
                      </a:r>
                      <a:endParaRPr sz="2800" dirty="0"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68922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"/>
          <p:cNvGraphicFramePr/>
          <p:nvPr>
            <p:extLst>
              <p:ext uri="{D42A27DB-BD31-4B8C-83A1-F6EECF244321}">
                <p14:modId xmlns:p14="http://schemas.microsoft.com/office/powerpoint/2010/main" val="4220321805"/>
              </p:ext>
            </p:extLst>
          </p:nvPr>
        </p:nvGraphicFramePr>
        <p:xfrm>
          <a:off x="251520" y="764704"/>
          <a:ext cx="8654711" cy="576464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01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2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4772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 err="1">
                          <a:sym typeface="Helvetica Neue Medium"/>
                        </a:rPr>
                        <a:t>Veileder</a:t>
                      </a:r>
                      <a:endParaRPr sz="2800" dirty="0">
                        <a:solidFill>
                          <a:srgbClr val="FFFFFF"/>
                        </a:solidFill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ym typeface="Helvetica Neue Medium"/>
                        </a:rPr>
                        <a:t>Arbeidstittel</a:t>
                      </a:r>
                      <a:endParaRPr sz="2800">
                        <a:solidFill>
                          <a:srgbClr val="FFFFFF"/>
                        </a:solidFill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77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>
                          <a:uFill>
                            <a:solidFill>
                              <a:srgbClr val="FFFFFF"/>
                            </a:solidFill>
                          </a:uFill>
                          <a:sym typeface="Helvetica Neue"/>
                        </a:rPr>
                        <a:t>Eirinn Larsen</a:t>
                      </a:r>
                      <a:endParaRPr sz="2800" dirty="0">
                        <a:solidFill>
                          <a:srgbClr val="FFFFFF"/>
                        </a:solidFill>
                        <a:uFill>
                          <a:solidFill>
                            <a:srgbClr val="FFFFFF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The international suffragist movement in the late nineteenth and early twentieth
century</a:t>
                      </a: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477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FFFFFF"/>
                            </a:solidFill>
                          </a:uFill>
                          <a:sym typeface="Helvetica Neue"/>
                        </a:rPr>
                        <a:t>Eirinn Larsen</a:t>
                      </a:r>
                      <a:endParaRPr sz="2800">
                        <a:solidFill>
                          <a:srgbClr val="FFFFFF"/>
                        </a:solidFill>
                        <a:uFill>
                          <a:solidFill>
                            <a:srgbClr val="FFFFFF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HIV/AIDS i Norge på 80-tallet</a:t>
                      </a: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77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335693"/>
                            </a:solidFill>
                          </a:uFill>
                          <a:sym typeface="Helvetica Neue"/>
                        </a:rPr>
                        <a:t>Knut Ødegård</a:t>
                      </a:r>
                      <a:endParaRPr sz="2800">
                        <a:solidFill>
                          <a:srgbClr val="335693"/>
                        </a:solidFill>
                        <a:uFill>
                          <a:solidFill>
                            <a:srgbClr val="335693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Makt, senat, keiser  under republikken/Claudius</a:t>
                      </a: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77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335693"/>
                            </a:solidFill>
                          </a:uFill>
                          <a:sym typeface="Helvetica Neue"/>
                        </a:rPr>
                        <a:t>Knut Ødegård</a:t>
                      </a:r>
                      <a:endParaRPr sz="2800">
                        <a:solidFill>
                          <a:srgbClr val="335693"/>
                        </a:solidFill>
                        <a:uFill>
                          <a:solidFill>
                            <a:srgbClr val="335693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Romerriket</a:t>
                      </a:r>
                      <a:r>
                        <a:rPr sz="2800" dirty="0">
                          <a:sym typeface="Helvetica Neue"/>
                        </a:rPr>
                        <a:t>. </a:t>
                      </a:r>
                      <a:r>
                        <a:rPr sz="2800" dirty="0" err="1">
                          <a:sym typeface="Helvetica Neue"/>
                        </a:rPr>
                        <a:t>Skal</a:t>
                      </a:r>
                      <a:r>
                        <a:rPr sz="2800" dirty="0">
                          <a:sym typeface="Helvetica Neue"/>
                        </a:rPr>
                        <a:t> se </a:t>
                      </a:r>
                      <a:r>
                        <a:rPr sz="2800" dirty="0" err="1">
                          <a:sym typeface="Helvetica Neue"/>
                        </a:rPr>
                        <a:t>på</a:t>
                      </a:r>
                      <a:r>
                        <a:rPr sz="2800" dirty="0">
                          <a:sym typeface="Helvetica Neue"/>
                        </a:rPr>
                        <a:t> de </a:t>
                      </a:r>
                      <a:r>
                        <a:rPr sz="2800" dirty="0" err="1">
                          <a:sym typeface="Helvetica Neue"/>
                        </a:rPr>
                        <a:t>tidlige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provinsene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og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hvordan</a:t>
                      </a:r>
                      <a:r>
                        <a:rPr sz="2800" dirty="0">
                          <a:sym typeface="Helvetica Neue"/>
                        </a:rPr>
                        <a:t> de </a:t>
                      </a:r>
                      <a:r>
                        <a:rPr sz="2800" dirty="0" err="1">
                          <a:sym typeface="Helvetica Neue"/>
                        </a:rPr>
                        <a:t>var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organisert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og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administrert</a:t>
                      </a:r>
                      <a:endParaRPr sz="2800" dirty="0"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1707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"/>
          <p:cNvGraphicFramePr/>
          <p:nvPr>
            <p:extLst>
              <p:ext uri="{D42A27DB-BD31-4B8C-83A1-F6EECF244321}">
                <p14:modId xmlns:p14="http://schemas.microsoft.com/office/powerpoint/2010/main" val="3716526902"/>
              </p:ext>
            </p:extLst>
          </p:nvPr>
        </p:nvGraphicFramePr>
        <p:xfrm>
          <a:off x="323528" y="764705"/>
          <a:ext cx="8362930" cy="5760641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896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6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1482">
                <a:tc gridSpan="2"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/>
                      </a:pPr>
                      <a:r>
                        <a:rPr sz="2800" b="1" dirty="0" err="1">
                          <a:sym typeface="Helvetica Neue Medium"/>
                        </a:rPr>
                        <a:t>Eksempler</a:t>
                      </a:r>
                      <a:r>
                        <a:rPr sz="2800" b="1" dirty="0">
                          <a:sym typeface="Helvetica Neue Medium"/>
                        </a:rPr>
                        <a:t> </a:t>
                      </a:r>
                      <a:r>
                        <a:rPr sz="2800" b="1" dirty="0" err="1">
                          <a:sym typeface="Helvetica Neue Medium"/>
                        </a:rPr>
                        <a:t>på</a:t>
                      </a:r>
                      <a:r>
                        <a:rPr sz="2800" b="1" dirty="0">
                          <a:sym typeface="Helvetica Neue Medium"/>
                        </a:rPr>
                        <a:t> </a:t>
                      </a:r>
                      <a:r>
                        <a:rPr sz="2800" b="1" dirty="0" err="1">
                          <a:sym typeface="Helvetica Neue Medium"/>
                        </a:rPr>
                        <a:t>masteroppgaveønsker</a:t>
                      </a:r>
                      <a:r>
                        <a:rPr sz="2800" b="1" dirty="0">
                          <a:sym typeface="Helvetica Neue Medium"/>
                        </a:rPr>
                        <a:t>
HIS4095L (30 </a:t>
                      </a:r>
                      <a:r>
                        <a:rPr sz="2800" b="1" dirty="0" err="1">
                          <a:sym typeface="Helvetica Neue Medium"/>
                        </a:rPr>
                        <a:t>stp</a:t>
                      </a:r>
                      <a:r>
                        <a:rPr sz="2800" b="1" dirty="0">
                          <a:sym typeface="Helvetica Neue Medium"/>
                        </a:rPr>
                        <a:t>) 2019h</a:t>
                      </a:r>
                      <a:endParaRPr sz="28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713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/>
                      </a:pPr>
                      <a:r>
                        <a:rPr sz="2800" b="1" dirty="0" err="1">
                          <a:sym typeface="Helvetica Neue Medium"/>
                        </a:rPr>
                        <a:t>Veileder</a:t>
                      </a:r>
                      <a:endParaRPr sz="28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/>
                      </a:pPr>
                      <a:r>
                        <a:rPr sz="2800" b="1" dirty="0" err="1">
                          <a:sym typeface="Helvetica Neue Medium"/>
                        </a:rPr>
                        <a:t>Arbeidstittel</a:t>
                      </a:r>
                      <a:endParaRPr sz="28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148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Ellen Cathrine Lund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Bærekraft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i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historiefaget</a:t>
                      </a:r>
                      <a:endParaRPr sz="2800" dirty="0">
                        <a:sym typeface="Helvetica Neue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148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Ellen Cathrine Lund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Kvinner i NS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148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Ellen Cathrine Lund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Politiske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reaksjoner</a:t>
                      </a:r>
                      <a:r>
                        <a:rPr sz="2800" dirty="0">
                          <a:sym typeface="Helvetica Neue"/>
                        </a:rPr>
                        <a:t> mot </a:t>
                      </a:r>
                      <a:r>
                        <a:rPr sz="2800" dirty="0" err="1">
                          <a:sym typeface="Helvetica Neue"/>
                        </a:rPr>
                        <a:t>norsk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kommunisme</a:t>
                      </a:r>
                      <a:endParaRPr sz="2800" dirty="0">
                        <a:sym typeface="Helvetica Neue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43263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"/>
          <p:cNvGraphicFramePr/>
          <p:nvPr>
            <p:extLst>
              <p:ext uri="{D42A27DB-BD31-4B8C-83A1-F6EECF244321}">
                <p14:modId xmlns:p14="http://schemas.microsoft.com/office/powerpoint/2010/main" val="133855291"/>
              </p:ext>
            </p:extLst>
          </p:nvPr>
        </p:nvGraphicFramePr>
        <p:xfrm>
          <a:off x="467544" y="764704"/>
          <a:ext cx="8208912" cy="583264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2377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 err="1">
                          <a:sym typeface="Helvetica Neue Medium"/>
                        </a:rPr>
                        <a:t>Veileder</a:t>
                      </a:r>
                      <a:endParaRPr sz="2800" dirty="0">
                        <a:solidFill>
                          <a:srgbClr val="FFFFFF"/>
                        </a:solidFill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 err="1">
                          <a:sym typeface="Helvetica Neue Medium"/>
                        </a:rPr>
                        <a:t>Arbeidstittel</a:t>
                      </a:r>
                      <a:endParaRPr sz="2800" dirty="0">
                        <a:solidFill>
                          <a:srgbClr val="FFFFFF"/>
                        </a:solidFill>
                        <a:sym typeface="Helvetica Neue Medium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6088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FFFFFF"/>
                            </a:solidFill>
                          </a:uFill>
                          <a:sym typeface="Helvetica Neue"/>
                        </a:rPr>
                        <a:t>Eirinn Larsen</a:t>
                      </a:r>
                      <a:endParaRPr sz="2800">
                        <a:solidFill>
                          <a:srgbClr val="FFFFFF"/>
                        </a:solidFill>
                        <a:uFill>
                          <a:solidFill>
                            <a:srgbClr val="FFFFFF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Emosjonshistorie - historiografisk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0438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FFFFFF"/>
                            </a:solidFill>
                          </a:uFill>
                          <a:sym typeface="Helvetica Neue"/>
                        </a:rPr>
                        <a:t>Eirinn Larsen</a:t>
                      </a:r>
                      <a:endParaRPr sz="2800">
                        <a:solidFill>
                          <a:srgbClr val="FFFFFF"/>
                        </a:solidFill>
                        <a:uFill>
                          <a:solidFill>
                            <a:srgbClr val="FFFFFF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Patriotisk minnekultur og historieskrivingen om andre verdenskrig i Norge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6088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FFFFFF"/>
                            </a:solidFill>
                          </a:uFill>
                          <a:sym typeface="Helvetica Neue"/>
                        </a:rPr>
                        <a:t>Eirinn Larsen</a:t>
                      </a:r>
                      <a:endParaRPr sz="2800">
                        <a:solidFill>
                          <a:srgbClr val="FFFFFF"/>
                        </a:solidFill>
                        <a:uFill>
                          <a:solidFill>
                            <a:srgbClr val="FFFFFF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Kvinnehus i Oslo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765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uFill>
                            <a:solidFill>
                              <a:srgbClr val="FFFFFF"/>
                            </a:solidFill>
                          </a:uFill>
                          <a:sym typeface="Helvetica Neue"/>
                        </a:rPr>
                        <a:t>Eirinn Larsen</a:t>
                      </a:r>
                      <a:endParaRPr sz="2800">
                        <a:solidFill>
                          <a:srgbClr val="FFFFFF"/>
                        </a:solidFill>
                        <a:uFill>
                          <a:solidFill>
                            <a:srgbClr val="FFFFFF"/>
                          </a:solidFill>
                        </a:uFill>
                        <a:sym typeface="Helvetica Neue"/>
                      </a:endParaRPr>
                    </a:p>
                  </a:txBody>
                  <a:tcPr marL="25400" marR="25400" marT="0" marB="25400" anchor="b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 dirty="0" err="1">
                          <a:sym typeface="Helvetica Neue"/>
                        </a:rPr>
                        <a:t>Kjønnshistorie</a:t>
                      </a:r>
                      <a:r>
                        <a:rPr sz="2800" dirty="0">
                          <a:sym typeface="Helvetica Neue"/>
                        </a:rPr>
                        <a:t>, </a:t>
                      </a:r>
                      <a:r>
                        <a:rPr sz="2800" dirty="0" err="1">
                          <a:sym typeface="Helvetica Neue"/>
                        </a:rPr>
                        <a:t>mer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spesifikt</a:t>
                      </a:r>
                      <a:r>
                        <a:rPr sz="2800" dirty="0">
                          <a:sym typeface="Helvetica Neue"/>
                        </a:rPr>
                        <a:t> med </a:t>
                      </a:r>
                      <a:r>
                        <a:rPr sz="2800" dirty="0" err="1">
                          <a:sym typeface="Helvetica Neue"/>
                        </a:rPr>
                        <a:t>fokus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på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manns</a:t>
                      </a:r>
                      <a:r>
                        <a:rPr sz="2800" dirty="0">
                          <a:sym typeface="Helvetica Neue"/>
                        </a:rPr>
                        <a:t>- </a:t>
                      </a:r>
                      <a:r>
                        <a:rPr sz="2800" dirty="0" err="1">
                          <a:sym typeface="Helvetica Neue"/>
                        </a:rPr>
                        <a:t>og</a:t>
                      </a:r>
                      <a:r>
                        <a:rPr sz="2800" dirty="0">
                          <a:sym typeface="Helvetica Neue"/>
                        </a:rPr>
                        <a:t> </a:t>
                      </a:r>
                      <a:r>
                        <a:rPr sz="2800" dirty="0" err="1">
                          <a:sym typeface="Helvetica Neue"/>
                        </a:rPr>
                        <a:t>maskulinitetshistorie</a:t>
                      </a:r>
                      <a:endParaRPr sz="2800" dirty="0">
                        <a:sym typeface="Helvetica Neue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77802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838200"/>
            <a:ext cx="8003232" cy="646584"/>
          </a:xfrm>
        </p:spPr>
        <p:txBody>
          <a:bodyPr/>
          <a:lstStyle/>
          <a:p>
            <a:r>
              <a:rPr lang="nb-NO" dirty="0" smtClean="0"/>
              <a:t>Hvem spør du?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28800"/>
            <a:ext cx="7912224" cy="446449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b-NO" altLang="nb-NO" u="sng" dirty="0" smtClean="0"/>
              <a:t>Lektorprogrammet svarer på spørsmål om:</a:t>
            </a:r>
          </a:p>
          <a:p>
            <a:pPr marL="0" indent="0">
              <a:buNone/>
              <a:defRPr/>
            </a:pPr>
            <a:endParaRPr lang="nb-NO" altLang="nb-NO" u="sng" dirty="0" smtClean="0"/>
          </a:p>
          <a:p>
            <a:pPr>
              <a:defRPr/>
            </a:pPr>
            <a:r>
              <a:rPr lang="nb-NO" altLang="nb-NO" dirty="0"/>
              <a:t>R</a:t>
            </a:r>
            <a:r>
              <a:rPr lang="nb-NO" altLang="nb-NO" dirty="0" smtClean="0"/>
              <a:t>edusert </a:t>
            </a:r>
            <a:r>
              <a:rPr lang="nb-NO" altLang="nb-NO" dirty="0"/>
              <a:t>studieprogresjon eller permisjon</a:t>
            </a:r>
          </a:p>
          <a:p>
            <a:pPr marL="358775" indent="-358775">
              <a:defRPr/>
            </a:pPr>
            <a:r>
              <a:rPr lang="nb-NO" altLang="nb-NO" dirty="0" smtClean="0"/>
              <a:t>Oppbygning av </a:t>
            </a:r>
            <a:r>
              <a:rPr lang="nb-NO" altLang="nb-NO" dirty="0"/>
              <a:t>lektorutdanningen eller endringer i utdanningsplanen i </a:t>
            </a:r>
            <a:r>
              <a:rPr lang="nb-NO" altLang="nb-NO" dirty="0" err="1"/>
              <a:t>StudentWeb</a:t>
            </a:r>
            <a:r>
              <a:rPr lang="nb-NO" altLang="nb-NO" dirty="0"/>
              <a:t>.</a:t>
            </a:r>
          </a:p>
          <a:p>
            <a:pPr marL="358775" indent="-358775">
              <a:defRPr/>
            </a:pPr>
            <a:r>
              <a:rPr lang="nb-NO" altLang="nb-NO" dirty="0" smtClean="0"/>
              <a:t>Utveksling </a:t>
            </a:r>
          </a:p>
          <a:p>
            <a:pPr marL="358775" indent="-358775">
              <a:defRPr/>
            </a:pPr>
            <a:r>
              <a:rPr lang="nb-NO" altLang="nb-NO" dirty="0" smtClean="0"/>
              <a:t>Utvidet studierett </a:t>
            </a:r>
            <a:r>
              <a:rPr lang="nb-NO" altLang="nb-NO" dirty="0"/>
              <a:t>ved </a:t>
            </a:r>
            <a:r>
              <a:rPr lang="nb-NO" altLang="nb-NO" dirty="0" smtClean="0"/>
              <a:t>forsinkelser</a:t>
            </a:r>
            <a:endParaRPr lang="nb-NO" sz="1600" dirty="0" smtClean="0"/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endParaRPr lang="nb-NO" altLang="nb-NO" sz="1800" dirty="0"/>
          </a:p>
          <a:p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0F65B-A6F7-AF45-9516-E73E09B246F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98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838200"/>
            <a:ext cx="8003232" cy="646584"/>
          </a:xfrm>
        </p:spPr>
        <p:txBody>
          <a:bodyPr/>
          <a:lstStyle/>
          <a:p>
            <a:r>
              <a:rPr lang="nb-NO" dirty="0" smtClean="0"/>
              <a:t>Hvem spør du?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28800"/>
            <a:ext cx="7912224" cy="4619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b-NO" altLang="nb-NO" sz="2400" u="sng" dirty="0" smtClean="0"/>
              <a:t>Program for historie svarer på spørsmål om:</a:t>
            </a:r>
          </a:p>
          <a:p>
            <a:pPr>
              <a:defRPr/>
            </a:pPr>
            <a:r>
              <a:rPr lang="nb-NO" altLang="nb-NO" sz="2400" dirty="0" smtClean="0"/>
              <a:t>Veiledningsforhold</a:t>
            </a:r>
          </a:p>
          <a:p>
            <a:pPr>
              <a:defRPr/>
            </a:pPr>
            <a:r>
              <a:rPr lang="nb-NO" altLang="nb-NO" sz="2400" dirty="0" smtClean="0"/>
              <a:t>Undervisning og eksamen i historieemner – også masteroppgaven </a:t>
            </a:r>
          </a:p>
          <a:p>
            <a:pPr>
              <a:defRPr/>
            </a:pPr>
            <a:r>
              <a:rPr lang="nb-NO" altLang="nb-NO" sz="2400" dirty="0" smtClean="0"/>
              <a:t>Reisestøtte i forbindelse med masteroppgaven</a:t>
            </a:r>
          </a:p>
          <a:p>
            <a:pPr marL="0" indent="0">
              <a:buNone/>
            </a:pPr>
            <a:endParaRPr lang="nb-NO" sz="1600" b="1" dirty="0" smtClean="0"/>
          </a:p>
          <a:p>
            <a:pPr marL="0" indent="0">
              <a:buNone/>
            </a:pPr>
            <a:r>
              <a:rPr lang="nb-NO" sz="1800" b="1" dirty="0" smtClean="0"/>
              <a:t>Studiekonsulent Monika Birkeland: </a:t>
            </a:r>
            <a:r>
              <a:rPr lang="nb-NO" sz="1800" dirty="0" err="1" smtClean="0">
                <a:hlinkClick r:id="rId3"/>
              </a:rPr>
              <a:t>monika.birkeland</a:t>
            </a:r>
            <a:r>
              <a:rPr lang="en-US" sz="1800" dirty="0" smtClean="0">
                <a:hlinkClick r:id="rId3"/>
              </a:rPr>
              <a:t>@iakh.uio.no</a:t>
            </a:r>
            <a:r>
              <a:rPr lang="en-US" sz="1800" dirty="0" smtClean="0"/>
              <a:t>   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Rom 412, </a:t>
            </a:r>
            <a:r>
              <a:rPr lang="en-US" sz="1800" dirty="0"/>
              <a:t>Niels </a:t>
            </a:r>
            <a:r>
              <a:rPr lang="en-US" sz="1800" dirty="0" err="1"/>
              <a:t>Treschows</a:t>
            </a:r>
            <a:r>
              <a:rPr lang="en-US" sz="1800" dirty="0"/>
              <a:t> </a:t>
            </a:r>
            <a:r>
              <a:rPr lang="en-US" sz="1800" dirty="0" err="1" smtClean="0"/>
              <a:t>hus</a:t>
            </a:r>
            <a:r>
              <a:rPr lang="en-US" sz="1800" dirty="0" smtClean="0"/>
              <a:t>* 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b="1" dirty="0"/>
              <a:t>Studiekonsulent </a:t>
            </a:r>
            <a:r>
              <a:rPr lang="nb-NO" sz="1800" b="1" dirty="0" smtClean="0"/>
              <a:t>Mari Eidstuen: </a:t>
            </a:r>
            <a:r>
              <a:rPr lang="nb-NO" sz="1800" dirty="0" err="1" smtClean="0">
                <a:hlinkClick r:id="rId4"/>
              </a:rPr>
              <a:t>mari.eidstuen</a:t>
            </a:r>
            <a:r>
              <a:rPr lang="en-US" sz="1800" dirty="0" smtClean="0">
                <a:hlinkClick r:id="rId4"/>
              </a:rPr>
              <a:t>@iakh.uio.no</a:t>
            </a:r>
            <a:r>
              <a:rPr lang="en-US" sz="1800" dirty="0" smtClean="0"/>
              <a:t>   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Rom 413, Niels </a:t>
            </a:r>
            <a:r>
              <a:rPr lang="en-US" sz="1800" dirty="0" err="1"/>
              <a:t>Treschows</a:t>
            </a:r>
            <a:r>
              <a:rPr lang="en-US" sz="1800" dirty="0"/>
              <a:t> </a:t>
            </a:r>
            <a:r>
              <a:rPr lang="en-US" sz="1800" dirty="0" err="1" smtClean="0"/>
              <a:t>hus</a:t>
            </a:r>
            <a:r>
              <a:rPr lang="en-US" sz="1800" dirty="0" smtClean="0"/>
              <a:t>*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* </a:t>
            </a:r>
            <a:r>
              <a:rPr lang="en-US" sz="1600" i="1" dirty="0" smtClean="0"/>
              <a:t>All </a:t>
            </a:r>
            <a:r>
              <a:rPr lang="en-US" sz="1600" i="1" dirty="0" err="1" smtClean="0"/>
              <a:t>veiledning</a:t>
            </a:r>
            <a:r>
              <a:rPr lang="en-US" sz="1600" i="1" dirty="0" smtClean="0"/>
              <a:t>  </a:t>
            </a:r>
            <a:r>
              <a:rPr lang="en-US" sz="1600" i="1" dirty="0" err="1" smtClean="0"/>
              <a:t>skal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inntil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videre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skje</a:t>
            </a:r>
            <a:r>
              <a:rPr lang="en-US" sz="1600" i="1" dirty="0" smtClean="0"/>
              <a:t> per </a:t>
            </a:r>
            <a:r>
              <a:rPr lang="en-US" sz="1600" i="1" dirty="0" err="1" smtClean="0"/>
              <a:t>epost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eller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telefon</a:t>
            </a:r>
            <a:endParaRPr lang="en-US" sz="1600" i="1" dirty="0"/>
          </a:p>
          <a:p>
            <a:pPr marL="0" indent="0">
              <a:buNone/>
            </a:pPr>
            <a:endParaRPr lang="en-US" sz="1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0F65B-A6F7-AF45-9516-E73E09B246F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13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Data- og lesesal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204864"/>
            <a:ext cx="7696200" cy="3891136"/>
          </a:xfrm>
        </p:spPr>
        <p:txBody>
          <a:bodyPr/>
          <a:lstStyle/>
          <a:p>
            <a:r>
              <a:rPr lang="nb-NO" dirty="0" smtClean="0"/>
              <a:t>3. etasje Niels Treschows hus*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* </a:t>
            </a:r>
            <a:r>
              <a:rPr lang="nb-NO" sz="2400" i="1" dirty="0" smtClean="0"/>
              <a:t>Lesesalen har begrensede plasser. Kun de med faste plasser kan bruke denne inntil videre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0F65B-A6F7-AF45-9516-E73E09B246F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5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700808"/>
            <a:ext cx="7696200" cy="1143000"/>
          </a:xfrm>
        </p:spPr>
        <p:txBody>
          <a:bodyPr/>
          <a:lstStyle/>
          <a:p>
            <a:r>
              <a:rPr lang="nb-NO" dirty="0" smtClean="0"/>
              <a:t>Spørsmål?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0F65B-A6F7-AF45-9516-E73E09B246F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96788"/>
      </p:ext>
    </p:extLst>
  </p:cSld>
  <p:clrMapOvr>
    <a:masterClrMapping/>
  </p:clrMapOvr>
</p:sld>
</file>

<file path=ppt/theme/theme1.xml><?xml version="1.0" encoding="utf-8"?>
<a:theme xmlns:a="http://schemas.openxmlformats.org/drawingml/2006/main" name="hf-iakh-2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1702</TotalTime>
  <Words>598</Words>
  <Application>Microsoft Office PowerPoint</Application>
  <PresentationFormat>On-screen Show (4:3)</PresentationFormat>
  <Paragraphs>140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Unicode MS</vt:lpstr>
      <vt:lpstr>Helvetica Neue</vt:lpstr>
      <vt:lpstr>Helvetica Neue Medium</vt:lpstr>
      <vt:lpstr>ヒラギノ角ゴ Pro W3</vt:lpstr>
      <vt:lpstr>hf-iakh-2</vt:lpstr>
      <vt:lpstr>Programspesialisering i historie</vt:lpstr>
      <vt:lpstr> Masterspesialisering i historie for lektorstudenter: 60 studiepoengs oppgave </vt:lpstr>
      <vt:lpstr> Masterspesialisering i historie for lektorstudenter: 30 studiepoengs oppgave </vt:lpstr>
      <vt:lpstr>Praksisemne i 9. semester</vt:lpstr>
      <vt:lpstr>Masteroppgaven: hva kan du skrive om?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Hvem spør du?</vt:lpstr>
      <vt:lpstr>Hvem spør du?</vt:lpstr>
      <vt:lpstr>Data- og lesesal</vt:lpstr>
      <vt:lpstr>Spørsmål?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Programspesialisering i historie</dc:title>
  <dc:creator>Siri Marie Aamodt</dc:creator>
  <cp:lastModifiedBy>Mari Eidstuen</cp:lastModifiedBy>
  <cp:revision>22</cp:revision>
  <dcterms:created xsi:type="dcterms:W3CDTF">2016-11-21T16:03:21Z</dcterms:created>
  <dcterms:modified xsi:type="dcterms:W3CDTF">2020-08-28T06:21:56Z</dcterms:modified>
</cp:coreProperties>
</file>